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7E70DB6-5944-41E6-AD12-2CF578479FF4}" type="datetimeFigureOut">
              <a:rPr lang="el-GR" smtClean="0"/>
              <a:t>8/3/2023</a:t>
            </a:fld>
            <a:endParaRPr lang="el-GR"/>
          </a:p>
        </p:txBody>
      </p:sp>
      <p:sp>
        <p:nvSpPr>
          <p:cNvPr id="5" name="Footer Placeholder 4"/>
          <p:cNvSpPr>
            <a:spLocks noGrp="1"/>
          </p:cNvSpPr>
          <p:nvPr>
            <p:ph type="ftr" sz="quarter" idx="11"/>
          </p:nvPr>
        </p:nvSpPr>
        <p:spPr>
          <a:xfrm>
            <a:off x="1876424" y="5410201"/>
            <a:ext cx="5124886" cy="365125"/>
          </a:xfrm>
        </p:spPr>
        <p:txBody>
          <a:bodyPr/>
          <a:lstStyle/>
          <a:p>
            <a:endParaRPr lang="el-GR"/>
          </a:p>
        </p:txBody>
      </p:sp>
      <p:sp>
        <p:nvSpPr>
          <p:cNvPr id="6" name="Slide Number Placeholder 5"/>
          <p:cNvSpPr>
            <a:spLocks noGrp="1"/>
          </p:cNvSpPr>
          <p:nvPr>
            <p:ph type="sldNum" sz="quarter" idx="12"/>
          </p:nvPr>
        </p:nvSpPr>
        <p:spPr>
          <a:xfrm>
            <a:off x="9896911" y="5410199"/>
            <a:ext cx="771089" cy="365125"/>
          </a:xfrm>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322355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E70DB6-5944-41E6-AD12-2CF578479FF4}" type="datetimeFigureOut">
              <a:rPr lang="el-GR" smtClean="0"/>
              <a:t>8/3/2023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10324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E70DB6-5944-41E6-AD12-2CF578479FF4}" type="datetimeFigureOut">
              <a:rPr lang="el-GR" smtClean="0"/>
              <a:t>8/3/2023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4219887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E70DB6-5944-41E6-AD12-2CF578479FF4}" type="datetimeFigureOut">
              <a:rPr lang="el-GR" smtClean="0"/>
              <a:t>8/3/2023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846ACE-1974-4AC0-92F5-F5CFA76808EE}" type="slidenum">
              <a:rPr lang="el-GR" smtClean="0"/>
              <a:t>‹#›</a:t>
            </a:fld>
            <a:endParaRPr lang="el-G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50330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E70DB6-5944-41E6-AD12-2CF578479FF4}" type="datetimeFigureOut">
              <a:rPr lang="el-GR" smtClean="0"/>
              <a:t>8/3/2023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2906306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7E70DB6-5944-41E6-AD12-2CF578479FF4}" type="datetimeFigureOut">
              <a:rPr lang="el-GR" smtClean="0"/>
              <a:t>8/3/2023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2656023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7E70DB6-5944-41E6-AD12-2CF578479FF4}" type="datetimeFigureOut">
              <a:rPr lang="el-GR" smtClean="0"/>
              <a:t>8/3/2023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2614202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7E70DB6-5944-41E6-AD12-2CF578479FF4}" type="datetimeFigureOut">
              <a:rPr lang="el-GR" smtClean="0"/>
              <a:t>8/3/2023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3888237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7E70DB6-5944-41E6-AD12-2CF578479FF4}" type="datetimeFigureOut">
              <a:rPr lang="el-GR" smtClean="0"/>
              <a:t>8/3/2023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5875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7E70DB6-5944-41E6-AD12-2CF578479FF4}" type="datetimeFigureOut">
              <a:rPr lang="el-GR" smtClean="0"/>
              <a:t>8/3/2023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3297282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7E70DB6-5944-41E6-AD12-2CF578479FF4}" type="datetimeFigureOut">
              <a:rPr lang="el-GR" smtClean="0"/>
              <a:t>8/3/2023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2162475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7E70DB6-5944-41E6-AD12-2CF578479FF4}" type="datetimeFigureOut">
              <a:rPr lang="el-GR" smtClean="0"/>
              <a:t>8/3/2023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421324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7E70DB6-5944-41E6-AD12-2CF578479FF4}" type="datetimeFigureOut">
              <a:rPr lang="el-GR" smtClean="0"/>
              <a:t>8/3/2023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201120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7E70DB6-5944-41E6-AD12-2CF578479FF4}" type="datetimeFigureOut">
              <a:rPr lang="el-GR" smtClean="0"/>
              <a:t>8/3/2023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107130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70DB6-5944-41E6-AD12-2CF578479FF4}" type="datetimeFigureOut">
              <a:rPr lang="el-GR" smtClean="0"/>
              <a:t>8/3/2023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116516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E70DB6-5944-41E6-AD12-2CF578479FF4}" type="datetimeFigureOut">
              <a:rPr lang="el-GR" smtClean="0"/>
              <a:t>8/3/2023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167564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E70DB6-5944-41E6-AD12-2CF578479FF4}" type="datetimeFigureOut">
              <a:rPr lang="el-GR" smtClean="0"/>
              <a:t>8/3/2023</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846ACE-1974-4AC0-92F5-F5CFA76808EE}" type="slidenum">
              <a:rPr lang="el-GR" smtClean="0"/>
              <a:t>‹#›</a:t>
            </a:fld>
            <a:endParaRPr lang="el-GR"/>
          </a:p>
        </p:txBody>
      </p:sp>
    </p:spTree>
    <p:extLst>
      <p:ext uri="{BB962C8B-B14F-4D97-AF65-F5344CB8AC3E}">
        <p14:creationId xmlns:p14="http://schemas.microsoft.com/office/powerpoint/2010/main" val="162668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E70DB6-5944-41E6-AD12-2CF578479FF4}" type="datetimeFigureOut">
              <a:rPr lang="el-GR" smtClean="0"/>
              <a:t>8/3/2023</a:t>
            </a:fld>
            <a:endParaRPr lang="el-G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3846ACE-1974-4AC0-92F5-F5CFA76808EE}" type="slidenum">
              <a:rPr lang="el-GR" smtClean="0"/>
              <a:t>‹#›</a:t>
            </a:fld>
            <a:endParaRPr lang="el-GR"/>
          </a:p>
        </p:txBody>
      </p:sp>
    </p:spTree>
    <p:extLst>
      <p:ext uri="{BB962C8B-B14F-4D97-AF65-F5344CB8AC3E}">
        <p14:creationId xmlns:p14="http://schemas.microsoft.com/office/powerpoint/2010/main" val="173132496"/>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isapostoloi.gr/megali-sarakosti/v-nistion/38-bkyriak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C74543BE-EBDC-3F15-CD81-2274BBC58344}"/>
              </a:ext>
            </a:extLst>
          </p:cNvPr>
          <p:cNvSpPr>
            <a:spLocks noGrp="1"/>
          </p:cNvSpPr>
          <p:nvPr>
            <p:ph type="title"/>
          </p:nvPr>
        </p:nvSpPr>
        <p:spPr/>
        <p:txBody>
          <a:bodyPr/>
          <a:lstStyle/>
          <a:p>
            <a:pPr algn="ctr"/>
            <a:r>
              <a:rPr lang="el-GR" dirty="0"/>
              <a:t>Εργασία στα θρησκευτικά</a:t>
            </a:r>
          </a:p>
        </p:txBody>
      </p:sp>
      <p:sp>
        <p:nvSpPr>
          <p:cNvPr id="5" name="Θέση περιεχομένου 4">
            <a:extLst>
              <a:ext uri="{FF2B5EF4-FFF2-40B4-BE49-F238E27FC236}">
                <a16:creationId xmlns:a16="http://schemas.microsoft.com/office/drawing/2014/main" id="{AA9BDD65-6BA3-0153-687B-B2A547CBBC1F}"/>
              </a:ext>
            </a:extLst>
          </p:cNvPr>
          <p:cNvSpPr>
            <a:spLocks noGrp="1"/>
          </p:cNvSpPr>
          <p:nvPr>
            <p:ph idx="1"/>
          </p:nvPr>
        </p:nvSpPr>
        <p:spPr/>
        <p:txBody>
          <a:bodyPr/>
          <a:lstStyle/>
          <a:p>
            <a:r>
              <a:rPr lang="el-GR" dirty="0"/>
              <a:t>Όνομα: Παύλος </a:t>
            </a:r>
            <a:r>
              <a:rPr lang="el-GR" dirty="0" err="1"/>
              <a:t>Δρυγούτης</a:t>
            </a:r>
            <a:endParaRPr lang="el-GR" dirty="0"/>
          </a:p>
          <a:p>
            <a:r>
              <a:rPr lang="el-GR" dirty="0"/>
              <a:t>Ημερομηνία: 8/3/2023</a:t>
            </a:r>
          </a:p>
          <a:p>
            <a:r>
              <a:rPr lang="el-GR" dirty="0"/>
              <a:t>Τάξη: Β’3</a:t>
            </a:r>
          </a:p>
          <a:p>
            <a:r>
              <a:rPr lang="el-GR" dirty="0"/>
              <a:t>Θέμα Εργασίας: Β’ Κυριακή Των Νηστειών</a:t>
            </a:r>
          </a:p>
        </p:txBody>
      </p:sp>
    </p:spTree>
    <p:extLst>
      <p:ext uri="{BB962C8B-B14F-4D97-AF65-F5344CB8AC3E}">
        <p14:creationId xmlns:p14="http://schemas.microsoft.com/office/powerpoint/2010/main" val="193785484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FA15AE-22C8-D766-0426-7B1BB4546160}"/>
              </a:ext>
            </a:extLst>
          </p:cNvPr>
          <p:cNvSpPr>
            <a:spLocks noGrp="1"/>
          </p:cNvSpPr>
          <p:nvPr>
            <p:ph type="title"/>
          </p:nvPr>
        </p:nvSpPr>
        <p:spPr/>
        <p:txBody>
          <a:bodyPr/>
          <a:lstStyle/>
          <a:p>
            <a:pPr algn="ctr"/>
            <a:r>
              <a:rPr lang="el-GR" dirty="0"/>
              <a:t>Α’ Κυριακή Των Νηστειών</a:t>
            </a:r>
          </a:p>
        </p:txBody>
      </p:sp>
      <p:sp>
        <p:nvSpPr>
          <p:cNvPr id="3" name="Θέση περιεχομένου 2">
            <a:extLst>
              <a:ext uri="{FF2B5EF4-FFF2-40B4-BE49-F238E27FC236}">
                <a16:creationId xmlns:a16="http://schemas.microsoft.com/office/drawing/2014/main" id="{B1350CB9-C2EF-67B1-1BB7-6FBDC42AF8D6}"/>
              </a:ext>
            </a:extLst>
          </p:cNvPr>
          <p:cNvSpPr>
            <a:spLocks noGrp="1"/>
          </p:cNvSpPr>
          <p:nvPr>
            <p:ph idx="1"/>
          </p:nvPr>
        </p:nvSpPr>
        <p:spPr/>
        <p:txBody>
          <a:bodyPr>
            <a:normAutofit fontScale="92500" lnSpcReduction="20000"/>
          </a:bodyPr>
          <a:lstStyle/>
          <a:p>
            <a:r>
              <a:rPr lang="el-GR" dirty="0"/>
              <a:t>Πρώτη Κυριακή των Νηστειών, γνωστή στο λαό ως Κυριακή της Ορθοδοξίας, και η Εκκλησία μας τιμά και υποκλίνεται στους ιερούς αγώνες και στη νίκη της Ορθοδοξίας, η οποία καταπάτησε όλες τις αιρέσεις από την εποχή του πρώιμου Χριστιανισμού που εμφανίστηκαν. Η σημερινή ημέρα διακηρύσσει περίτρανα τη νίκη της Εκκλησίας όχι μόνο εναντίον της εικονομαχίας, αλλά και εναντίον όλων των αιρέσεων, που παρουσίασαν ένα ψεύτικο Χριστό, ένα διαφορετικό Χριστό από τον γνήσιο Χριστό της Εκκλησίας, σε όλη την ιστορική της διαδρομή. Η κύρια νίκη της Εκκλησίας η οποία σήμερα προβάλλει μπροστά μας είναι η νίκη κατά της εικονομαχίας. Οι αγώνες και οι διαμάχες για τις εικόνες κράτησαν πάνω από διακόσια χρόνια.</a:t>
            </a:r>
          </a:p>
          <a:p>
            <a:endParaRPr lang="el-GR" dirty="0"/>
          </a:p>
        </p:txBody>
      </p:sp>
      <p:pic>
        <p:nvPicPr>
          <p:cNvPr id="4" name="Picture 2" descr="05/03/2023, Α΄ Κυριακή των Νηστειών-της Ορθοδοξίας – Λόγος της Πέλλας">
            <a:extLst>
              <a:ext uri="{FF2B5EF4-FFF2-40B4-BE49-F238E27FC236}">
                <a16:creationId xmlns:a16="http://schemas.microsoft.com/office/drawing/2014/main" id="{E2B12564-DB78-0BAD-0379-B9E7C00DF4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1600" y="349249"/>
            <a:ext cx="3028950" cy="1900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5935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C51216-7749-57DC-CC02-7CA07572775C}"/>
              </a:ext>
            </a:extLst>
          </p:cNvPr>
          <p:cNvSpPr>
            <a:spLocks noGrp="1"/>
          </p:cNvSpPr>
          <p:nvPr>
            <p:ph type="title"/>
          </p:nvPr>
        </p:nvSpPr>
        <p:spPr/>
        <p:txBody>
          <a:bodyPr/>
          <a:lstStyle/>
          <a:p>
            <a:pPr algn="ctr"/>
            <a:r>
              <a:rPr lang="el-GR" dirty="0"/>
              <a:t>Β’ Κυριακή Των Νηστειών (1)</a:t>
            </a:r>
          </a:p>
        </p:txBody>
      </p:sp>
      <p:sp>
        <p:nvSpPr>
          <p:cNvPr id="3" name="Θέση περιεχομένου 2">
            <a:extLst>
              <a:ext uri="{FF2B5EF4-FFF2-40B4-BE49-F238E27FC236}">
                <a16:creationId xmlns:a16="http://schemas.microsoft.com/office/drawing/2014/main" id="{26AC197F-D9D4-34FC-C05B-6F234825D4CD}"/>
              </a:ext>
            </a:extLst>
          </p:cNvPr>
          <p:cNvSpPr>
            <a:spLocks noGrp="1"/>
          </p:cNvSpPr>
          <p:nvPr>
            <p:ph idx="1"/>
          </p:nvPr>
        </p:nvSpPr>
        <p:spPr/>
        <p:txBody>
          <a:bodyPr>
            <a:normAutofit/>
          </a:bodyPr>
          <a:lstStyle/>
          <a:p>
            <a:r>
              <a:rPr lang="el-GR" sz="2000" dirty="0"/>
              <a:t>Τη Β΄ Κυριακή των νηστειών γιορτάζουμε τον Άγιο Γρηγόριο τον Παλαμά Αρχιεπίσκοπο Θεσσαλονίκης τον Θαυματουργό (1296 – 1360). Έζησε σε μια πολύ δύσκολη εποχή. Παρόλο που μεγάλωσε μέσα στα ανάκτορα δεν παρέμεινε σε αυτά και ασπάσθηκε τον μοναχικό βίο. Έζησε στο Άγιο Όρος και στη συνέχεια χειροτονήθηκε επίσκοπος Θεσσαλονίκης.</a:t>
            </a:r>
          </a:p>
          <a:p>
            <a:r>
              <a:rPr lang="el-GR" sz="2000" dirty="0"/>
              <a:t>Εμφανίστηκε μία αίρεση που υποστήριζε ότι η </a:t>
            </a:r>
            <a:r>
              <a:rPr lang="el-GR" sz="2000" dirty="0" err="1"/>
              <a:t>θέωση</a:t>
            </a:r>
            <a:r>
              <a:rPr lang="el-GR" sz="2000" dirty="0"/>
              <a:t> του ανθρώπου είναι μια φιλοσοφική πρόοδος, ένας λογικός στοχασμός, χωρίς την Χάρη του Αγίου Πνεύματος και τις ενέργειές του.</a:t>
            </a:r>
          </a:p>
        </p:txBody>
      </p:sp>
      <p:pic>
        <p:nvPicPr>
          <p:cNvPr id="1026" name="Picture 2" descr="Αποτέλεσμα εικόνας για αγιος γρηγοριος παλαμας">
            <a:extLst>
              <a:ext uri="{FF2B5EF4-FFF2-40B4-BE49-F238E27FC236}">
                <a16:creationId xmlns:a16="http://schemas.microsoft.com/office/drawing/2014/main" id="{958D9E0B-F439-7FAC-A08F-B84F008DA6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9748" y="173039"/>
            <a:ext cx="1323975" cy="19240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Γρηγόριος Παλαμάς - Βιογραφία - Σαν Σήμερα .gr">
            <a:extLst>
              <a:ext uri="{FF2B5EF4-FFF2-40B4-BE49-F238E27FC236}">
                <a16:creationId xmlns:a16="http://schemas.microsoft.com/office/drawing/2014/main" id="{3F4570F7-92CE-2439-4CE4-07F1B75273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997" y="5443086"/>
            <a:ext cx="2311878" cy="121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467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67E383-CDD5-EECC-8572-5B6A1D13770D}"/>
              </a:ext>
            </a:extLst>
          </p:cNvPr>
          <p:cNvSpPr>
            <a:spLocks noGrp="1"/>
          </p:cNvSpPr>
          <p:nvPr>
            <p:ph type="title"/>
          </p:nvPr>
        </p:nvSpPr>
        <p:spPr/>
        <p:txBody>
          <a:bodyPr/>
          <a:lstStyle/>
          <a:p>
            <a:pPr algn="ctr"/>
            <a:r>
              <a:rPr lang="el-GR" dirty="0"/>
              <a:t>Β’ Κυριακή Των Νηστειών (2)</a:t>
            </a:r>
          </a:p>
        </p:txBody>
      </p:sp>
      <p:sp>
        <p:nvSpPr>
          <p:cNvPr id="3" name="Θέση περιεχομένου 2">
            <a:extLst>
              <a:ext uri="{FF2B5EF4-FFF2-40B4-BE49-F238E27FC236}">
                <a16:creationId xmlns:a16="http://schemas.microsoft.com/office/drawing/2014/main" id="{871D784F-1683-6BE4-0ABF-6A20F49E31AC}"/>
              </a:ext>
            </a:extLst>
          </p:cNvPr>
          <p:cNvSpPr>
            <a:spLocks noGrp="1"/>
          </p:cNvSpPr>
          <p:nvPr>
            <p:ph idx="1"/>
          </p:nvPr>
        </p:nvSpPr>
        <p:spPr/>
        <p:txBody>
          <a:bodyPr>
            <a:normAutofit/>
          </a:bodyPr>
          <a:lstStyle/>
          <a:p>
            <a:r>
              <a:rPr lang="el-GR" sz="2000" dirty="0"/>
              <a:t>Ο άγιος Γρηγόριος Παλαμάς αγωνίστηκε εναντίον αυτής της αίρεσης λέγοντας, ότι η </a:t>
            </a:r>
            <a:r>
              <a:rPr lang="el-GR" sz="2000" dirty="0" err="1"/>
              <a:t>θέωση</a:t>
            </a:r>
            <a:r>
              <a:rPr lang="el-GR" sz="2000" dirty="0"/>
              <a:t> του ανθρώπου είναι η μετοχή στις άκτιστες ενέργειες του Θεού, οι οποίες αγκαλιάζουν και αγιάζουν ολόκληρο τον άνθρωπο, ο οποίος γίνεται ένα με τον Πανάγιο Θεό.</a:t>
            </a:r>
          </a:p>
          <a:p>
            <a:r>
              <a:rPr lang="el-GR" sz="2000" dirty="0"/>
              <a:t>Ο Άγιος Γρηγόριος τόνισε την σπουδαιότητα του σώματος στον πνευματικό αγώνα και απέδειξε, όπως και όλοι οι Άγιοι ανά τους αιώνας και έως τους αιώνας, ότι ο Θεός αγιάζει και το Σώμα. </a:t>
            </a:r>
          </a:p>
        </p:txBody>
      </p:sp>
      <p:pic>
        <p:nvPicPr>
          <p:cNvPr id="3074" name="Picture 2" descr="Ο Άγιος Γρηγόριος Παλαμάς και η Παναγία, Πρωτοπρεσβυτέρου Βασιλείου  Καλλιακμάνη, Καθηγητή της Θεολογικής Σχολής του Αριστοτελείου Πανεπιστημίου  Θεσσαλονίκης - ΙΕΡΑ ΜΗΤΡΟΠΟΛΗ ΝΕΑΠΟΛΕΩΣ ΣΤΑΥΡΟΥΠΟΛΕΩΣ">
            <a:extLst>
              <a:ext uri="{FF2B5EF4-FFF2-40B4-BE49-F238E27FC236}">
                <a16:creationId xmlns:a16="http://schemas.microsoft.com/office/drawing/2014/main" id="{F516E783-C78B-A5C7-1FE1-3D59BACD36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8036" y="4919663"/>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Ναυπάκτου Ιερόθεος: ''Ο Άγιος Γρηγόριος ο Παλαμάς και οι Οθωμανοί''">
            <a:extLst>
              <a:ext uri="{FF2B5EF4-FFF2-40B4-BE49-F238E27FC236}">
                <a16:creationId xmlns:a16="http://schemas.microsoft.com/office/drawing/2014/main" id="{ADFE08C1-8D6E-8DBF-472C-55045F3EEE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5478" y="4857750"/>
            <a:ext cx="2709503"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5579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C4FCCD-D1AA-252D-68C2-371D0D9ADFB0}"/>
              </a:ext>
            </a:extLst>
          </p:cNvPr>
          <p:cNvSpPr>
            <a:spLocks noGrp="1"/>
          </p:cNvSpPr>
          <p:nvPr>
            <p:ph type="title"/>
          </p:nvPr>
        </p:nvSpPr>
        <p:spPr/>
        <p:txBody>
          <a:bodyPr/>
          <a:lstStyle/>
          <a:p>
            <a:pPr algn="ctr"/>
            <a:r>
              <a:rPr lang="el-GR" dirty="0"/>
              <a:t>Β’ Κυριακή Των Νηστειών (3)</a:t>
            </a:r>
          </a:p>
        </p:txBody>
      </p:sp>
      <p:sp>
        <p:nvSpPr>
          <p:cNvPr id="3" name="Θέση περιεχομένου 2">
            <a:extLst>
              <a:ext uri="{FF2B5EF4-FFF2-40B4-BE49-F238E27FC236}">
                <a16:creationId xmlns:a16="http://schemas.microsoft.com/office/drawing/2014/main" id="{B5D733C3-4239-B584-1026-3840D01BD0C5}"/>
              </a:ext>
            </a:extLst>
          </p:cNvPr>
          <p:cNvSpPr>
            <a:spLocks noGrp="1"/>
          </p:cNvSpPr>
          <p:nvPr>
            <p:ph idx="1"/>
          </p:nvPr>
        </p:nvSpPr>
        <p:spPr/>
        <p:txBody>
          <a:bodyPr/>
          <a:lstStyle/>
          <a:p>
            <a:r>
              <a:rPr lang="el-GR" sz="1800" kern="1200" dirty="0">
                <a:solidFill>
                  <a:srgbClr val="FFFFFF"/>
                </a:solidFill>
                <a:effectLst/>
                <a:latin typeface="Tw Cen MT" panose="020B0602020104020603" pitchFamily="34" charset="0"/>
                <a:ea typeface="+mn-ea"/>
                <a:cs typeface="+mn-cs"/>
              </a:rPr>
              <a:t>Πόσο μεγάλη απάντηση είναι αυτή σε όλους όσους υποστηρίζουν στην καύση των νεκρών. Ο κορυφαίος αυτός θεολόγος και διδάσκαλος των Ορθοδόξων δογμάτων και ακαταγώνιστος πολέμιος των κακοδοξιών μας απαντά στο σήμερα. Θα μπορούσαμε να ονομάσουμε την Β΄ Κυριακή των νηστειών ως “δεύτερη Κυριακή της Ορθοδοξίας” διότι η διδασκαλία του Αγίου Γρηγορίου, είναι η διδασκαλία της Ορθόδοξης Εκκλησίας.</a:t>
            </a:r>
            <a:endParaRPr lang="el-GR" dirty="0"/>
          </a:p>
        </p:txBody>
      </p:sp>
      <p:pic>
        <p:nvPicPr>
          <p:cNvPr id="2050" name="Picture 2" descr="Σαν σήμερα: Άγιος Γρηγόριος ο Παλαμάς - Prime News">
            <a:extLst>
              <a:ext uri="{FF2B5EF4-FFF2-40B4-BE49-F238E27FC236}">
                <a16:creationId xmlns:a16="http://schemas.microsoft.com/office/drawing/2014/main" id="{258F02DB-F103-84F4-56B1-4CB33B7B59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0183" y="3942271"/>
            <a:ext cx="5262112" cy="285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342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882870-5309-C5B8-A10A-C5DA918F876C}"/>
              </a:ext>
            </a:extLst>
          </p:cNvPr>
          <p:cNvSpPr>
            <a:spLocks noGrp="1"/>
          </p:cNvSpPr>
          <p:nvPr>
            <p:ph type="title"/>
          </p:nvPr>
        </p:nvSpPr>
        <p:spPr/>
        <p:txBody>
          <a:bodyPr/>
          <a:lstStyle/>
          <a:p>
            <a:pPr algn="ctr"/>
            <a:r>
              <a:rPr lang="el-GR" dirty="0"/>
              <a:t>Βιβλιογραφία</a:t>
            </a:r>
          </a:p>
        </p:txBody>
      </p:sp>
      <p:sp>
        <p:nvSpPr>
          <p:cNvPr id="3" name="Θέση περιεχομένου 2">
            <a:extLst>
              <a:ext uri="{FF2B5EF4-FFF2-40B4-BE49-F238E27FC236}">
                <a16:creationId xmlns:a16="http://schemas.microsoft.com/office/drawing/2014/main" id="{C050168F-0E81-4CBA-33CC-4D83C99E6535}"/>
              </a:ext>
            </a:extLst>
          </p:cNvPr>
          <p:cNvSpPr>
            <a:spLocks noGrp="1"/>
          </p:cNvSpPr>
          <p:nvPr>
            <p:ph idx="1"/>
          </p:nvPr>
        </p:nvSpPr>
        <p:spPr/>
        <p:txBody>
          <a:bodyPr/>
          <a:lstStyle/>
          <a:p>
            <a:r>
              <a:rPr lang="el-GR" dirty="0"/>
              <a:t>Πηγή Κειμένου: 🔽</a:t>
            </a:r>
            <a:br>
              <a:rPr lang="el-GR" dirty="0"/>
            </a:br>
            <a:r>
              <a:rPr lang="en-US" dirty="0">
                <a:hlinkClick r:id="rId2"/>
              </a:rPr>
              <a:t>https://www.isapostoloi.gr/megali-sarakosti/v-nistion/38-bkyriakh</a:t>
            </a:r>
            <a:br>
              <a:rPr lang="el-GR" dirty="0"/>
            </a:br>
            <a:endParaRPr lang="el-GR" dirty="0"/>
          </a:p>
          <a:p>
            <a:endParaRPr lang="el-GR" dirty="0"/>
          </a:p>
          <a:p>
            <a:endParaRPr lang="el-GR" dirty="0"/>
          </a:p>
          <a:p>
            <a:pPr algn="r"/>
            <a:r>
              <a:rPr lang="el-GR" dirty="0"/>
              <a:t>Ευχαριστώ για το χρόνο σας,</a:t>
            </a:r>
            <a:br>
              <a:rPr lang="el-GR" dirty="0"/>
            </a:br>
            <a:r>
              <a:rPr lang="el-GR" dirty="0" err="1"/>
              <a:t>Δρυγούτης</a:t>
            </a:r>
            <a:r>
              <a:rPr lang="el-GR" dirty="0"/>
              <a:t> Παύλος</a:t>
            </a:r>
          </a:p>
        </p:txBody>
      </p:sp>
      <p:pic>
        <p:nvPicPr>
          <p:cNvPr id="4098" name="Picture 2" descr="Ο Άγιος Γρηγόριος Παλαμάς κραύγαζε αλάλητα προς τον Ουρανό, Φώτισόν μου το  σκότος! | iconandlight">
            <a:extLst>
              <a:ext uri="{FF2B5EF4-FFF2-40B4-BE49-F238E27FC236}">
                <a16:creationId xmlns:a16="http://schemas.microsoft.com/office/drawing/2014/main" id="{455296F9-9F6E-065E-396B-614B17FB8D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4022" y="3604315"/>
            <a:ext cx="1895475" cy="240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079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Κύκλωμα">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Κύκλωμα">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ύκλωμα">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TM04033919[[fn=Κύκλωμα]]</Template>
  <TotalTime>20</TotalTime>
  <Words>427</Words>
  <Application>Microsoft Office PowerPoint</Application>
  <PresentationFormat>Ευρεία οθόνη</PresentationFormat>
  <Paragraphs>20</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Tw Cen MT</vt:lpstr>
      <vt:lpstr>Κύκλωμα</vt:lpstr>
      <vt:lpstr>Εργασία στα θρησκευτικά</vt:lpstr>
      <vt:lpstr>Α’ Κυριακή Των Νηστειών</vt:lpstr>
      <vt:lpstr>Β’ Κυριακή Των Νηστειών (1)</vt:lpstr>
      <vt:lpstr>Β’ Κυριακή Των Νηστειών (2)</vt:lpstr>
      <vt:lpstr>Β’ Κυριακή Των Νηστειών (3)</vt:lpstr>
      <vt:lpstr>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στα θρησκευτικά</dc:title>
  <dc:creator>Paul Drygoutis</dc:creator>
  <cp:lastModifiedBy>Paul Drygoutis</cp:lastModifiedBy>
  <cp:revision>2</cp:revision>
  <dcterms:created xsi:type="dcterms:W3CDTF">2023-03-08T20:35:24Z</dcterms:created>
  <dcterms:modified xsi:type="dcterms:W3CDTF">2023-03-08T20:58:34Z</dcterms:modified>
</cp:coreProperties>
</file>