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hasCustomPrompt="1"/>
          </p:nvPr>
        </p:nvSpPr>
        <p:spPr/>
        <p:txBody>
          <a:bodyPr vert="eaVert"/>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hasCustomPrompt="1"/>
          </p:nvPr>
        </p:nvSpPr>
        <p:spPr>
          <a:xfrm>
            <a:off x="457200" y="274638"/>
            <a:ext cx="6019800" cy="5851525"/>
          </a:xfrm>
        </p:spPr>
        <p:txBody>
          <a:bodyPr vert="eaVert"/>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hasCustomPrompt="1"/>
          </p:nvPr>
        </p:nvSpPr>
        <p:spPr/>
        <p:txBody>
          <a:body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endParaRPr lang="el-GR" smtClean="0"/>
          </a:p>
        </p:txBody>
      </p:sp>
      <p:sp>
        <p:nvSpPr>
          <p:cNvPr id="4" name="3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περιεχομένου"/>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endParaRPr lang="el-GR" smtClean="0"/>
          </a:p>
        </p:txBody>
      </p:sp>
      <p:sp>
        <p:nvSpPr>
          <p:cNvPr id="4" name="3 - Θέση περιεχομένου"/>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5" name="4 - Θέση κειμένου"/>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endParaRPr lang="el-GR" smtClean="0"/>
          </a:p>
        </p:txBody>
      </p:sp>
      <p:sp>
        <p:nvSpPr>
          <p:cNvPr id="6" name="5 - Θέση περιεχομένου"/>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κειμένου"/>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endParaRPr lang="el-GR" smtClean="0"/>
          </a:p>
        </p:txBody>
      </p:sp>
      <p:sp>
        <p:nvSpPr>
          <p:cNvPr id="5" name="4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endParaRPr lang="el-GR" smtClean="0"/>
          </a:p>
        </p:txBody>
      </p:sp>
      <p:sp>
        <p:nvSpPr>
          <p:cNvPr id="5" name="4 - Θέση ημερομηνίας"/>
          <p:cNvSpPr>
            <a:spLocks noGrp="1"/>
          </p:cNvSpPr>
          <p:nvPr>
            <p:ph type="dt" sz="half" idx="10"/>
          </p:nvPr>
        </p:nvSpPr>
        <p:spPr/>
        <p:txBody>
          <a:bodyPr/>
          <a:lstStyle/>
          <a:p>
            <a:fld id="{1A14E730-5057-403F-B65E-9C27A884C3F8}" type="datetimeFigureOut">
              <a:rPr lang="el-GR" smtClean="0"/>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9919BEC-4B2F-492D-8EAF-AA42340E32FE}"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endParaRPr lang="el-GR" smtClean="0"/>
          </a:p>
          <a:p>
            <a:pPr lvl="1"/>
            <a:r>
              <a:rPr lang="el-GR" smtClean="0"/>
              <a:t>Δεύτερου επιπέδου</a:t>
            </a:r>
            <a:endParaRPr lang="el-GR" smtClean="0"/>
          </a:p>
          <a:p>
            <a:pPr lvl="2"/>
            <a:r>
              <a:rPr lang="el-GR" smtClean="0"/>
              <a:t>Τρίτου επιπέδου</a:t>
            </a:r>
            <a:endParaRPr lang="el-GR" smtClean="0"/>
          </a:p>
          <a:p>
            <a:pPr lvl="3"/>
            <a:r>
              <a:rPr lang="el-GR" smtClean="0"/>
              <a:t>Τέταρτου επιπέδου</a:t>
            </a:r>
            <a:endParaRPr lang="el-GR" smtClean="0"/>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4E730-5057-403F-B65E-9C27A884C3F8}" type="datetimeFigureOut">
              <a:rPr lang="el-GR" smtClean="0"/>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19BEC-4B2F-492D-8EAF-AA42340E32FE}" type="slidenum">
              <a:rPr lang="el-GR" smtClean="0"/>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efkozani.gr/%CF%84%CE%B9-%CF%80%CF%81%CE%BF%CF%83%CF%86%CE%AD%CF%81%CE%B5%CE%B9-%CE%BF-%CE%BC%CE%BF%CE%BD%CE%B1%CF%87%CE%B9%CF%83%CE%BC%CF%8C%CF%82-%CF%83%CF%84%CE%B7%CE%BD-%CE%BA%CE%BF%CE%B9%CE%BD%CF%89%CE%B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ΚΑΠΕΛΑ ΣΚΕΨΗΣ</a:t>
            </a:r>
            <a:endParaRPr lang="el-GR" dirty="0"/>
          </a:p>
        </p:txBody>
      </p:sp>
      <p:sp>
        <p:nvSpPr>
          <p:cNvPr id="3" name="2 - Υπότιτλος"/>
          <p:cNvSpPr>
            <a:spLocks noGrp="1"/>
          </p:cNvSpPr>
          <p:nvPr>
            <p:ph type="subTitle" idx="1"/>
          </p:nvPr>
        </p:nvSpPr>
        <p:spPr/>
        <p:txBody>
          <a:bodyPr/>
          <a:lstStyle/>
          <a:p>
            <a:r>
              <a:rPr lang="el-GR" dirty="0" smtClean="0"/>
              <a:t>ΚΥΡΙΑΚΙΔΟΥ ΞΕΝΙΑ</a:t>
            </a:r>
            <a:endParaRPr lang="el-GR" dirty="0" smtClean="0"/>
          </a:p>
          <a:p>
            <a:r>
              <a:rPr lang="el-GR" dirty="0" smtClean="0"/>
              <a:t>ΚΟΚΟΝΑΚΗ ΣΑΝΤΥ</a:t>
            </a:r>
            <a:endParaRPr lang="el-GR" dirty="0" smtClean="0"/>
          </a:p>
          <a:p>
            <a:r>
              <a:rPr lang="el-GR" dirty="0" smtClean="0"/>
              <a:t>Β2</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ΑΣΠΡΟ</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a:t>Με τον όρο </a:t>
            </a:r>
            <a:r>
              <a:rPr lang="el-GR" b="1" dirty="0"/>
              <a:t>μοναχισμός</a:t>
            </a:r>
            <a:r>
              <a:rPr lang="el-GR" dirty="0"/>
              <a:t> στον Χριστιανισμό εννοείται το θρησκευτικό κίνημα των λαϊκών -κυρίως- που με βάση το κήρυγμα του Ιησού και την αποστολική γραμματεία αναζητούν την πνευματική τελειότητα </a:t>
            </a:r>
            <a:r>
              <a:rPr lang="el-GR" dirty="0" smtClean="0"/>
              <a:t>μέσω </a:t>
            </a:r>
            <a:r>
              <a:rPr lang="el-GR" dirty="0"/>
              <a:t>της αναχώρησης από τα αστικά κέντρα και της καταφυγής σε ερημικούς τόπους. Η αρχή του ανάγεται στην περίοδο των διωγμών ενάντια των Χριστιανών και την ανάγκη ασφάλειας των μελών της Εκκλησίας μέσω της απόσυρσης σε απομονωμένες περιοχές, εκεί υποβοηθούμενοι από τις κλιματολογικές συνθήκες επιδίδονταν στην άσκηση. Ο μοναχισμός έλαβε διαστάσεις τον 4ο αιώνα,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142844" y="214290"/>
            <a:ext cx="8543956" cy="5911873"/>
          </a:xfrm>
        </p:spPr>
        <p:txBody>
          <a:bodyPr>
            <a:normAutofit fontScale="70000" lnSpcReduction="20000"/>
          </a:bodyPr>
          <a:lstStyle/>
          <a:p>
            <a:r>
              <a:rPr lang="el-GR" dirty="0"/>
              <a:t>Έχουν διατυπωθεί διάφορες θεωρίες για την προέλευση του μοναχισμού, είτε από τους εκκλησιαστικούς ιστορικούς της εποχής εκείνης, είτε από σύγχρονους ερευνητές του Χριστιανισμού ή ειδικότερα του μοναχισμού.</a:t>
            </a:r>
            <a:endParaRPr lang="el-GR" dirty="0"/>
          </a:p>
          <a:p>
            <a:r>
              <a:rPr lang="el-GR" b="1" dirty="0"/>
              <a:t>Η πρώτη θεωρία</a:t>
            </a:r>
            <a:r>
              <a:rPr lang="el-GR" dirty="0"/>
              <a:t> ανάγει τη γένεση του μοναχισμού στο γεγονός της γενίκευσης των διωγμών των χριστιανών από τα μέσα του τρίτου αιώνα. Τότε πολλοί Χριστιανοί για να αποφύγουν τον κρατικό έλεγχο και κατά συνέπεια το διωγμό τους αναγκάστηκαν να αποσυρθούν από τις κατοικημένες περιοχές και να καταφύγουν σε ερημικές. </a:t>
            </a:r>
            <a:endParaRPr lang="el-GR" dirty="0"/>
          </a:p>
          <a:p>
            <a:r>
              <a:rPr lang="el-GR" b="1" dirty="0"/>
              <a:t>Η δεύτερη θεωρία</a:t>
            </a:r>
            <a:r>
              <a:rPr lang="el-GR" dirty="0"/>
              <a:t> εξηγεί το φαινόμενο του μοναχισμού με βάση την </a:t>
            </a:r>
            <a:r>
              <a:rPr lang="el-GR" dirty="0" err="1"/>
              <a:t>εκκοσμίκευση</a:t>
            </a:r>
            <a:r>
              <a:rPr lang="el-GR" dirty="0"/>
              <a:t> της χριστιανικής ζωής που συνέβη μετά το τέλος των διωγμών και την αναγνώριση του Χριστιανισμού ως ελεύθερης θρησκείας. </a:t>
            </a:r>
            <a:endParaRPr lang="el-GR" dirty="0"/>
          </a:p>
          <a:p>
            <a:r>
              <a:rPr lang="el-GR" b="1" dirty="0"/>
              <a:t>Η τρίτη θεωρία</a:t>
            </a:r>
            <a:r>
              <a:rPr lang="el-GR" dirty="0"/>
              <a:t> συνδέει τη γένεση του μοναστικού φαινομένου με τη γενικότερη οικονομική κατάσταση και την κοινωνική κρίση της </a:t>
            </a:r>
            <a:r>
              <a:rPr lang="el-GR" dirty="0" smtClean="0"/>
              <a:t>εποχής</a:t>
            </a:r>
            <a:endParaRPr lang="el-GR" dirty="0"/>
          </a:p>
          <a:p>
            <a:r>
              <a:rPr lang="el-GR" b="1" dirty="0"/>
              <a:t>Η τέταρτη θεωρία</a:t>
            </a:r>
            <a:r>
              <a:rPr lang="el-GR" dirty="0"/>
              <a:t> αποδίδει τη γένεση του μοναχισμού στην αντίδραση προς την έντονη </a:t>
            </a:r>
            <a:r>
              <a:rPr lang="el-GR" dirty="0" err="1"/>
              <a:t>θεσμοποίηση</a:t>
            </a:r>
            <a:r>
              <a:rPr lang="el-GR" dirty="0"/>
              <a:t> της Εκκλησίας.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ΚΙΤΡΙΝΟ</a:t>
            </a:r>
            <a:endParaRPr lang="el-GR" dirty="0"/>
          </a:p>
        </p:txBody>
      </p:sp>
      <p:sp>
        <p:nvSpPr>
          <p:cNvPr id="3" name="2 - Θέση περιεχομένου"/>
          <p:cNvSpPr>
            <a:spLocks noGrp="1"/>
          </p:cNvSpPr>
          <p:nvPr>
            <p:ph idx="1"/>
          </p:nvPr>
        </p:nvSpPr>
        <p:spPr/>
        <p:txBody>
          <a:bodyPr/>
          <a:lstStyle/>
          <a:p>
            <a:r>
              <a:rPr lang="el-GR" dirty="0"/>
              <a:t>Μέσα στις μονές, οι μοναχοί και οι μοναχές απελευθερώνονται από τις βιολογικές ανάγκες και τις εγκόσμιες έγνοιες και μέριμνες και ανακατευθύνουν όλη τους την ενέργεια, την προσοχή και το ενδιαφέρον τους προς την πλευρά της αποκλειστικής ενασχόλησης με την αλήθεια της πραγματικότητας του Θεού.</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ΠΗΓΕΣ</a:t>
            </a:r>
            <a:endParaRPr lang="el-GR" dirty="0"/>
          </a:p>
        </p:txBody>
      </p:sp>
      <p:sp>
        <p:nvSpPr>
          <p:cNvPr id="3" name="2 - Θέση περιεχομένου"/>
          <p:cNvSpPr>
            <a:spLocks noGrp="1"/>
          </p:cNvSpPr>
          <p:nvPr>
            <p:ph idx="1"/>
          </p:nvPr>
        </p:nvSpPr>
        <p:spPr/>
        <p:txBody>
          <a:bodyPr>
            <a:normAutofit/>
          </a:bodyPr>
          <a:lstStyle/>
          <a:p>
            <a:r>
              <a:rPr lang="en-US" sz="1400" dirty="0" smtClean="0">
                <a:hlinkClick r:id="rId1"/>
              </a:rPr>
              <a:t>https://efkozani.gr/%CF%84%CE%B9-%CF%80%CF%81%CE%BF%CF%83%CF%86%CE%AD%CF%81%CE%B5%CE%B9-%CE%BF-%CE%BC%CE%BF%CE%BD%CE%B1%CF%87%CE%B9%CF%83%CE%BC%CF%8C%CF%82-%CF%83%CF%84%CE%B7%CE%BD-%CE%BA%CE%BF%CE%B9%CE%BD%CF%89%CE%BD/</a:t>
            </a:r>
            <a:endParaRPr lang="el-GR" sz="1400" dirty="0" smtClean="0"/>
          </a:p>
          <a:p>
            <a:r>
              <a:rPr lang="en-US" sz="1400" dirty="0" smtClean="0"/>
              <a:t>https://el.wikipedia.org/wiki/%CE%A7%CF%81%CE%B9%CF%83%CF%84%CE%B9%CE%B1%CE%BD%CE%B9%CE%BA%CF%8C%CF%82_%CE%BC%CE%BF%CE%BD%CE%B1%CF%87%CE%B9%CF%83%CE%BC%CF%8C%CF%82</a:t>
            </a:r>
            <a:endParaRPr lang="el-GR" sz="14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2243</Words>
  <Application>WPS Presentation</Application>
  <PresentationFormat>Προβολή στην οθόνη (4:3)</PresentationFormat>
  <Paragraphs>25</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Arial</vt:lpstr>
      <vt:lpstr>SimSun</vt:lpstr>
      <vt:lpstr>Wingdings</vt:lpstr>
      <vt:lpstr>Calibri</vt:lpstr>
      <vt:lpstr>Microsoft YaHei</vt:lpstr>
      <vt:lpstr>Arial Unicode MS</vt:lpstr>
      <vt:lpstr>Θέμα του Office</vt:lpstr>
      <vt:lpstr>ΚΑΠΕΛΑ ΣΚΕΨΗΣ</vt:lpstr>
      <vt:lpstr>ΑΣΠΡΟ</vt:lpstr>
      <vt:lpstr>PowerPoint 演示文稿</vt:lpstr>
      <vt:lpstr>ΚΙΤΡΙΝΟ</vt:lpstr>
      <vt:lpstr>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ΚΑΠΕΛΑ ΣΚΕΨΗΣ</dc:title>
  <dc:creator>laptop</dc:creator>
  <cp:lastModifiedBy>Paris</cp:lastModifiedBy>
  <cp:revision>2</cp:revision>
  <dcterms:created xsi:type="dcterms:W3CDTF">2023-05-10T13:02:00Z</dcterms:created>
  <dcterms:modified xsi:type="dcterms:W3CDTF">2024-02-22T16:13:22Z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56C87F230F384D4184324B4E34E009E8_13</vt:lpwstr>
  </property>
  <property fmtid="{D5CDD505-2E9C-101B-9397-08002B2CF9AE}" pid="3" name="KSOProductBuildVer">
    <vt:lpwstr>1033-12.2.0.13489</vt:lpwstr>
  </property>
</Properties>
</file>