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64" r:id="rId5"/>
    <p:sldId id="258" r:id="rId6"/>
    <p:sldId id="259" r:id="rId7"/>
    <p:sldId id="260" r:id="rId8"/>
    <p:sldId id="261" r:id="rId9"/>
    <p:sldId id="266"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000"/>
    <a:srgbClr val="FF9933"/>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DDF6AA4-E068-4D00-81CB-D0F7D2D17545}" type="datetimeFigureOut">
              <a:rPr lang="el-GR" smtClean="0"/>
              <a:t>20/2/2024</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FC5BB20-07C3-4C33-85B4-A5A264904A5E}"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DDF6AA4-E068-4D00-81CB-D0F7D2D17545}"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DDF6AA4-E068-4D00-81CB-D0F7D2D17545}" type="datetimeFigureOut">
              <a:rPr lang="el-GR" smtClean="0"/>
              <a:t>20/2/2024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DDF6AA4-E068-4D00-81CB-D0F7D2D17545}" type="datetimeFigureOut">
              <a:rPr lang="el-GR" smtClean="0"/>
              <a:t>20/2/2024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DDF6AA4-E068-4D00-81CB-D0F7D2D17545}" type="datetimeFigureOut">
              <a:rPr lang="el-GR" smtClean="0"/>
              <a:t>20/2/2024</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AFC5BB20-07C3-4C33-85B4-A5A264904A5E}"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DDF6AA4-E068-4D00-81CB-D0F7D2D17545}" type="datetimeFigureOut">
              <a:rPr lang="el-GR" smtClean="0"/>
              <a:t>20/2/2024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DDF6AA4-E068-4D00-81CB-D0F7D2D17545}" type="datetimeFigureOut">
              <a:rPr lang="el-GR" smtClean="0"/>
              <a:t>20/2/2024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DDF6AA4-E068-4D00-81CB-D0F7D2D17545}" type="datetimeFigureOut">
              <a:rPr lang="el-GR" smtClean="0"/>
              <a:t>20/2/2024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F6AA4-E068-4D00-81CB-D0F7D2D17545}" type="datetimeFigureOut">
              <a:rPr lang="el-GR" smtClean="0"/>
              <a:t>20/2/2024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FC5BB20-07C3-4C33-85B4-A5A264904A5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4DDF6AA4-E068-4D00-81CB-D0F7D2D17545}" type="datetimeFigureOut">
              <a:rPr lang="el-GR" smtClean="0"/>
              <a:t>20/2/2024</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FC5BB20-07C3-4C33-85B4-A5A264904A5E}"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DDF6AA4-E068-4D00-81CB-D0F7D2D17545}" type="datetimeFigureOut">
              <a:rPr lang="el-GR" smtClean="0"/>
              <a:t>20/2/2024</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FC5BB20-07C3-4C33-85B4-A5A264904A5E}"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DDF6AA4-E068-4D00-81CB-D0F7D2D17545}" type="datetimeFigureOut">
              <a:rPr lang="el-GR" smtClean="0"/>
              <a:t>20/2/2024</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FC5BB20-07C3-4C33-85B4-A5A264904A5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l.wikipedia.org/wiki/&#935;&#961;&#953;&#963;&#964;&#953;&#945;&#957;&#953;&#954;&#972;&#962;_&#956;&#959;&#957;&#945;&#967;&#953;&#963;&#956;&#972;&#96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απηλειό καρυδιά ανάδοχος 6 καπελα ντε μπονο Φιλοφρόνηση ωκεανός Μεσόγειος  θάλασσ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789" y="1310232"/>
            <a:ext cx="1906418" cy="1264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CDCEE4C-EC8A-3B46-358B-08567B36A23B}"/>
              </a:ext>
            </a:extLst>
          </p:cNvPr>
          <p:cNvSpPr/>
          <p:nvPr/>
        </p:nvSpPr>
        <p:spPr>
          <a:xfrm>
            <a:off x="1822409" y="2814573"/>
            <a:ext cx="8762335" cy="2585323"/>
          </a:xfrm>
          <a:prstGeom prst="rect">
            <a:avLst/>
          </a:prstGeom>
          <a:noFill/>
        </p:spPr>
        <p:txBody>
          <a:bodyPr wrap="none" lIns="91440" tIns="45720" rIns="91440" bIns="45720">
            <a:spAutoFit/>
          </a:bodyPr>
          <a:lstStyle/>
          <a:p>
            <a:pPr algn="ctr"/>
            <a:r>
              <a:rPr lang="el-GR" sz="5400" dirty="0">
                <a:ln w="0"/>
                <a:effectLst>
                  <a:outerShdw blurRad="38100" dist="19050" dir="2700000" algn="tl" rotWithShape="0">
                    <a:schemeClr val="dk1">
                      <a:alpha val="40000"/>
                    </a:schemeClr>
                  </a:outerShdw>
                </a:effectLst>
              </a:rPr>
              <a:t>ΕΞΙ ΣΚΕΠΤΟΜΕΝΑ ΚΑΠΕΛΑ</a:t>
            </a:r>
            <a:br>
              <a:rPr lang="el-GR" sz="5400" dirty="0">
                <a:ln w="0"/>
                <a:effectLst>
                  <a:outerShdw blurRad="38100" dist="19050" dir="2700000" algn="tl" rotWithShape="0">
                    <a:schemeClr val="dk1">
                      <a:alpha val="40000"/>
                    </a:schemeClr>
                  </a:outerShdw>
                </a:effectLst>
              </a:rPr>
            </a:br>
            <a:r>
              <a:rPr lang="el-GR" sz="5400" dirty="0">
                <a:ln w="0"/>
                <a:effectLst>
                  <a:outerShdw blurRad="38100" dist="19050" dir="2700000" algn="tl" rotWithShape="0">
                    <a:schemeClr val="dk1">
                      <a:alpha val="40000"/>
                    </a:schemeClr>
                  </a:outerShdw>
                </a:effectLst>
              </a:rPr>
              <a:t>&amp;</a:t>
            </a:r>
            <a:br>
              <a:rPr lang="el-GR" sz="5400" dirty="0">
                <a:ln w="0"/>
                <a:effectLst>
                  <a:outerShdw blurRad="38100" dist="19050" dir="2700000" algn="tl" rotWithShape="0">
                    <a:schemeClr val="dk1">
                      <a:alpha val="40000"/>
                    </a:schemeClr>
                  </a:outerShdw>
                </a:effectLst>
              </a:rPr>
            </a:br>
            <a:r>
              <a:rPr lang="el-GR" sz="5400" dirty="0">
                <a:ln w="0"/>
                <a:effectLst>
                  <a:outerShdw blurRad="38100" dist="19050" dir="2700000" algn="tl" rotWithShape="0">
                    <a:schemeClr val="dk1">
                      <a:alpha val="40000"/>
                    </a:schemeClr>
                  </a:outerShdw>
                </a:effectLst>
              </a:rPr>
              <a:t> ΜΟΝΑΧΙΣΜΟΣ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9744" y="1207370"/>
            <a:ext cx="10058400" cy="1371600"/>
          </a:xfrm>
        </p:spPr>
        <p:txBody>
          <a:bodyPr/>
          <a:lstStyle/>
          <a:p>
            <a:pPr algn="ctr"/>
            <a:r>
              <a:rPr lang="el-GR" dirty="0">
                <a:solidFill>
                  <a:srgbClr val="7030A0"/>
                </a:solidFill>
              </a:rPr>
              <a:t>Πηγές</a:t>
            </a:r>
          </a:p>
        </p:txBody>
      </p:sp>
      <p:sp>
        <p:nvSpPr>
          <p:cNvPr id="3" name="Θέση περιεχομένου 2"/>
          <p:cNvSpPr>
            <a:spLocks noGrp="1"/>
          </p:cNvSpPr>
          <p:nvPr>
            <p:ph idx="1"/>
          </p:nvPr>
        </p:nvSpPr>
        <p:spPr>
          <a:xfrm>
            <a:off x="1693028" y="3257831"/>
            <a:ext cx="8391832" cy="1371600"/>
          </a:xfrm>
        </p:spPr>
        <p:txBody>
          <a:bodyPr>
            <a:normAutofit/>
          </a:bodyPr>
          <a:lstStyle/>
          <a:p>
            <a:r>
              <a:rPr lang="el-GR" dirty="0"/>
              <a:t>ΆΣΠΡΟΚΑΠΈΛΟ:</a:t>
            </a:r>
            <a:r>
              <a:rPr lang="en-US" dirty="0">
                <a:hlinkClick r:id="rId2"/>
              </a:rPr>
              <a:t>https://el.wikipedia.org/wiki/</a:t>
            </a:r>
            <a:r>
              <a:rPr lang="el-GR" dirty="0" err="1">
                <a:hlinkClick r:id="rId2"/>
              </a:rPr>
              <a:t>Χριστιανικός_μοναχισμός</a:t>
            </a:r>
            <a:endParaRPr lang="el-GR" dirty="0"/>
          </a:p>
          <a:p>
            <a:r>
              <a:rPr lang="en-US" dirty="0"/>
              <a:t>Ta </a:t>
            </a:r>
            <a:r>
              <a:rPr lang="el-GR" dirty="0"/>
              <a:t>υπόλοιπα καπέλα ήταν προσωπικές  ιδέες και σκέψεις.</a:t>
            </a:r>
          </a:p>
          <a:p>
            <a:endParaRPr lang="el-GR" dirty="0"/>
          </a:p>
          <a:p>
            <a:pPr marL="0" indent="0">
              <a:buNone/>
            </a:pPr>
            <a:endParaRPr lang="el-G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ED1B-EEA0-69E7-3956-D24B5E8A0089}"/>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6AF409-D9B1-95DD-337E-DEF9A17637C2}"/>
              </a:ext>
            </a:extLst>
          </p:cNvPr>
          <p:cNvSpPr>
            <a:spLocks noGrp="1"/>
          </p:cNvSpPr>
          <p:nvPr>
            <p:ph idx="1"/>
          </p:nvPr>
        </p:nvSpPr>
        <p:spPr>
          <a:xfrm>
            <a:off x="7064188" y="3630706"/>
            <a:ext cx="4061012" cy="2084294"/>
          </a:xfrm>
        </p:spPr>
        <p:txBody>
          <a:bodyPr>
            <a:normAutofit fontScale="77500" lnSpcReduction="20000"/>
          </a:bodyPr>
          <a:lstStyle/>
          <a:p>
            <a:endParaRPr lang="el-GR" dirty="0"/>
          </a:p>
          <a:p>
            <a:endParaRPr lang="el-GR" dirty="0"/>
          </a:p>
          <a:p>
            <a:endParaRPr lang="el-GR" dirty="0"/>
          </a:p>
          <a:p>
            <a:pPr marL="0" indent="0" algn="ctr">
              <a:buNone/>
            </a:pPr>
            <a:br>
              <a:rPr lang="el-GR" sz="2300" b="1" dirty="0"/>
            </a:br>
            <a:r>
              <a:rPr lang="el-GR" sz="2300" dirty="0" err="1">
                <a:solidFill>
                  <a:schemeClr val="bg2">
                    <a:lumMod val="50000"/>
                  </a:schemeClr>
                </a:solidFill>
                <a:effectLst>
                  <a:outerShdw blurRad="38100" dist="38100" dir="2700000" algn="tl">
                    <a:srgbClr val="000000">
                      <a:alpha val="43137"/>
                    </a:srgbClr>
                  </a:outerShdw>
                </a:effectLst>
              </a:rPr>
              <a:t>Δρυγούτης</a:t>
            </a:r>
            <a:r>
              <a:rPr lang="el-GR" sz="2300" dirty="0">
                <a:solidFill>
                  <a:schemeClr val="bg2">
                    <a:lumMod val="50000"/>
                  </a:schemeClr>
                </a:solidFill>
                <a:effectLst>
                  <a:outerShdw blurRad="38100" dist="38100" dir="2700000" algn="tl">
                    <a:srgbClr val="000000">
                      <a:alpha val="43137"/>
                    </a:srgbClr>
                  </a:outerShdw>
                </a:effectLst>
              </a:rPr>
              <a:t> Παύλος</a:t>
            </a:r>
          </a:p>
          <a:p>
            <a:pPr marL="0" indent="0" algn="ctr">
              <a:buNone/>
            </a:pPr>
            <a:r>
              <a:rPr lang="el-GR" sz="2300" dirty="0">
                <a:solidFill>
                  <a:schemeClr val="bg2">
                    <a:lumMod val="50000"/>
                  </a:schemeClr>
                </a:solidFill>
                <a:effectLst>
                  <a:outerShdw blurRad="38100" dist="38100" dir="2700000" algn="tl">
                    <a:srgbClr val="000000">
                      <a:alpha val="43137"/>
                    </a:srgbClr>
                  </a:outerShdw>
                </a:effectLst>
              </a:rPr>
              <a:t>   Β3</a:t>
            </a:r>
          </a:p>
          <a:p>
            <a:pPr marL="0" indent="0" algn="ctr">
              <a:buNone/>
            </a:pPr>
            <a:r>
              <a:rPr lang="el-GR" sz="2300" dirty="0">
                <a:solidFill>
                  <a:schemeClr val="bg2">
                    <a:lumMod val="50000"/>
                  </a:schemeClr>
                </a:solidFill>
                <a:effectLst>
                  <a:outerShdw blurRad="38100" dist="38100" dir="2700000" algn="tl">
                    <a:srgbClr val="000000">
                      <a:alpha val="43137"/>
                    </a:srgbClr>
                  </a:outerShdw>
                </a:effectLst>
              </a:rPr>
              <a:t>2022-23</a:t>
            </a:r>
            <a:endParaRPr lang="el-GR" sz="2300" dirty="0">
              <a:solidFill>
                <a:schemeClr val="bg2">
                  <a:lumMod val="50000"/>
                </a:schemeClr>
              </a:solidFill>
            </a:endParaRPr>
          </a:p>
        </p:txBody>
      </p:sp>
      <p:sp>
        <p:nvSpPr>
          <p:cNvPr id="6" name="TextBox 5">
            <a:extLst>
              <a:ext uri="{FF2B5EF4-FFF2-40B4-BE49-F238E27FC236}">
                <a16:creationId xmlns:a16="http://schemas.microsoft.com/office/drawing/2014/main" id="{27FB3947-95D8-B3F7-DD0E-8A3305E53C2A}"/>
              </a:ext>
            </a:extLst>
          </p:cNvPr>
          <p:cNvSpPr txBox="1"/>
          <p:nvPr/>
        </p:nvSpPr>
        <p:spPr>
          <a:xfrm>
            <a:off x="2198878" y="5836566"/>
            <a:ext cx="2610689" cy="461665"/>
          </a:xfrm>
          <a:prstGeom prst="rect">
            <a:avLst/>
          </a:prstGeom>
          <a:noFill/>
        </p:spPr>
        <p:txBody>
          <a:bodyPr wrap="square">
            <a:spAutoFit/>
          </a:bodyPr>
          <a:lstStyle/>
          <a:p>
            <a:r>
              <a:rPr lang="el-GR" sz="1200" dirty="0">
                <a:solidFill>
                  <a:srgbClr val="260000"/>
                </a:solidFill>
              </a:rPr>
              <a:t>Η συνάντηση του Αγ. Αντωνίου</a:t>
            </a:r>
          </a:p>
          <a:p>
            <a:r>
              <a:rPr lang="el-GR" sz="1200" dirty="0">
                <a:solidFill>
                  <a:srgbClr val="260000"/>
                </a:solidFill>
              </a:rPr>
              <a:t> με τον </a:t>
            </a:r>
            <a:r>
              <a:rPr lang="el-GR" sz="1200" dirty="0" err="1">
                <a:solidFill>
                  <a:srgbClr val="260000"/>
                </a:solidFill>
              </a:rPr>
              <a:t>Αββά</a:t>
            </a:r>
            <a:r>
              <a:rPr lang="el-GR" sz="1200" dirty="0">
                <a:solidFill>
                  <a:srgbClr val="260000"/>
                </a:solidFill>
              </a:rPr>
              <a:t> Παύλο το Θηβαίο</a:t>
            </a:r>
          </a:p>
        </p:txBody>
      </p:sp>
      <p:pic>
        <p:nvPicPr>
          <p:cNvPr id="12" name="Picture 11" descr="A painting of two men&#10;&#10;Description automatically generated">
            <a:extLst>
              <a:ext uri="{FF2B5EF4-FFF2-40B4-BE49-F238E27FC236}">
                <a16:creationId xmlns:a16="http://schemas.microsoft.com/office/drawing/2014/main" id="{54AF0889-5D89-57FF-C0EE-CEE704318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365" y="2108866"/>
            <a:ext cx="2642202" cy="3633028"/>
          </a:xfrm>
          <a:prstGeom prst="rect">
            <a:avLst/>
          </a:prstGeom>
        </p:spPr>
      </p:pic>
      <p:sp>
        <p:nvSpPr>
          <p:cNvPr id="4" name="Rectangle 3">
            <a:extLst>
              <a:ext uri="{FF2B5EF4-FFF2-40B4-BE49-F238E27FC236}">
                <a16:creationId xmlns:a16="http://schemas.microsoft.com/office/drawing/2014/main" id="{5B02C5DC-45E0-D7D8-BCBA-C79B424B7421}"/>
              </a:ext>
            </a:extLst>
          </p:cNvPr>
          <p:cNvSpPr/>
          <p:nvPr/>
        </p:nvSpPr>
        <p:spPr>
          <a:xfrm>
            <a:off x="1131599" y="727501"/>
            <a:ext cx="10493577" cy="830997"/>
          </a:xfrm>
          <a:prstGeom prst="rect">
            <a:avLst/>
          </a:prstGeom>
          <a:noFill/>
          <a:ln>
            <a:noFill/>
          </a:ln>
          <a:effectLst>
            <a:glow rad="63500">
              <a:srgbClr val="C00000">
                <a:alpha val="40000"/>
              </a:srgbClr>
            </a:glow>
            <a:outerShdw blurRad="50800" dist="38100" dir="2700000" algn="tl" rotWithShape="0">
              <a:prstClr val="black">
                <a:alpha val="40000"/>
              </a:prstClr>
            </a:outerShdw>
          </a:effectLst>
        </p:spPr>
        <p:txBody>
          <a:bodyPr wrap="none" lIns="91440" tIns="45720" rIns="91440" bIns="45720">
            <a:spAutoFit/>
          </a:bodyPr>
          <a:lstStyle/>
          <a:p>
            <a:pPr algn="ctr"/>
            <a:r>
              <a:rPr lang="el-GR" sz="4800" b="0" cap="none" spc="0" dirty="0">
                <a:ln w="0"/>
                <a:solidFill>
                  <a:schemeClr val="bg2">
                    <a:lumMod val="50000"/>
                  </a:schemeClr>
                </a:solidFill>
                <a:effectLst>
                  <a:outerShdw blurRad="38100" dist="19050" dir="2700000" algn="tl" rotWithShape="0">
                    <a:schemeClr val="dk1">
                      <a:alpha val="40000"/>
                    </a:schemeClr>
                  </a:outerShdw>
                </a:effectLst>
              </a:rPr>
              <a:t>Ευχαριστώ πολύ για το χρόνο σας!</a:t>
            </a:r>
          </a:p>
        </p:txBody>
      </p:sp>
    </p:spTree>
    <p:extLst>
      <p:ext uri="{BB962C8B-B14F-4D97-AF65-F5344CB8AC3E}">
        <p14:creationId xmlns:p14="http://schemas.microsoft.com/office/powerpoint/2010/main" val="3464711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earing a suit and tie&#10;&#10;Description automatically generated">
            <a:extLst>
              <a:ext uri="{FF2B5EF4-FFF2-40B4-BE49-F238E27FC236}">
                <a16:creationId xmlns:a16="http://schemas.microsoft.com/office/drawing/2014/main" id="{4ABB5DEC-F498-702F-120B-F3314B3B4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477" y="1344707"/>
            <a:ext cx="5417045" cy="4168586"/>
          </a:xfrm>
          <a:prstGeom prst="rect">
            <a:avLst/>
          </a:prstGeom>
        </p:spPr>
      </p:pic>
      <p:sp>
        <p:nvSpPr>
          <p:cNvPr id="8" name="TextBox 7">
            <a:extLst>
              <a:ext uri="{FF2B5EF4-FFF2-40B4-BE49-F238E27FC236}">
                <a16:creationId xmlns:a16="http://schemas.microsoft.com/office/drawing/2014/main" id="{35A12FA9-33D8-BA59-AC53-D93733E8A86B}"/>
              </a:ext>
            </a:extLst>
          </p:cNvPr>
          <p:cNvSpPr txBox="1"/>
          <p:nvPr/>
        </p:nvSpPr>
        <p:spPr>
          <a:xfrm>
            <a:off x="5106520" y="3550023"/>
            <a:ext cx="2195232" cy="369332"/>
          </a:xfrm>
          <a:prstGeom prst="rect">
            <a:avLst/>
          </a:prstGeom>
          <a:noFill/>
        </p:spPr>
        <p:txBody>
          <a:bodyPr wrap="square">
            <a:spAutoFit/>
          </a:bodyPr>
          <a:lstStyle/>
          <a:p>
            <a:r>
              <a:rPr lang="en-US" dirty="0"/>
              <a:t>Edward de Bono</a:t>
            </a:r>
            <a:endParaRPr lang="el-GR" dirty="0"/>
          </a:p>
        </p:txBody>
      </p:sp>
      <p:sp>
        <p:nvSpPr>
          <p:cNvPr id="3" name="TextBox 2">
            <a:extLst>
              <a:ext uri="{FF2B5EF4-FFF2-40B4-BE49-F238E27FC236}">
                <a16:creationId xmlns:a16="http://schemas.microsoft.com/office/drawing/2014/main" id="{FE6FA415-F8F3-1DDC-BA4A-B88CD07C0BB4}"/>
              </a:ext>
            </a:extLst>
          </p:cNvPr>
          <p:cNvSpPr txBox="1"/>
          <p:nvPr/>
        </p:nvSpPr>
        <p:spPr>
          <a:xfrm>
            <a:off x="3211605" y="376518"/>
            <a:ext cx="5768788" cy="757130"/>
          </a:xfrm>
          <a:prstGeom prst="rect">
            <a:avLst/>
          </a:prstGeom>
          <a:noFill/>
        </p:spPr>
        <p:txBody>
          <a:bodyPr wrap="square" rtlCol="0">
            <a:spAutoFit/>
          </a:bodyPr>
          <a:lstStyle/>
          <a:p>
            <a:pPr algn="ctr" defTabSz="914400">
              <a:lnSpc>
                <a:spcPct val="90000"/>
              </a:lnSpc>
              <a:spcBef>
                <a:spcPct val="0"/>
              </a:spcBef>
            </a:pPr>
            <a:r>
              <a:rPr lang="el-GR" sz="4800" dirty="0">
                <a:solidFill>
                  <a:srgbClr val="002060"/>
                </a:solidFill>
                <a:latin typeface="+mj-lt"/>
              </a:rPr>
              <a:t>Μοναχισμός</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AFD-1A63-37C5-C958-A6F6213F086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7E25CF1-0B49-87E2-12AB-61E72F6D51BC}"/>
              </a:ext>
            </a:extLst>
          </p:cNvPr>
          <p:cNvSpPr>
            <a:spLocks noGrp="1"/>
          </p:cNvSpPr>
          <p:nvPr>
            <p:ph type="title"/>
          </p:nvPr>
        </p:nvSpPr>
        <p:spPr/>
        <p:txBody>
          <a:bodyPr/>
          <a:lstStyle/>
          <a:p>
            <a:pPr algn="ctr"/>
            <a:r>
              <a:rPr lang="el-GR" dirty="0">
                <a:solidFill>
                  <a:srgbClr val="002060"/>
                </a:solidFill>
              </a:rPr>
              <a:t>Μπλε</a:t>
            </a:r>
            <a:r>
              <a:rPr lang="el-GR" dirty="0">
                <a:solidFill>
                  <a:schemeClr val="bg1"/>
                </a:solidFill>
              </a:rPr>
              <a:t> </a:t>
            </a:r>
            <a:r>
              <a:rPr lang="el-GR" dirty="0"/>
              <a:t>Καπέλο</a:t>
            </a:r>
          </a:p>
        </p:txBody>
      </p:sp>
      <p:sp>
        <p:nvSpPr>
          <p:cNvPr id="3" name="Θέση περιεχομένου 2">
            <a:extLst>
              <a:ext uri="{FF2B5EF4-FFF2-40B4-BE49-F238E27FC236}">
                <a16:creationId xmlns:a16="http://schemas.microsoft.com/office/drawing/2014/main" id="{43F4C0D5-5340-D8E9-3808-FAF9C46DFAC2}"/>
              </a:ext>
            </a:extLst>
          </p:cNvPr>
          <p:cNvSpPr>
            <a:spLocks noGrp="1"/>
          </p:cNvSpPr>
          <p:nvPr>
            <p:ph idx="1"/>
          </p:nvPr>
        </p:nvSpPr>
        <p:spPr>
          <a:xfrm>
            <a:off x="1066800" y="3203171"/>
            <a:ext cx="4685071" cy="1082967"/>
          </a:xfrm>
        </p:spPr>
        <p:txBody>
          <a:bodyPr/>
          <a:lstStyle/>
          <a:p>
            <a:pPr marL="0" indent="0" algn="ctr">
              <a:buNone/>
            </a:pPr>
            <a:r>
              <a:rPr lang="el-GR" dirty="0"/>
              <a:t>Καπέλα!</a:t>
            </a:r>
          </a:p>
          <a:p>
            <a:pPr marL="0" indent="0" algn="ctr">
              <a:buNone/>
            </a:pPr>
            <a:r>
              <a:rPr lang="el-GR" dirty="0"/>
              <a:t>Σκεφτείτε και εκφραστείτε!</a:t>
            </a:r>
          </a:p>
        </p:txBody>
      </p:sp>
      <p:pic>
        <p:nvPicPr>
          <p:cNvPr id="4" name="Picture 3">
            <a:extLst>
              <a:ext uri="{FF2B5EF4-FFF2-40B4-BE49-F238E27FC236}">
                <a16:creationId xmlns:a16="http://schemas.microsoft.com/office/drawing/2014/main" id="{C1148191-3AD7-611B-5F28-D4EE07FFB109}"/>
              </a:ext>
            </a:extLst>
          </p:cNvPr>
          <p:cNvPicPr>
            <a:picLocks noChangeAspect="1"/>
          </p:cNvPicPr>
          <p:nvPr/>
        </p:nvPicPr>
        <p:blipFill>
          <a:blip r:embed="rId2"/>
          <a:stretch>
            <a:fillRect/>
          </a:stretch>
        </p:blipFill>
        <p:spPr>
          <a:xfrm>
            <a:off x="5751871" y="2557583"/>
            <a:ext cx="4955458" cy="2286224"/>
          </a:xfrm>
          <a:prstGeom prst="rect">
            <a:avLst/>
          </a:prstGeom>
        </p:spPr>
      </p:pic>
    </p:spTree>
    <p:extLst>
      <p:ext uri="{BB962C8B-B14F-4D97-AF65-F5344CB8AC3E}">
        <p14:creationId xmlns:p14="http://schemas.microsoft.com/office/powerpoint/2010/main" val="33215417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7D6F-A223-8D08-C238-9A1C1839E01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3FD52F9-20E4-FA0A-B513-7A4CC1C73B1D}"/>
              </a:ext>
            </a:extLst>
          </p:cNvPr>
          <p:cNvSpPr>
            <a:spLocks noGrp="1"/>
          </p:cNvSpPr>
          <p:nvPr>
            <p:ph type="title"/>
          </p:nvPr>
        </p:nvSpPr>
        <p:spPr/>
        <p:txBody>
          <a:bodyPr/>
          <a:lstStyle/>
          <a:p>
            <a:pPr algn="ctr"/>
            <a:r>
              <a:rPr lang="el-GR">
                <a:solidFill>
                  <a:schemeClr val="bg1"/>
                </a:solidFill>
              </a:rPr>
              <a:t>Άσπρο</a:t>
            </a:r>
            <a:r>
              <a:rPr lang="el-GR"/>
              <a:t> Καπέλο</a:t>
            </a:r>
            <a:endParaRPr lang="el-GR" dirty="0"/>
          </a:p>
        </p:txBody>
      </p:sp>
      <p:sp>
        <p:nvSpPr>
          <p:cNvPr id="3" name="Θέση περιεχομένου 2">
            <a:extLst>
              <a:ext uri="{FF2B5EF4-FFF2-40B4-BE49-F238E27FC236}">
                <a16:creationId xmlns:a16="http://schemas.microsoft.com/office/drawing/2014/main" id="{F13F3EFD-A182-2E7C-06B6-FD28E685A76A}"/>
              </a:ext>
            </a:extLst>
          </p:cNvPr>
          <p:cNvSpPr>
            <a:spLocks noGrp="1"/>
          </p:cNvSpPr>
          <p:nvPr>
            <p:ph idx="1"/>
          </p:nvPr>
        </p:nvSpPr>
        <p:spPr>
          <a:xfrm>
            <a:off x="900954" y="2232212"/>
            <a:ext cx="5026308" cy="3931920"/>
          </a:xfrm>
        </p:spPr>
        <p:txBody>
          <a:bodyPr/>
          <a:lstStyle/>
          <a:p>
            <a:r>
              <a:rPr lang="el-GR" dirty="0"/>
              <a:t> Ο μοναχισμός στο Χριστιανισμό  είναι ένα κίνημα των λαϊκών οι οποίοι αναζητούν την πνευματική τελειότητα ή με άλλα λόγια τη </a:t>
            </a:r>
            <a:r>
              <a:rPr lang="el-GR" b="1" dirty="0" err="1"/>
              <a:t>Θέωση</a:t>
            </a:r>
            <a:r>
              <a:rPr lang="el-GR" b="1" dirty="0"/>
              <a:t>, </a:t>
            </a:r>
            <a:r>
              <a:rPr lang="el-GR" dirty="0"/>
              <a:t>αποφεύγοντας την κοσμική  ζωή και τα αστικά κέντρα και καταφεύγοντας σε ερημικούς τόπους.</a:t>
            </a:r>
          </a:p>
          <a:p>
            <a:r>
              <a:rPr lang="el-GR" dirty="0"/>
              <a:t>Ο χριστιανικός μοναχισμός μπορεί να διακριθεί σε δύο εκφάνσεις, τον </a:t>
            </a:r>
            <a:r>
              <a:rPr lang="el-GR" b="1" dirty="0" err="1"/>
              <a:t>αναχωρητικό</a:t>
            </a:r>
            <a:r>
              <a:rPr lang="el-GR" b="1" dirty="0"/>
              <a:t> μοναχισμό </a:t>
            </a:r>
            <a:r>
              <a:rPr lang="el-GR" dirty="0"/>
              <a:t>και τον </a:t>
            </a:r>
            <a:r>
              <a:rPr lang="el-GR" b="1" dirty="0"/>
              <a:t>κοινοβιακό μοναχισμό. </a:t>
            </a:r>
            <a:endParaRPr lang="el-GR" dirty="0"/>
          </a:p>
        </p:txBody>
      </p:sp>
      <p:pic>
        <p:nvPicPr>
          <p:cNvPr id="2054" name="Picture 6" descr="Τα 6 καπέλα της σκέψης” του Edward de Bono – η τάξη του κ. ΑΝΤΩΝΗ">
            <a:extLst>
              <a:ext uri="{FF2B5EF4-FFF2-40B4-BE49-F238E27FC236}">
                <a16:creationId xmlns:a16="http://schemas.microsoft.com/office/drawing/2014/main" id="{E9CFC449-50C3-11D3-AF6B-1588A080F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00" y="2728143"/>
            <a:ext cx="4366946" cy="211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40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4065" y="429030"/>
            <a:ext cx="10058400" cy="1371600"/>
          </a:xfrm>
        </p:spPr>
        <p:txBody>
          <a:bodyPr/>
          <a:lstStyle/>
          <a:p>
            <a:pPr algn="ctr"/>
            <a:r>
              <a:rPr lang="el-GR" dirty="0">
                <a:solidFill>
                  <a:srgbClr val="FF0000"/>
                </a:solidFill>
              </a:rPr>
              <a:t>Κόκκινο</a:t>
            </a:r>
            <a:r>
              <a:rPr lang="el-GR" dirty="0"/>
              <a:t> Καπέλο</a:t>
            </a:r>
          </a:p>
        </p:txBody>
      </p:sp>
      <p:sp>
        <p:nvSpPr>
          <p:cNvPr id="3" name="Θέση περιεχομένου 2"/>
          <p:cNvSpPr>
            <a:spLocks noGrp="1"/>
          </p:cNvSpPr>
          <p:nvPr>
            <p:ph idx="1"/>
          </p:nvPr>
        </p:nvSpPr>
        <p:spPr>
          <a:xfrm>
            <a:off x="403123" y="1800630"/>
            <a:ext cx="6661356" cy="3931920"/>
          </a:xfrm>
        </p:spPr>
        <p:txBody>
          <a:bodyPr>
            <a:normAutofit lnSpcReduction="10000"/>
          </a:bodyPr>
          <a:lstStyle/>
          <a:p>
            <a:r>
              <a:rPr lang="el-GR" dirty="0"/>
              <a:t>Ένα μεγάλο πρόβλημα / μειονέκτημα του </a:t>
            </a:r>
            <a:r>
              <a:rPr lang="el-GR" b="1" dirty="0" err="1"/>
              <a:t>αναχωρητικού</a:t>
            </a:r>
            <a:r>
              <a:rPr lang="el-GR" b="1" dirty="0"/>
              <a:t> μοναχισμού </a:t>
            </a:r>
            <a:r>
              <a:rPr lang="el-GR" dirty="0"/>
              <a:t>είναι ότι δεν μπορούμε με αυτόν τον τρόπο να διαδώσουμε το λόγο Του Θεού σε πολλούς ανθρώπους, που κατά τη γνώμη μου είναι πολύ σημαντικό για τον οποιοδήποτε.</a:t>
            </a:r>
            <a:endParaRPr lang="en-US" dirty="0"/>
          </a:p>
          <a:p>
            <a:r>
              <a:rPr lang="el-GR" dirty="0"/>
              <a:t>Επίσης, ένα αξιοσημείωτο πρόβλημα του </a:t>
            </a:r>
            <a:r>
              <a:rPr lang="el-GR" b="1" dirty="0"/>
              <a:t>κοινοβιακού μοναχισμού </a:t>
            </a:r>
            <a:r>
              <a:rPr lang="el-GR" dirty="0"/>
              <a:t>που θα μπορούσε να προστεθεί είναι ότι το να βλέπεις τα ίδια άτομα για την υπόλοιπη ζωή σου μπορεί να επιβραδύνει σημαντικά τη διαδικασία της </a:t>
            </a:r>
            <a:r>
              <a:rPr lang="el-GR" b="1" dirty="0" err="1"/>
              <a:t>Θέωσης</a:t>
            </a:r>
            <a:r>
              <a:rPr lang="el-GR" dirty="0"/>
              <a:t>, καθώς όλοι θα ξέρουν ο ένας τον άλλον καλά μετά από καιρό. Έτσι μπορεί κάποιος επειδή θα είναι μειωμένα τα θέματα συζήτησης και οι ανάγκες της διακονίας  να θεωρήσει ότι δεν προοδεύει άλλο είτε ως μοναχός είτε ως άνθρωπος γενικότερα.</a:t>
            </a:r>
          </a:p>
        </p:txBody>
      </p:sp>
      <p:pic>
        <p:nvPicPr>
          <p:cNvPr id="4" name="Picture 3">
            <a:extLst>
              <a:ext uri="{FF2B5EF4-FFF2-40B4-BE49-F238E27FC236}">
                <a16:creationId xmlns:a16="http://schemas.microsoft.com/office/drawing/2014/main" id="{B81AB56C-4D2D-B4AF-D0AC-7313F1AD5292}"/>
              </a:ext>
            </a:extLst>
          </p:cNvPr>
          <p:cNvPicPr>
            <a:picLocks noChangeAspect="1"/>
          </p:cNvPicPr>
          <p:nvPr/>
        </p:nvPicPr>
        <p:blipFill>
          <a:blip r:embed="rId2"/>
          <a:stretch>
            <a:fillRect/>
          </a:stretch>
        </p:blipFill>
        <p:spPr>
          <a:xfrm>
            <a:off x="7431442" y="2377588"/>
            <a:ext cx="4357435" cy="2102823"/>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srgbClr val="FFFF00"/>
                </a:solidFill>
              </a:rPr>
              <a:t>Κίτρινο</a:t>
            </a:r>
            <a:r>
              <a:rPr lang="el-GR" dirty="0"/>
              <a:t> Καπέλο</a:t>
            </a:r>
          </a:p>
        </p:txBody>
      </p:sp>
      <p:sp>
        <p:nvSpPr>
          <p:cNvPr id="3" name="Θέση περιεχομένου 2"/>
          <p:cNvSpPr>
            <a:spLocks noGrp="1"/>
          </p:cNvSpPr>
          <p:nvPr>
            <p:ph idx="1"/>
          </p:nvPr>
        </p:nvSpPr>
        <p:spPr>
          <a:xfrm>
            <a:off x="1066800" y="2092034"/>
            <a:ext cx="6417514" cy="3931920"/>
          </a:xfrm>
        </p:spPr>
        <p:txBody>
          <a:bodyPr/>
          <a:lstStyle/>
          <a:p>
            <a:r>
              <a:rPr lang="el-GR" dirty="0"/>
              <a:t> Ο </a:t>
            </a:r>
            <a:r>
              <a:rPr lang="el-GR" b="1" dirty="0"/>
              <a:t>μοναχισμός</a:t>
            </a:r>
            <a:r>
              <a:rPr lang="el-GR" dirty="0"/>
              <a:t> κατά την άποψή μου θα μπορούσε να προσφέρει στον κόσμο μια διαφορετική επίδραση απ’ ό,τι δεχόμαστε γενικά.</a:t>
            </a:r>
          </a:p>
          <a:p>
            <a:r>
              <a:rPr lang="el-GR" dirty="0"/>
              <a:t> Αυτό που εννοώ είναι ότι ο κάθε χριστιανός θα μπορούσε να επηρεαστεί από την ιδεολογία των μοναχών, την οπτική τους για τον κόσμο και τους λόγους που τους έκαναν να αποφασίσουν να ασπαστούν τους «έρημους» τόπους και τον μοναχισμό είτε αυτός είναι </a:t>
            </a:r>
            <a:r>
              <a:rPr lang="el-GR" b="1" dirty="0"/>
              <a:t>κοινοβιακός</a:t>
            </a:r>
            <a:r>
              <a:rPr lang="el-GR" dirty="0"/>
              <a:t> είτε </a:t>
            </a:r>
            <a:r>
              <a:rPr lang="el-GR" b="1" dirty="0" err="1"/>
              <a:t>αναχωρητικός</a:t>
            </a:r>
            <a:r>
              <a:rPr lang="el-GR" b="1" dirty="0"/>
              <a:t>  </a:t>
            </a:r>
            <a:r>
              <a:rPr lang="el-GR" dirty="0"/>
              <a:t>χωρίς όμως να έρθει  σε επαφή με αυτούς.</a:t>
            </a:r>
          </a:p>
        </p:txBody>
      </p:sp>
      <p:pic>
        <p:nvPicPr>
          <p:cNvPr id="3074" name="Picture 2" descr="Τα 6 καπέλα της σκέψης” του Edward de Bono – η τάξη του κ. ΑΝΤΩ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090" y="2730247"/>
            <a:ext cx="3849388" cy="2075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Μαύρο Καπέλο</a:t>
            </a:r>
          </a:p>
        </p:txBody>
      </p:sp>
      <p:sp>
        <p:nvSpPr>
          <p:cNvPr id="3" name="Θέση περιεχομένου 2"/>
          <p:cNvSpPr>
            <a:spLocks noGrp="1"/>
          </p:cNvSpPr>
          <p:nvPr>
            <p:ph idx="1"/>
          </p:nvPr>
        </p:nvSpPr>
        <p:spPr>
          <a:xfrm>
            <a:off x="1066800" y="2014194"/>
            <a:ext cx="5953432" cy="3931920"/>
          </a:xfrm>
        </p:spPr>
        <p:txBody>
          <a:bodyPr/>
          <a:lstStyle/>
          <a:p>
            <a:r>
              <a:rPr lang="el-GR" dirty="0"/>
              <a:t>Οι αρνητικές βέβαια πλευρές  της επίδρασης του μοναχισμού στους ανθρώπους εξ αποστάσεως χωρίς καμία συνομιλία ή συναναστροφή , δεν γίνεται να είναι τόσο δυνατή.</a:t>
            </a:r>
          </a:p>
          <a:p>
            <a:r>
              <a:rPr lang="el-GR" dirty="0"/>
              <a:t>Η διάδοση του λόγου Του Θεού σίγουρα δεν είναι καθόλου εύκολη με αυτόν τον τρόπο σε περίπτωση που ο μοναχός προσπαθεί να το κάνει, διότι ο κοσμικός  άνθρωπος θα χρειαστεί να σκεφτεί από μόνος του χωρίς να του πουν   οι μοναχοί  τι πρέπει να κάνει και τι είναι σωστό. </a:t>
            </a:r>
          </a:p>
          <a:p>
            <a:r>
              <a:rPr lang="el-GR" dirty="0"/>
              <a:t>Καταλήγοντας, </a:t>
            </a:r>
            <a:r>
              <a:rPr lang="el-GR" b="1" dirty="0"/>
              <a:t>η επίδραση των μοναχών στον κοσμικό άνθρωπο  είναι σχετικά μικρή </a:t>
            </a:r>
            <a:r>
              <a:rPr lang="el-GR" dirty="0"/>
              <a:t>βλέποντας τα γεγονότα υπό αυτήν την έννοια.</a:t>
            </a:r>
          </a:p>
        </p:txBody>
      </p:sp>
      <p:pic>
        <p:nvPicPr>
          <p:cNvPr id="4100" name="Picture 4" descr="Τα 6 καπέλα της σκέψης” του Edward de Bono – η τάξη του κ. ΑΝΤΩ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227" y="2678577"/>
            <a:ext cx="3648973" cy="2165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solidFill>
                  <a:srgbClr val="00B050"/>
                </a:solidFill>
              </a:rPr>
              <a:t>Πράσινο</a:t>
            </a:r>
            <a:r>
              <a:rPr lang="el-GR" dirty="0"/>
              <a:t> Καπέλο</a:t>
            </a:r>
          </a:p>
        </p:txBody>
      </p:sp>
      <p:sp>
        <p:nvSpPr>
          <p:cNvPr id="3" name="Θέση περιεχομένου 2"/>
          <p:cNvSpPr>
            <a:spLocks noGrp="1"/>
          </p:cNvSpPr>
          <p:nvPr>
            <p:ph idx="1"/>
          </p:nvPr>
        </p:nvSpPr>
        <p:spPr>
          <a:xfrm>
            <a:off x="1376516" y="2014194"/>
            <a:ext cx="5496232" cy="3931920"/>
          </a:xfrm>
        </p:spPr>
        <p:txBody>
          <a:bodyPr>
            <a:normAutofit fontScale="92500" lnSpcReduction="20000"/>
          </a:bodyPr>
          <a:lstStyle/>
          <a:p>
            <a:r>
              <a:rPr lang="el-GR" dirty="0"/>
              <a:t>Μία </a:t>
            </a:r>
            <a:r>
              <a:rPr lang="el-GR" b="1" dirty="0"/>
              <a:t>δραστική λύση </a:t>
            </a:r>
            <a:r>
              <a:rPr lang="el-GR" dirty="0"/>
              <a:t>στο πρόβλημα της διάδοσης του λόγου του Θεού μέσω των μοναχών είναι πολύ απλή και εύκολη. Οι μοναχοί θα μπορούσαν να έρθουν σε επαφή αποκλειστικά με ένα άτομο το οποίο θα ρωτήσει συγκεκριμένες ερωτήσεις σχετικά με διάφορες απόψεις των μοναχών, λόγους καταφυγής σε ερημικούς τόπους, διαφορές και στόχους  κοσμικής  – μοναχικής ζωής, κοινωνική και πνευματική  προσφορά των μοναχών, καθημερινή ζωή και οργάνωση του μοναχισμού  κ.τ.λ.</a:t>
            </a:r>
          </a:p>
          <a:p>
            <a:r>
              <a:rPr lang="el-GR" dirty="0"/>
              <a:t>Οι </a:t>
            </a:r>
            <a:r>
              <a:rPr lang="el-GR" b="1" dirty="0"/>
              <a:t>μοναχοί</a:t>
            </a:r>
            <a:r>
              <a:rPr lang="el-GR" dirty="0"/>
              <a:t> θα μπορούσαν επίσης να βάλουν  τη δική τους «</a:t>
            </a:r>
            <a:r>
              <a:rPr lang="el-GR" i="1" dirty="0"/>
              <a:t>πινελιά»</a:t>
            </a:r>
            <a:r>
              <a:rPr lang="el-GR" dirty="0"/>
              <a:t> σε κάποιο θέμα, μιλώντας για κάτι συγκεκριμένο ώστε και άλλοι άνθρωποι να βοηθηθούν στο να βρουν την πορεία της </a:t>
            </a:r>
            <a:r>
              <a:rPr lang="el-GR" b="1" dirty="0" err="1"/>
              <a:t>θέωσης</a:t>
            </a:r>
            <a:r>
              <a:rPr lang="el-GR" dirty="0"/>
              <a:t> (πνευματική τελειότητα)είτε ως λαϊκοί είτε ως μοναχοί .</a:t>
            </a:r>
          </a:p>
        </p:txBody>
      </p:sp>
      <p:pic>
        <p:nvPicPr>
          <p:cNvPr id="5122" name="Picture 2" descr="Τα 6 καπέλα της σκέψης” του Edward de Bono – η τάξη του κ. ΑΝΤΩ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659" y="2667000"/>
            <a:ext cx="4299194" cy="2176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8D8A6-D4DA-08AA-712B-568DB70DA16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B69D652-02D7-C30F-77FE-2858771AF73A}"/>
              </a:ext>
            </a:extLst>
          </p:cNvPr>
          <p:cNvSpPr>
            <a:spLocks noGrp="1"/>
          </p:cNvSpPr>
          <p:nvPr>
            <p:ph type="title"/>
          </p:nvPr>
        </p:nvSpPr>
        <p:spPr/>
        <p:txBody>
          <a:bodyPr/>
          <a:lstStyle/>
          <a:p>
            <a:pPr algn="ctr"/>
            <a:r>
              <a:rPr lang="el-GR" dirty="0">
                <a:solidFill>
                  <a:srgbClr val="002060"/>
                </a:solidFill>
              </a:rPr>
              <a:t>Μπλε</a:t>
            </a:r>
            <a:r>
              <a:rPr lang="el-GR" dirty="0">
                <a:solidFill>
                  <a:schemeClr val="bg1"/>
                </a:solidFill>
              </a:rPr>
              <a:t> </a:t>
            </a:r>
            <a:r>
              <a:rPr lang="el-GR" dirty="0"/>
              <a:t>Καπέλο</a:t>
            </a:r>
          </a:p>
        </p:txBody>
      </p:sp>
      <p:sp>
        <p:nvSpPr>
          <p:cNvPr id="3" name="Θέση περιεχομένου 2">
            <a:extLst>
              <a:ext uri="{FF2B5EF4-FFF2-40B4-BE49-F238E27FC236}">
                <a16:creationId xmlns:a16="http://schemas.microsoft.com/office/drawing/2014/main" id="{64C1EC52-93D5-F5A1-70EA-CE14390BC0AB}"/>
              </a:ext>
            </a:extLst>
          </p:cNvPr>
          <p:cNvSpPr>
            <a:spLocks noGrp="1"/>
          </p:cNvSpPr>
          <p:nvPr>
            <p:ph idx="1"/>
          </p:nvPr>
        </p:nvSpPr>
        <p:spPr>
          <a:xfrm>
            <a:off x="268941" y="2302154"/>
            <a:ext cx="6454587" cy="2834624"/>
          </a:xfrm>
        </p:spPr>
        <p:txBody>
          <a:bodyPr>
            <a:noAutofit/>
          </a:bodyPr>
          <a:lstStyle/>
          <a:p>
            <a:pPr marL="0" indent="0" algn="ctr">
              <a:buNone/>
            </a:pPr>
            <a:r>
              <a:rPr lang="el-GR" dirty="0"/>
              <a:t>Τέλεια!</a:t>
            </a:r>
          </a:p>
          <a:p>
            <a:pPr marL="0" indent="0" algn="ctr">
              <a:lnSpc>
                <a:spcPct val="150000"/>
              </a:lnSpc>
              <a:buNone/>
            </a:pPr>
            <a:r>
              <a:rPr lang="el-GR" dirty="0"/>
              <a:t> Πήραμε κάποιες απαντήσεις στον προβληματισμό μας.</a:t>
            </a:r>
          </a:p>
          <a:p>
            <a:pPr marL="0" indent="0" algn="ctr">
              <a:buNone/>
            </a:pPr>
            <a:r>
              <a:rPr lang="el-GR" dirty="0"/>
              <a:t>Ας επισκεφτούμε ένα μοναστήρι για να κάνουμε μια επιτόπια έρευνα.</a:t>
            </a:r>
          </a:p>
          <a:p>
            <a:pPr marL="0" indent="0" algn="ctr">
              <a:buNone/>
            </a:pPr>
            <a:r>
              <a:rPr lang="el-GR" dirty="0"/>
              <a:t>Ας παρακολουθήσουμε ένα ντοκιμαντέρ.</a:t>
            </a:r>
          </a:p>
          <a:p>
            <a:pPr marL="0" indent="0" algn="ctr">
              <a:buNone/>
            </a:pPr>
            <a:r>
              <a:rPr lang="el-GR" dirty="0"/>
              <a:t> Ας λάβουμε υπόψη όλες τις  παραμέτρους και ας αποφασίσουμε!</a:t>
            </a:r>
          </a:p>
        </p:txBody>
      </p:sp>
      <p:pic>
        <p:nvPicPr>
          <p:cNvPr id="4" name="Picture 3">
            <a:extLst>
              <a:ext uri="{FF2B5EF4-FFF2-40B4-BE49-F238E27FC236}">
                <a16:creationId xmlns:a16="http://schemas.microsoft.com/office/drawing/2014/main" id="{34B48609-8F24-A409-1B59-57075B6B91B4}"/>
              </a:ext>
            </a:extLst>
          </p:cNvPr>
          <p:cNvPicPr>
            <a:picLocks noChangeAspect="1"/>
          </p:cNvPicPr>
          <p:nvPr/>
        </p:nvPicPr>
        <p:blipFill>
          <a:blip r:embed="rId2"/>
          <a:stretch>
            <a:fillRect/>
          </a:stretch>
        </p:blipFill>
        <p:spPr>
          <a:xfrm>
            <a:off x="6826626" y="2436559"/>
            <a:ext cx="4955458" cy="2286224"/>
          </a:xfrm>
          <a:prstGeom prst="rect">
            <a:avLst/>
          </a:prstGeom>
        </p:spPr>
      </p:pic>
    </p:spTree>
    <p:extLst>
      <p:ext uri="{BB962C8B-B14F-4D97-AF65-F5344CB8AC3E}">
        <p14:creationId xmlns:p14="http://schemas.microsoft.com/office/powerpoint/2010/main" val="3302765297"/>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TM03457510[[fn=Σαπούνι]]</Template>
  <TotalTime>168</TotalTime>
  <Words>591</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Garamond</vt:lpstr>
      <vt:lpstr>Σαπούνι</vt:lpstr>
      <vt:lpstr>PowerPoint Presentation</vt:lpstr>
      <vt:lpstr>PowerPoint Presentation</vt:lpstr>
      <vt:lpstr>Μπλε Καπέλο</vt:lpstr>
      <vt:lpstr>Άσπρο Καπέλο</vt:lpstr>
      <vt:lpstr>Κόκκινο Καπέλο</vt:lpstr>
      <vt:lpstr>Κίτρινο Καπέλο</vt:lpstr>
      <vt:lpstr>Μαύρο Καπέλο</vt:lpstr>
      <vt:lpstr>Πράσινο Καπέλο</vt:lpstr>
      <vt:lpstr>Μπλε Καπέλο</vt:lpstr>
      <vt:lpstr>Πηγές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ΣΚΕΠΤΟΜΕΝΑ ΚΑΠΕΛΑ</dc:title>
  <dc:creator>Paul Drygoutis</dc:creator>
  <cp:lastModifiedBy>dimi tzinou</cp:lastModifiedBy>
  <cp:revision>48</cp:revision>
  <dcterms:created xsi:type="dcterms:W3CDTF">2023-05-09T20:41:00Z</dcterms:created>
  <dcterms:modified xsi:type="dcterms:W3CDTF">2024-02-20T18:16:33Z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E5EFED2AFDAB4FBAA680D1B9C6CEE9A9_13</vt:lpwstr>
  </property>
  <property fmtid="{D5CDD505-2E9C-101B-9397-08002B2CF9AE}" pid="3" name="KSOProductBuildVer">
    <vt:lpwstr>1033-12.2.0.13431</vt:lpwstr>
  </property>
</Properties>
</file>