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handoutMasterIdLst>
    <p:handoutMasterId r:id="rId23"/>
  </p:handoutMasterIdLst>
  <p:sldIdLst>
    <p:sldId id="256" r:id="rId2"/>
    <p:sldId id="257" r:id="rId3"/>
    <p:sldId id="269" r:id="rId4"/>
    <p:sldId id="258" r:id="rId5"/>
    <p:sldId id="271" r:id="rId6"/>
    <p:sldId id="270" r:id="rId7"/>
    <p:sldId id="272" r:id="rId8"/>
    <p:sldId id="259" r:id="rId9"/>
    <p:sldId id="260" r:id="rId10"/>
    <p:sldId id="261" r:id="rId11"/>
    <p:sldId id="262" r:id="rId12"/>
    <p:sldId id="263" r:id="rId13"/>
    <p:sldId id="264" r:id="rId14"/>
    <p:sldId id="273" r:id="rId15"/>
    <p:sldId id="265" r:id="rId16"/>
    <p:sldId id="274" r:id="rId17"/>
    <p:sldId id="266" r:id="rId18"/>
    <p:sldId id="275" r:id="rId19"/>
    <p:sldId id="267" r:id="rId20"/>
    <p:sldId id="268" r:id="rId21"/>
  </p:sldIdLst>
  <p:sldSz cx="12192000" cy="6858000"/>
  <p:notesSz cx="6858000" cy="9144000"/>
  <p:defaultTex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71" d="100"/>
          <a:sy n="71" d="100"/>
        </p:scale>
        <p:origin x="492" y="60"/>
      </p:cViewPr>
      <p:guideLst>
        <p:guide orient="horz" pos="2160"/>
        <p:guide pos="3840"/>
      </p:guideLst>
    </p:cSldViewPr>
  </p:slideViewPr>
  <p:notesTextViewPr>
    <p:cViewPr>
      <p:scale>
        <a:sx n="1" d="1"/>
        <a:sy n="1" d="1"/>
      </p:scale>
      <p:origin x="0" y="0"/>
    </p:cViewPr>
  </p:notesTextViewPr>
  <p:notesViewPr>
    <p:cSldViewPr snapToGrid="0">
      <p:cViewPr varScale="1">
        <p:scale>
          <a:sx n="86" d="100"/>
          <a:sy n="86"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EF7B16-DFFB-4669-869B-7EC44BE7659D}" type="datetime1">
              <a:rPr lang="el-GR" smtClean="0"/>
              <a:t>24/2/2024</a:t>
            </a:fld>
            <a:endParaRPr lang="el-GR" dirty="0"/>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2649BB-6826-4BCD-8B4E-9AA81EC2F6B3}" type="slidenum">
              <a:rPr lang="el-GR" smtClean="0"/>
              <a:t>‹#›</a:t>
            </a:fld>
            <a:endParaRPr 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noProof="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65534-4BD5-43B7-970A-74FCE8696AA6}" type="datetime1">
              <a:rPr lang="el-GR" smtClean="0"/>
              <a:t>24/2/2024</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noProof="0"/>
              <a:t>Στυλ κειμένου υποδείγματος</a:t>
            </a:r>
          </a:p>
          <a:p>
            <a:pPr lvl="1"/>
            <a:r>
              <a:rPr lang="el-GR" noProof="0"/>
              <a:t>Δεύτερο επίπεδο</a:t>
            </a:r>
          </a:p>
          <a:p>
            <a:pPr lvl="2"/>
            <a:r>
              <a:rPr lang="el-GR" noProof="0"/>
              <a:t>Τρίτο επίπεδο</a:t>
            </a:r>
          </a:p>
          <a:p>
            <a:pPr lvl="3"/>
            <a:r>
              <a:rPr lang="el-GR" noProof="0"/>
              <a:t>Τέταρτο επίπεδο</a:t>
            </a:r>
          </a:p>
          <a:p>
            <a:pPr lvl="4"/>
            <a:r>
              <a:rPr lang="el-GR" noProof="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noProof="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E6C4F-9BAC-4E7D-BA33-2B257FCAB3EA}" type="slidenum">
              <a:rPr lang="el-GR" noProof="0" smtClean="0"/>
              <a:t>‹#›</a:t>
            </a:fld>
            <a:endParaRPr lang="el-GR" noProof="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7" name="Εικόνα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Εικόνα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Ορθογώνιο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Ορθογώνιο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ctrTitle" hasCustomPrompt="1"/>
          </p:nvPr>
        </p:nvSpPr>
        <p:spPr>
          <a:xfrm>
            <a:off x="680322" y="2733709"/>
            <a:ext cx="8144134" cy="1373070"/>
          </a:xfrm>
        </p:spPr>
        <p:txBody>
          <a:bodyPr rtlCol="0" anchor="b">
            <a:noAutofit/>
          </a:bodyPr>
          <a:lstStyle>
            <a:lvl1pPr algn="r">
              <a:defRPr sz="5400"/>
            </a:lvl1pPr>
          </a:lstStyle>
          <a:p>
            <a:pPr rtl="0"/>
            <a:r>
              <a:rPr lang="el-GR" noProof="0"/>
              <a:t>Κάντε κλικ για να επεξεργαστείτε τον τίτλο υποδείγματος</a:t>
            </a:r>
          </a:p>
        </p:txBody>
      </p:sp>
      <p:sp>
        <p:nvSpPr>
          <p:cNvPr id="3" name="Υπότιτλος 2"/>
          <p:cNvSpPr>
            <a:spLocks noGrp="1"/>
          </p:cNvSpPr>
          <p:nvPr>
            <p:ph type="subTitle" idx="1" hasCustomPrompt="1"/>
          </p:nvPr>
        </p:nvSpPr>
        <p:spPr>
          <a:xfrm>
            <a:off x="680322" y="4394039"/>
            <a:ext cx="8144134" cy="1117687"/>
          </a:xfrm>
        </p:spPr>
        <p:txBody>
          <a:bodyPr rtlCol="0">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rtlCol="0"/>
          <a:lstStyle/>
          <a:p>
            <a:pPr rtl="0"/>
            <a:fld id="{BF564E51-C937-4A2A-A330-2B5570EC3DFF}" type="datetime1">
              <a:rPr lang="el-GR" noProof="0" smtClean="0"/>
              <a:t>24/2/2024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a:xfrm>
            <a:off x="9255346" y="2750337"/>
            <a:ext cx="1171888" cy="1356442"/>
          </a:xfrm>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Εικόνα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Εικόνα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Ορθογώνιο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Ορθογώνιο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a:xfrm>
            <a:off x="680322" y="4711616"/>
            <a:ext cx="9613859" cy="453051"/>
          </a:xfrm>
        </p:spPr>
        <p:txBody>
          <a:bodyPr rtlCol="0" anchor="b">
            <a:normAutofit/>
          </a:bodyPr>
          <a:lstStyle>
            <a:lvl1pPr>
              <a:defRPr sz="2400"/>
            </a:lvl1pPr>
          </a:lstStyle>
          <a:p>
            <a:pPr rtl="0"/>
            <a:r>
              <a:rPr lang="el-GR" noProof="0"/>
              <a:t>Κάντε κλικ για να επεξεργαστείτε τον τίτλο υποδείγματος</a:t>
            </a:r>
          </a:p>
        </p:txBody>
      </p:sp>
      <p:sp>
        <p:nvSpPr>
          <p:cNvPr id="3" name="Θέση εικόνας 2"/>
          <p:cNvSpPr>
            <a:spLocks noGrp="1" noChangeAspect="1"/>
          </p:cNvSpPr>
          <p:nvPr>
            <p:ph type="pic" idx="1" hasCustomPrompt="1"/>
          </p:nvPr>
        </p:nvSpPr>
        <p:spPr>
          <a:xfrm>
            <a:off x="680322" y="609597"/>
            <a:ext cx="9613859" cy="3589575"/>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μια εικόνα</a:t>
            </a:r>
          </a:p>
        </p:txBody>
      </p:sp>
      <p:sp>
        <p:nvSpPr>
          <p:cNvPr id="4" name="Θέση κειμένου 3"/>
          <p:cNvSpPr>
            <a:spLocks noGrp="1"/>
          </p:cNvSpPr>
          <p:nvPr>
            <p:ph type="body" sz="half" idx="2" hasCustomPrompt="1"/>
          </p:nvPr>
        </p:nvSpPr>
        <p:spPr>
          <a:xfrm>
            <a:off x="680319" y="5169583"/>
            <a:ext cx="9613862" cy="622971"/>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Θέση ημερομηνίας 4"/>
          <p:cNvSpPr>
            <a:spLocks noGrp="1"/>
          </p:cNvSpPr>
          <p:nvPr>
            <p:ph type="dt" sz="half" idx="10"/>
          </p:nvPr>
        </p:nvSpPr>
        <p:spPr/>
        <p:txBody>
          <a:bodyPr rtlCol="0"/>
          <a:lstStyle/>
          <a:p>
            <a:pPr rtl="0"/>
            <a:fld id="{E69B69D9-DE80-4A38-9DE5-55DE09C92DB6}" type="datetime1">
              <a:rPr lang="el-GR" noProof="0" smtClean="0"/>
              <a:t>24/2/2024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a:xfrm>
            <a:off x="10729455" y="4711309"/>
            <a:ext cx="1154151" cy="1090789"/>
          </a:xfrm>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8" name="Εικόνα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Εικόνα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Ορθογώνιο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Ορθογώνιο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a:xfrm>
            <a:off x="680322" y="609597"/>
            <a:ext cx="9613858" cy="3592750"/>
          </a:xfrm>
        </p:spPr>
        <p:txBody>
          <a:bodyPr rtlCol="0" anchor="ctr"/>
          <a:lstStyle>
            <a:lvl1pPr>
              <a:defRPr sz="3200"/>
            </a:lvl1pPr>
          </a:lstStyle>
          <a:p>
            <a:pPr rtl="0"/>
            <a:r>
              <a:rPr lang="el-GR" noProof="0"/>
              <a:t>Κάντε κλικ για να επεξεργαστείτε τον τίτλο υποδείγματος</a:t>
            </a:r>
          </a:p>
        </p:txBody>
      </p:sp>
      <p:sp>
        <p:nvSpPr>
          <p:cNvPr id="4" name="Θέση κειμένου 3"/>
          <p:cNvSpPr>
            <a:spLocks noGrp="1"/>
          </p:cNvSpPr>
          <p:nvPr>
            <p:ph type="body" sz="half" idx="2" hasCustomPrompt="1"/>
          </p:nvPr>
        </p:nvSpPr>
        <p:spPr>
          <a:xfrm>
            <a:off x="680322" y="4711615"/>
            <a:ext cx="9613859" cy="1090789"/>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Θέση ημερομηνίας 4"/>
          <p:cNvSpPr>
            <a:spLocks noGrp="1"/>
          </p:cNvSpPr>
          <p:nvPr>
            <p:ph type="dt" sz="half" idx="10"/>
          </p:nvPr>
        </p:nvSpPr>
        <p:spPr/>
        <p:txBody>
          <a:bodyPr rtlCol="0"/>
          <a:lstStyle/>
          <a:p>
            <a:pPr rtl="0"/>
            <a:fld id="{6B370846-5E6F-4F97-9FAB-750BD6425DB2}" type="datetime1">
              <a:rPr lang="el-GR" noProof="0" smtClean="0"/>
              <a:t>24/2/2024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a:xfrm>
            <a:off x="10729455" y="4711615"/>
            <a:ext cx="1154151" cy="1090789"/>
          </a:xfrm>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Απόσπασμα με λεζάντα">
    <p:spTree>
      <p:nvGrpSpPr>
        <p:cNvPr id="1" name=""/>
        <p:cNvGrpSpPr/>
        <p:nvPr/>
      </p:nvGrpSpPr>
      <p:grpSpPr>
        <a:xfrm>
          <a:off x="0" y="0"/>
          <a:ext cx="0" cy="0"/>
          <a:chOff x="0" y="0"/>
          <a:chExt cx="0" cy="0"/>
        </a:xfrm>
      </p:grpSpPr>
      <p:pic>
        <p:nvPicPr>
          <p:cNvPr id="11" name="Εικόνα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Εικόνα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Ορθογώνιο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Ορθογώνιο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a:xfrm>
            <a:off x="1127856" y="609598"/>
            <a:ext cx="8718877" cy="3036061"/>
          </a:xfrm>
        </p:spPr>
        <p:txBody>
          <a:bodyPr rtlCol="0" anchor="ctr"/>
          <a:lstStyle>
            <a:lvl1pPr>
              <a:defRPr sz="3200"/>
            </a:lvl1pPr>
          </a:lstStyle>
          <a:p>
            <a:pPr rtl="0"/>
            <a:r>
              <a:rPr lang="el-GR" noProof="0"/>
              <a:t>Κάντε κλικ για να επεξεργαστείτε τον τίτλο υποδείγματος</a:t>
            </a:r>
          </a:p>
        </p:txBody>
      </p:sp>
      <p:sp>
        <p:nvSpPr>
          <p:cNvPr id="12" name="Θέση κειμένου 3"/>
          <p:cNvSpPr>
            <a:spLocks noGrp="1"/>
          </p:cNvSpPr>
          <p:nvPr>
            <p:ph type="body" sz="half" idx="13" hasCustomPrompt="1"/>
          </p:nvPr>
        </p:nvSpPr>
        <p:spPr>
          <a:xfrm>
            <a:off x="1402288" y="3653379"/>
            <a:ext cx="8156579" cy="54896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4" name="Θέση κειμένου 3"/>
          <p:cNvSpPr>
            <a:spLocks noGrp="1"/>
          </p:cNvSpPr>
          <p:nvPr>
            <p:ph type="body" sz="half" idx="2" hasCustomPrompt="1"/>
          </p:nvPr>
        </p:nvSpPr>
        <p:spPr>
          <a:xfrm>
            <a:off x="680322" y="4711615"/>
            <a:ext cx="9613859" cy="1090789"/>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Θέση ημερομηνίας 4"/>
          <p:cNvSpPr>
            <a:spLocks noGrp="1"/>
          </p:cNvSpPr>
          <p:nvPr>
            <p:ph type="dt" sz="half" idx="10"/>
          </p:nvPr>
        </p:nvSpPr>
        <p:spPr/>
        <p:txBody>
          <a:bodyPr rtlCol="0"/>
          <a:lstStyle/>
          <a:p>
            <a:pPr rtl="0"/>
            <a:fld id="{01A9423C-2DC2-41F5-B26A-E4D15424C485}" type="datetime1">
              <a:rPr lang="el-GR" noProof="0" smtClean="0"/>
              <a:t>24/2/2024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a:xfrm>
            <a:off x="10729455" y="4709925"/>
            <a:ext cx="1154151" cy="1090789"/>
          </a:xfrm>
        </p:spPr>
        <p:txBody>
          <a:bodyPr rtlCol="0"/>
          <a:lstStyle/>
          <a:p>
            <a:pPr rtl="0"/>
            <a:fld id="{6D22F896-40B5-4ADD-8801-0D06FADFA095}" type="slidenum">
              <a:rPr lang="el-GR" noProof="0" smtClean="0"/>
              <a:t>‹#›</a:t>
            </a:fld>
            <a:endParaRPr lang="el-GR" noProof="0"/>
          </a:p>
        </p:txBody>
      </p:sp>
      <p:sp>
        <p:nvSpPr>
          <p:cNvPr id="16" name="Πλαίσιο κειμένου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el-GR" sz="7200" noProof="0">
                <a:solidFill>
                  <a:schemeClr val="tx1"/>
                </a:solidFill>
                <a:effectLst/>
              </a:rPr>
              <a:t>“</a:t>
            </a:r>
          </a:p>
        </p:txBody>
      </p:sp>
      <p:sp>
        <p:nvSpPr>
          <p:cNvPr id="17" name="Πλαίσιο κειμένου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l-GR" sz="72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9" name="Εικόνα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Εικόνα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Ορθογώνιο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Ορθογώνιο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a:xfrm>
            <a:off x="680319" y="4711615"/>
            <a:ext cx="9613862" cy="588535"/>
          </a:xfrm>
        </p:spPr>
        <p:txBody>
          <a:bodyPr rtlCol="0" anchor="b"/>
          <a:lstStyle>
            <a:lvl1pPr>
              <a:defRPr sz="3200"/>
            </a:lvl1pPr>
          </a:lstStyle>
          <a:p>
            <a:pPr rtl="0"/>
            <a:r>
              <a:rPr lang="el-GR" noProof="0"/>
              <a:t>Κάντε κλικ για να επεξεργαστείτε τον τίτλο υποδείγματος</a:t>
            </a:r>
          </a:p>
        </p:txBody>
      </p:sp>
      <p:sp>
        <p:nvSpPr>
          <p:cNvPr id="4" name="Θέση κειμένου 3"/>
          <p:cNvSpPr>
            <a:spLocks noGrp="1"/>
          </p:cNvSpPr>
          <p:nvPr>
            <p:ph type="body" sz="half" idx="2" hasCustomPrompt="1"/>
          </p:nvPr>
        </p:nvSpPr>
        <p:spPr>
          <a:xfrm>
            <a:off x="680320" y="5300149"/>
            <a:ext cx="9613862" cy="50225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Θέση ημερομηνίας 4"/>
          <p:cNvSpPr>
            <a:spLocks noGrp="1"/>
          </p:cNvSpPr>
          <p:nvPr>
            <p:ph type="dt" sz="half" idx="10"/>
          </p:nvPr>
        </p:nvSpPr>
        <p:spPr/>
        <p:txBody>
          <a:bodyPr rtlCol="0"/>
          <a:lstStyle/>
          <a:p>
            <a:pPr rtl="0"/>
            <a:fld id="{E16A6C61-2965-4D87-9785-3CEA685578F1}" type="datetime1">
              <a:rPr lang="el-GR" noProof="0" smtClean="0"/>
              <a:t>24/2/2024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a:xfrm>
            <a:off x="10729455" y="4709925"/>
            <a:ext cx="1154151" cy="1090789"/>
          </a:xfrm>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ηλών">
    <p:spTree>
      <p:nvGrpSpPr>
        <p:cNvPr id="1" name=""/>
        <p:cNvGrpSpPr/>
        <p:nvPr/>
      </p:nvGrpSpPr>
      <p:grpSpPr>
        <a:xfrm>
          <a:off x="0" y="0"/>
          <a:ext cx="0" cy="0"/>
          <a:chOff x="0" y="0"/>
          <a:chExt cx="0" cy="0"/>
        </a:xfrm>
      </p:grpSpPr>
      <p:pic>
        <p:nvPicPr>
          <p:cNvPr id="13" name="Εικόνα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Εικόνα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Ορθογώνιο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Ορθογώνιο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Τίτλος 1"/>
          <p:cNvSpPr>
            <a:spLocks noGrp="1"/>
          </p:cNvSpPr>
          <p:nvPr>
            <p:ph type="title" hasCustomPrompt="1"/>
          </p:nvPr>
        </p:nvSpPr>
        <p:spPr>
          <a:xfrm>
            <a:off x="669222" y="753228"/>
            <a:ext cx="9624960" cy="1080938"/>
          </a:xfrm>
        </p:spPr>
        <p:txBody>
          <a:bodyPr rtlCol="0"/>
          <a:lstStyle/>
          <a:p>
            <a:pPr rtl="0"/>
            <a:r>
              <a:rPr lang="el-GR" noProof="0"/>
              <a:t>Κάντε κλικ για να επεξεργαστείτε τον τίτλο υποδείγματος</a:t>
            </a:r>
          </a:p>
        </p:txBody>
      </p:sp>
      <p:sp>
        <p:nvSpPr>
          <p:cNvPr id="7" name="Θέση κειμένου 2"/>
          <p:cNvSpPr>
            <a:spLocks noGrp="1"/>
          </p:cNvSpPr>
          <p:nvPr>
            <p:ph type="body" idx="1" hasCustomPrompt="1"/>
          </p:nvPr>
        </p:nvSpPr>
        <p:spPr>
          <a:xfrm>
            <a:off x="660946" y="2336873"/>
            <a:ext cx="3070034"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8" name="Θέση κειμένου 3"/>
          <p:cNvSpPr>
            <a:spLocks noGrp="1"/>
          </p:cNvSpPr>
          <p:nvPr>
            <p:ph type="body" sz="half" idx="15" hasCustomPrompt="1"/>
          </p:nvPr>
        </p:nvSpPr>
        <p:spPr>
          <a:xfrm>
            <a:off x="680322" y="3022673"/>
            <a:ext cx="3049702"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9" name="Θέση κειμένου 4"/>
          <p:cNvSpPr>
            <a:spLocks noGrp="1"/>
          </p:cNvSpPr>
          <p:nvPr>
            <p:ph type="body" sz="quarter" idx="3" hasCustomPrompt="1"/>
          </p:nvPr>
        </p:nvSpPr>
        <p:spPr>
          <a:xfrm>
            <a:off x="3956025" y="233687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10" name="Θέση κειμένου 3"/>
          <p:cNvSpPr>
            <a:spLocks noGrp="1"/>
          </p:cNvSpPr>
          <p:nvPr>
            <p:ph type="body" sz="half" idx="16" hasCustomPrompt="1"/>
          </p:nvPr>
        </p:nvSpPr>
        <p:spPr>
          <a:xfrm>
            <a:off x="3945470" y="3022673"/>
            <a:ext cx="3063240"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11" name="Θέση κειμένου 4"/>
          <p:cNvSpPr>
            <a:spLocks noGrp="1"/>
          </p:cNvSpPr>
          <p:nvPr>
            <p:ph type="body" sz="quarter" idx="13" hasCustomPrompt="1"/>
          </p:nvPr>
        </p:nvSpPr>
        <p:spPr>
          <a:xfrm>
            <a:off x="7224156" y="2336873"/>
            <a:ext cx="307002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12" name="Θέση κειμένου 3"/>
          <p:cNvSpPr>
            <a:spLocks noGrp="1"/>
          </p:cNvSpPr>
          <p:nvPr>
            <p:ph type="body" sz="half" idx="17" hasCustomPrompt="1"/>
          </p:nvPr>
        </p:nvSpPr>
        <p:spPr>
          <a:xfrm>
            <a:off x="7224156" y="3022673"/>
            <a:ext cx="3070025"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3" name="Θέση ημερομηνίας 2"/>
          <p:cNvSpPr>
            <a:spLocks noGrp="1"/>
          </p:cNvSpPr>
          <p:nvPr>
            <p:ph type="dt" sz="half" idx="10"/>
          </p:nvPr>
        </p:nvSpPr>
        <p:spPr/>
        <p:txBody>
          <a:bodyPr rtlCol="0"/>
          <a:lstStyle/>
          <a:p>
            <a:pPr rtl="0"/>
            <a:fld id="{E2D236E1-59A9-44A7-B557-57EC78A22A98}" type="datetime1">
              <a:rPr lang="el-GR" noProof="0" smtClean="0"/>
              <a:t>24/2/2024</a:t>
            </a:fld>
            <a:endParaRPr lang="el-GR" noProof="0"/>
          </a:p>
        </p:txBody>
      </p:sp>
      <p:sp>
        <p:nvSpPr>
          <p:cNvPr id="4" name="Θέση υποσέλιδου 3"/>
          <p:cNvSpPr>
            <a:spLocks noGrp="1"/>
          </p:cNvSpPr>
          <p:nvPr>
            <p:ph type="ftr" sz="quarter" idx="11"/>
          </p:nvPr>
        </p:nvSpPr>
        <p:spPr/>
        <p:txBody>
          <a:bodyPr rtlCol="0"/>
          <a:lstStyle/>
          <a:p>
            <a:pPr rtl="0"/>
            <a:endParaRPr lang="el-GR" noProof="0"/>
          </a:p>
        </p:txBody>
      </p:sp>
      <p:sp>
        <p:nvSpPr>
          <p:cNvPr id="5" name="Θέση αριθμού διαφάνειας 4"/>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15" name="Εικόνα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Εικόνα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Ορθογώνιο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Ορθογώνιο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Τίτλος 1"/>
          <p:cNvSpPr>
            <a:spLocks noGrp="1"/>
          </p:cNvSpPr>
          <p:nvPr>
            <p:ph type="title" hasCustomPrompt="1"/>
          </p:nvPr>
        </p:nvSpPr>
        <p:spPr>
          <a:xfrm>
            <a:off x="680322" y="753228"/>
            <a:ext cx="9613860" cy="1080938"/>
          </a:xfrm>
        </p:spPr>
        <p:txBody>
          <a:bodyPr rtlCol="0"/>
          <a:lstStyle/>
          <a:p>
            <a:pPr rtl="0"/>
            <a:r>
              <a:rPr lang="el-GR" noProof="0"/>
              <a:t>Κάντε κλικ για να επεξεργαστείτε τον τίτλο υποδείγματος</a:t>
            </a:r>
          </a:p>
        </p:txBody>
      </p:sp>
      <p:sp>
        <p:nvSpPr>
          <p:cNvPr id="19" name="Θέση κειμένου 2"/>
          <p:cNvSpPr>
            <a:spLocks noGrp="1"/>
          </p:cNvSpPr>
          <p:nvPr>
            <p:ph type="body" idx="1" hasCustomPrompt="1"/>
          </p:nvPr>
        </p:nvSpPr>
        <p:spPr>
          <a:xfrm>
            <a:off x="680318" y="4297503"/>
            <a:ext cx="30497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20" name="Θέση εικόνας 2"/>
          <p:cNvSpPr>
            <a:spLocks noGrp="1" noChangeAspect="1"/>
          </p:cNvSpPr>
          <p:nvPr>
            <p:ph type="pic" idx="15" hasCustomPrompt="1"/>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l-GR" noProof="0"/>
              <a:t>Κάντε κλικ στο εικονίδιο για να προσθέσετε μια εικόνα</a:t>
            </a:r>
          </a:p>
        </p:txBody>
      </p:sp>
      <p:sp>
        <p:nvSpPr>
          <p:cNvPr id="21" name="Θέση κειμένου 3"/>
          <p:cNvSpPr>
            <a:spLocks noGrp="1"/>
          </p:cNvSpPr>
          <p:nvPr>
            <p:ph type="body" sz="half" idx="18" hasCustomPrompt="1"/>
          </p:nvPr>
        </p:nvSpPr>
        <p:spPr>
          <a:xfrm>
            <a:off x="680318" y="4873765"/>
            <a:ext cx="3049705"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22" name="Θέση κειμένου 4"/>
          <p:cNvSpPr>
            <a:spLocks noGrp="1"/>
          </p:cNvSpPr>
          <p:nvPr>
            <p:ph type="body" sz="quarter" idx="3" hasCustomPrompt="1"/>
          </p:nvPr>
        </p:nvSpPr>
        <p:spPr>
          <a:xfrm>
            <a:off x="3945471" y="429750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23" name="Θέση εικόνας 2"/>
          <p:cNvSpPr>
            <a:spLocks noGrp="1" noChangeAspect="1"/>
          </p:cNvSpPr>
          <p:nvPr>
            <p:ph type="pic" idx="21" hasCustomPrompt="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l-GR" noProof="0"/>
              <a:t>Κάντε κλικ στο εικονίδιο για να προσθέσετε μια εικόνα</a:t>
            </a:r>
          </a:p>
        </p:txBody>
      </p:sp>
      <p:sp>
        <p:nvSpPr>
          <p:cNvPr id="24" name="Θέση κειμένου 3"/>
          <p:cNvSpPr>
            <a:spLocks noGrp="1"/>
          </p:cNvSpPr>
          <p:nvPr>
            <p:ph type="body" sz="half" idx="19" hasCustomPrompt="1"/>
          </p:nvPr>
        </p:nvSpPr>
        <p:spPr>
          <a:xfrm>
            <a:off x="3944117" y="4873764"/>
            <a:ext cx="3067297"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25" name="Θέση κειμένου 4"/>
          <p:cNvSpPr>
            <a:spLocks noGrp="1"/>
          </p:cNvSpPr>
          <p:nvPr>
            <p:ph type="body" sz="quarter" idx="13" hasCustomPrompt="1"/>
          </p:nvPr>
        </p:nvSpPr>
        <p:spPr>
          <a:xfrm>
            <a:off x="7230678" y="4297503"/>
            <a:ext cx="30635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26" name="Θέση εικόνας 2"/>
          <p:cNvSpPr>
            <a:spLocks noGrp="1" noChangeAspect="1"/>
          </p:cNvSpPr>
          <p:nvPr>
            <p:ph type="pic" idx="22" hasCustomPrompt="1"/>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l-GR" noProof="0"/>
              <a:t>Κάντε κλικ στο εικονίδιο για να προσθέσετε μια εικόνα</a:t>
            </a:r>
          </a:p>
        </p:txBody>
      </p:sp>
      <p:sp>
        <p:nvSpPr>
          <p:cNvPr id="27" name="Θέση κειμένου 3"/>
          <p:cNvSpPr>
            <a:spLocks noGrp="1"/>
          </p:cNvSpPr>
          <p:nvPr>
            <p:ph type="body" sz="half" idx="20" hasCustomPrompt="1"/>
          </p:nvPr>
        </p:nvSpPr>
        <p:spPr>
          <a:xfrm>
            <a:off x="7230553" y="4873762"/>
            <a:ext cx="3067563"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3" name="Θέση ημερομηνίας 2"/>
          <p:cNvSpPr>
            <a:spLocks noGrp="1"/>
          </p:cNvSpPr>
          <p:nvPr>
            <p:ph type="dt" sz="half" idx="10"/>
          </p:nvPr>
        </p:nvSpPr>
        <p:spPr/>
        <p:txBody>
          <a:bodyPr rtlCol="0"/>
          <a:lstStyle/>
          <a:p>
            <a:pPr rtl="0"/>
            <a:fld id="{F2FBC5BF-A152-4E22-816D-4D260F4395DF}" type="datetime1">
              <a:rPr lang="el-GR" noProof="0" smtClean="0"/>
              <a:t>24/2/2024</a:t>
            </a:fld>
            <a:endParaRPr lang="el-GR" noProof="0"/>
          </a:p>
        </p:txBody>
      </p:sp>
      <p:sp>
        <p:nvSpPr>
          <p:cNvPr id="4" name="Θέση υποσέλιδου 3"/>
          <p:cNvSpPr>
            <a:spLocks noGrp="1"/>
          </p:cNvSpPr>
          <p:nvPr>
            <p:ph type="ftr" sz="quarter" idx="11"/>
          </p:nvPr>
        </p:nvSpPr>
        <p:spPr/>
        <p:txBody>
          <a:bodyPr rtlCol="0"/>
          <a:lstStyle/>
          <a:p>
            <a:pPr rtl="0"/>
            <a:endParaRPr lang="el-GR" noProof="0"/>
          </a:p>
        </p:txBody>
      </p:sp>
      <p:sp>
        <p:nvSpPr>
          <p:cNvPr id="5" name="Θέση αριθμού διαφάνειας 4"/>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Εικόνα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Εικόνα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Ορθογώνιο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Ορθογώνιο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p:txBody>
          <a:bodyPr rtlCol="0"/>
          <a:lstStyle>
            <a:lvl1pPr algn="r">
              <a:defRPr/>
            </a:lvl1pPr>
          </a:lstStyle>
          <a:p>
            <a:pPr rtl="0"/>
            <a:r>
              <a:rPr lang="el-GR" noProof="0"/>
              <a:t>Κάντε κλικ για να επεξεργαστείτε τον τίτλο υποδείγματος</a:t>
            </a:r>
          </a:p>
        </p:txBody>
      </p:sp>
      <p:sp>
        <p:nvSpPr>
          <p:cNvPr id="3" name="Σύμβολο κράτησης θέσης κατακόρυφου κειμένου 2"/>
          <p:cNvSpPr>
            <a:spLocks noGrp="1"/>
          </p:cNvSpPr>
          <p:nvPr>
            <p:ph type="body" orient="vert" idx="1" hasCustomPrompt="1"/>
          </p:nvPr>
        </p:nvSpPr>
        <p:spPr/>
        <p:txBody>
          <a:bodyPr vert="eaVert"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p:cNvSpPr>
            <a:spLocks noGrp="1"/>
          </p:cNvSpPr>
          <p:nvPr>
            <p:ph type="dt" sz="half" idx="10"/>
          </p:nvPr>
        </p:nvSpPr>
        <p:spPr/>
        <p:txBody>
          <a:bodyPr rtlCol="0"/>
          <a:lstStyle/>
          <a:p>
            <a:pPr rtl="0"/>
            <a:fld id="{15064E75-B310-46F8-B6FD-8D52EF9DC3D7}" type="datetime1">
              <a:rPr lang="el-GR" noProof="0" smtClean="0"/>
              <a:t>24/2/2024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Ορθογώνιο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Ορθογώνιο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Κατακόρυφος τίτλος 1"/>
          <p:cNvSpPr>
            <a:spLocks noGrp="1"/>
          </p:cNvSpPr>
          <p:nvPr>
            <p:ph type="title" orient="vert" hasCustomPrompt="1"/>
          </p:nvPr>
        </p:nvSpPr>
        <p:spPr>
          <a:xfrm>
            <a:off x="10129231" y="609597"/>
            <a:ext cx="1073802" cy="4353760"/>
          </a:xfrm>
        </p:spPr>
        <p:txBody>
          <a:bodyPr vert="eaVert" rtlCol="0"/>
          <a:lstStyle/>
          <a:p>
            <a:pPr rtl="0"/>
            <a:r>
              <a:rPr lang="el-GR" noProof="0"/>
              <a:t>Κάντε κλικ για να επεξεργαστείτε τον τίτλο υποδείγματος</a:t>
            </a:r>
          </a:p>
        </p:txBody>
      </p:sp>
      <p:sp>
        <p:nvSpPr>
          <p:cNvPr id="3" name="Σύμβολο κράτησης θέσης κατακόρυφου κειμένου 2"/>
          <p:cNvSpPr>
            <a:spLocks noGrp="1"/>
          </p:cNvSpPr>
          <p:nvPr>
            <p:ph type="body" orient="vert" idx="1" hasCustomPrompt="1"/>
          </p:nvPr>
        </p:nvSpPr>
        <p:spPr>
          <a:xfrm>
            <a:off x="680322" y="609597"/>
            <a:ext cx="8870004" cy="5326589"/>
          </a:xfrm>
        </p:spPr>
        <p:txBody>
          <a:bodyPr vert="eaVert"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p:cNvSpPr>
            <a:spLocks noGrp="1"/>
          </p:cNvSpPr>
          <p:nvPr>
            <p:ph type="dt" sz="half" idx="10"/>
          </p:nvPr>
        </p:nvSpPr>
        <p:spPr>
          <a:xfrm>
            <a:off x="6807126" y="5936187"/>
            <a:ext cx="2743200" cy="365125"/>
          </a:xfrm>
        </p:spPr>
        <p:txBody>
          <a:bodyPr rtlCol="0"/>
          <a:lstStyle/>
          <a:p>
            <a:pPr rtl="0"/>
            <a:fld id="{5B6C7636-005B-44A0-8828-59342FA13E21}" type="datetime1">
              <a:rPr lang="el-GR" noProof="0" smtClean="0"/>
              <a:t>24/2/2024</a:t>
            </a:fld>
            <a:endParaRPr lang="el-GR" noProof="0"/>
          </a:p>
        </p:txBody>
      </p:sp>
      <p:sp>
        <p:nvSpPr>
          <p:cNvPr id="5" name="Θέση υποσέλιδου 4"/>
          <p:cNvSpPr>
            <a:spLocks noGrp="1"/>
          </p:cNvSpPr>
          <p:nvPr>
            <p:ph type="ftr" sz="quarter" idx="11"/>
          </p:nvPr>
        </p:nvSpPr>
        <p:spPr>
          <a:xfrm>
            <a:off x="680321" y="5936188"/>
            <a:ext cx="6126805" cy="365125"/>
          </a:xfrm>
        </p:spPr>
        <p:txBody>
          <a:bodyPr rtlCol="0"/>
          <a:lstStyle/>
          <a:p>
            <a:pPr rtl="0"/>
            <a:endParaRPr lang="el-GR" noProof="0"/>
          </a:p>
        </p:txBody>
      </p:sp>
      <p:sp>
        <p:nvSpPr>
          <p:cNvPr id="6" name="Θέση αριθμού διαφάνειας 5"/>
          <p:cNvSpPr>
            <a:spLocks noGrp="1"/>
          </p:cNvSpPr>
          <p:nvPr>
            <p:ph type="sldNum" sz="quarter" idx="12"/>
          </p:nvPr>
        </p:nvSpPr>
        <p:spPr>
          <a:xfrm>
            <a:off x="10097550" y="5398633"/>
            <a:ext cx="1154151" cy="1090789"/>
          </a:xfrm>
        </p:spPr>
        <p:txBody>
          <a:bodyPr rtlCol="0" anchor="t"/>
          <a:lstStyle>
            <a:lvl1pPr algn="ctr">
              <a:defRPr/>
            </a:lvl1pPr>
          </a:lstStyle>
          <a:p>
            <a:pPr rtl="0"/>
            <a:fld id="{6D22F896-40B5-4ADD-8801-0D06FADFA095}" type="slidenum">
              <a:rPr lang="el-GR" noProof="0" smtClean="0"/>
              <a:t>‹#›</a:t>
            </a:fld>
            <a:endParaRPr lang="el-GR"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15" name="Εικόνα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Εικόνα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Ορθογώνιο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Ορθογώνιο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p:txBody>
          <a:bodyPr rtlCol="0"/>
          <a:lstStyle/>
          <a:p>
            <a:pPr rtl="0"/>
            <a:r>
              <a:rPr lang="el-GR" noProof="0"/>
              <a:t>Κάντε κλικ για να επεξεργαστείτε τον τίτλο υποδείγματος</a:t>
            </a:r>
          </a:p>
        </p:txBody>
      </p:sp>
      <p:sp>
        <p:nvSpPr>
          <p:cNvPr id="3" name="Θέση περιεχομένου 2"/>
          <p:cNvSpPr>
            <a:spLocks noGrp="1"/>
          </p:cNvSpPr>
          <p:nvPr>
            <p:ph idx="1" hasCustomPrompt="1"/>
          </p:nvPr>
        </p:nvSpPr>
        <p:spPr/>
        <p:txBody>
          <a:bodyPr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p:cNvSpPr>
            <a:spLocks noGrp="1"/>
          </p:cNvSpPr>
          <p:nvPr>
            <p:ph type="dt" sz="half" idx="10"/>
          </p:nvPr>
        </p:nvSpPr>
        <p:spPr/>
        <p:txBody>
          <a:bodyPr rtlCol="0"/>
          <a:lstStyle/>
          <a:p>
            <a:pPr rtl="0"/>
            <a:fld id="{BFF1F6D2-F330-48FD-B86A-023694C8EF6C}" type="datetime1">
              <a:rPr lang="el-GR" noProof="0" smtClean="0"/>
              <a:t>24/2/2024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Εικόνα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Εικόνα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Ορθογώνιο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Ορθογώνιο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a:xfrm>
            <a:off x="680322" y="2869895"/>
            <a:ext cx="9613860" cy="1090788"/>
          </a:xfrm>
        </p:spPr>
        <p:txBody>
          <a:bodyPr rtlCol="0" anchor="ctr">
            <a:normAutofit/>
          </a:bodyPr>
          <a:lstStyle>
            <a:lvl1pPr algn="r">
              <a:defRPr sz="3600"/>
            </a:lvl1pPr>
          </a:lstStyle>
          <a:p>
            <a:pPr rtl="0"/>
            <a:r>
              <a:rPr lang="el-GR" noProof="0"/>
              <a:t>Κάντε κλικ για να επεξεργαστείτε τον τίτλο υποδείγματος</a:t>
            </a:r>
          </a:p>
        </p:txBody>
      </p:sp>
      <p:sp>
        <p:nvSpPr>
          <p:cNvPr id="3" name="Θέση κειμένου 2"/>
          <p:cNvSpPr>
            <a:spLocks noGrp="1"/>
          </p:cNvSpPr>
          <p:nvPr>
            <p:ph type="body" idx="1" hasCustomPrompt="1"/>
          </p:nvPr>
        </p:nvSpPr>
        <p:spPr>
          <a:xfrm>
            <a:off x="680322" y="4232171"/>
            <a:ext cx="9613860" cy="1704017"/>
          </a:xfrm>
        </p:spPr>
        <p:txBody>
          <a:bodyPr rtlCol="0">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l-GR" noProof="0"/>
              <a:t>Επεξεργασία στυλ κειμένου υποδείγματος</a:t>
            </a:r>
          </a:p>
        </p:txBody>
      </p:sp>
      <p:sp>
        <p:nvSpPr>
          <p:cNvPr id="4" name="Θέση ημερομηνίας 3"/>
          <p:cNvSpPr>
            <a:spLocks noGrp="1"/>
          </p:cNvSpPr>
          <p:nvPr>
            <p:ph type="dt" sz="half" idx="10"/>
          </p:nvPr>
        </p:nvSpPr>
        <p:spPr/>
        <p:txBody>
          <a:bodyPr rtlCol="0"/>
          <a:lstStyle/>
          <a:p>
            <a:pPr rtl="0"/>
            <a:fld id="{4761D4E1-68E9-41F8-8673-B60FC9F03572}" type="datetime1">
              <a:rPr lang="el-GR" noProof="0" smtClean="0"/>
              <a:t>24/2/2024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a:xfrm>
            <a:off x="10729455" y="2869895"/>
            <a:ext cx="1154151" cy="1090789"/>
          </a:xfrm>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Εικόνα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Εικόνα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Ορθογώνιο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Ορθογώνιο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p:txBody>
          <a:bodyPr rtlCol="0"/>
          <a:lstStyle/>
          <a:p>
            <a:pPr rtl="0"/>
            <a:r>
              <a:rPr lang="el-GR" noProof="0" dirty="0"/>
              <a:t>Κάντε κλικ για να επεξεργαστείτε τον τίτλο υποδείγματος</a:t>
            </a:r>
          </a:p>
        </p:txBody>
      </p:sp>
      <p:sp>
        <p:nvSpPr>
          <p:cNvPr id="3" name="Θέση περιεχομένου 2"/>
          <p:cNvSpPr>
            <a:spLocks noGrp="1"/>
          </p:cNvSpPr>
          <p:nvPr>
            <p:ph sz="half" idx="1" hasCustomPrompt="1"/>
          </p:nvPr>
        </p:nvSpPr>
        <p:spPr>
          <a:xfrm>
            <a:off x="680320" y="2336873"/>
            <a:ext cx="4698358" cy="3599316"/>
          </a:xfrm>
        </p:spPr>
        <p:txBody>
          <a:bodyPr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περιεχομένου 3"/>
          <p:cNvSpPr>
            <a:spLocks noGrp="1"/>
          </p:cNvSpPr>
          <p:nvPr>
            <p:ph sz="half" idx="2" hasCustomPrompt="1"/>
          </p:nvPr>
        </p:nvSpPr>
        <p:spPr>
          <a:xfrm>
            <a:off x="5594123" y="2336873"/>
            <a:ext cx="4700058" cy="3599316"/>
          </a:xfrm>
        </p:spPr>
        <p:txBody>
          <a:bodyPr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ημερομηνίας 4"/>
          <p:cNvSpPr>
            <a:spLocks noGrp="1"/>
          </p:cNvSpPr>
          <p:nvPr>
            <p:ph type="dt" sz="half" idx="10"/>
          </p:nvPr>
        </p:nvSpPr>
        <p:spPr/>
        <p:txBody>
          <a:bodyPr rtlCol="0"/>
          <a:lstStyle/>
          <a:p>
            <a:pPr rtl="0"/>
            <a:fld id="{DDBA648D-EA25-4202-8CC9-3FE84F8A7038}" type="datetime1">
              <a:rPr lang="el-GR" noProof="0" smtClean="0"/>
              <a:t>24/2/2024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0" name="Εικόνα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Εικόνα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Ορθογώνιο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Ορθογώνιο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a:xfrm>
            <a:off x="680319" y="753229"/>
            <a:ext cx="9613863" cy="1080937"/>
          </a:xfrm>
        </p:spPr>
        <p:txBody>
          <a:bodyPr rtlCol="0"/>
          <a:lstStyle/>
          <a:p>
            <a:pPr rtl="0"/>
            <a:r>
              <a:rPr lang="el-GR" noProof="0"/>
              <a:t>Κάντε κλικ για να επεξεργαστείτε τον τίτλο υποδείγματος</a:t>
            </a:r>
          </a:p>
        </p:txBody>
      </p:sp>
      <p:sp>
        <p:nvSpPr>
          <p:cNvPr id="3" name="Θέση κειμένου 2"/>
          <p:cNvSpPr>
            <a:spLocks noGrp="1"/>
          </p:cNvSpPr>
          <p:nvPr>
            <p:ph type="body" idx="1" hasCustomPrompt="1"/>
          </p:nvPr>
        </p:nvSpPr>
        <p:spPr>
          <a:xfrm>
            <a:off x="906350" y="2336873"/>
            <a:ext cx="4472327" cy="69313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4" name="Θέση περιεχομένου 3"/>
          <p:cNvSpPr>
            <a:spLocks noGrp="1"/>
          </p:cNvSpPr>
          <p:nvPr>
            <p:ph sz="half" idx="2" hasCustomPrompt="1"/>
          </p:nvPr>
        </p:nvSpPr>
        <p:spPr>
          <a:xfrm>
            <a:off x="680322" y="3030008"/>
            <a:ext cx="4698355" cy="2906179"/>
          </a:xfrm>
        </p:spPr>
        <p:txBody>
          <a:bodyPr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κειμένου 4"/>
          <p:cNvSpPr>
            <a:spLocks noGrp="1"/>
          </p:cNvSpPr>
          <p:nvPr>
            <p:ph type="body" sz="quarter" idx="3" hasCustomPrompt="1"/>
          </p:nvPr>
        </p:nvSpPr>
        <p:spPr>
          <a:xfrm>
            <a:off x="5820154" y="2336873"/>
            <a:ext cx="4474028" cy="692076"/>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6" name="Θέση περιεχομένου 5"/>
          <p:cNvSpPr>
            <a:spLocks noGrp="1"/>
          </p:cNvSpPr>
          <p:nvPr>
            <p:ph sz="quarter" idx="4" hasCustomPrompt="1"/>
          </p:nvPr>
        </p:nvSpPr>
        <p:spPr>
          <a:xfrm>
            <a:off x="5594123" y="3030008"/>
            <a:ext cx="4700059" cy="2906179"/>
          </a:xfrm>
        </p:spPr>
        <p:txBody>
          <a:bodyPr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7" name="Θέση ημερομηνίας 6"/>
          <p:cNvSpPr>
            <a:spLocks noGrp="1"/>
          </p:cNvSpPr>
          <p:nvPr>
            <p:ph type="dt" sz="half" idx="10"/>
          </p:nvPr>
        </p:nvSpPr>
        <p:spPr/>
        <p:txBody>
          <a:bodyPr rtlCol="0"/>
          <a:lstStyle/>
          <a:p>
            <a:pPr rtl="0"/>
            <a:fld id="{6BDA27B8-0962-4A56-8B04-D178BDE1A5B6}" type="datetime1">
              <a:rPr lang="el-GR" noProof="0" smtClean="0"/>
              <a:t>24/2/2024</a:t>
            </a:fld>
            <a:endParaRPr lang="el-GR" noProof="0"/>
          </a:p>
        </p:txBody>
      </p:sp>
      <p:sp>
        <p:nvSpPr>
          <p:cNvPr id="8" name="Θέση υποσέλιδου 7"/>
          <p:cNvSpPr>
            <a:spLocks noGrp="1"/>
          </p:cNvSpPr>
          <p:nvPr>
            <p:ph type="ftr" sz="quarter" idx="11"/>
          </p:nvPr>
        </p:nvSpPr>
        <p:spPr/>
        <p:txBody>
          <a:bodyPr rtlCol="0"/>
          <a:lstStyle/>
          <a:p>
            <a:pPr rtl="0"/>
            <a:endParaRPr lang="el-GR" noProof="0"/>
          </a:p>
        </p:txBody>
      </p:sp>
      <p:sp>
        <p:nvSpPr>
          <p:cNvPr id="9" name="Θέση αριθμού διαφάνειας 8"/>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Εικόνα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Εικόνα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Ορθογώνιο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Ορθογώνιο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p:txBody>
          <a:bodyPr rtlCol="0"/>
          <a:lstStyle/>
          <a:p>
            <a:pPr rtl="0"/>
            <a:r>
              <a:rPr lang="el-GR" noProof="0"/>
              <a:t>Κάντε κλικ για να επεξεργαστείτε τον τίτλο υποδείγματος</a:t>
            </a:r>
          </a:p>
        </p:txBody>
      </p:sp>
      <p:sp>
        <p:nvSpPr>
          <p:cNvPr id="3" name="Θέση ημερομηνίας 2"/>
          <p:cNvSpPr>
            <a:spLocks noGrp="1"/>
          </p:cNvSpPr>
          <p:nvPr>
            <p:ph type="dt" sz="half" idx="10"/>
          </p:nvPr>
        </p:nvSpPr>
        <p:spPr/>
        <p:txBody>
          <a:bodyPr rtlCol="0"/>
          <a:lstStyle/>
          <a:p>
            <a:pPr rtl="0"/>
            <a:fld id="{09071997-B3BF-4C70-A34B-16FA9822571A}" type="datetime1">
              <a:rPr lang="el-GR" noProof="0" smtClean="0"/>
              <a:t>24/2/2024</a:t>
            </a:fld>
            <a:endParaRPr lang="el-GR" noProof="0"/>
          </a:p>
        </p:txBody>
      </p:sp>
      <p:sp>
        <p:nvSpPr>
          <p:cNvPr id="4" name="Θέση υποσέλιδου 3"/>
          <p:cNvSpPr>
            <a:spLocks noGrp="1"/>
          </p:cNvSpPr>
          <p:nvPr>
            <p:ph type="ftr" sz="quarter" idx="11"/>
          </p:nvPr>
        </p:nvSpPr>
        <p:spPr/>
        <p:txBody>
          <a:bodyPr rtlCol="0"/>
          <a:lstStyle/>
          <a:p>
            <a:pPr rtl="0"/>
            <a:endParaRPr lang="el-GR" noProof="0"/>
          </a:p>
        </p:txBody>
      </p:sp>
      <p:sp>
        <p:nvSpPr>
          <p:cNvPr id="5" name="Θέση αριθμού διαφάνειας 4"/>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pic>
        <p:nvPicPr>
          <p:cNvPr id="5" name="Εικόνα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Ορθογώνιο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ημερομηνίας 1"/>
          <p:cNvSpPr>
            <a:spLocks noGrp="1"/>
          </p:cNvSpPr>
          <p:nvPr>
            <p:ph type="dt" sz="half" idx="10"/>
          </p:nvPr>
        </p:nvSpPr>
        <p:spPr/>
        <p:txBody>
          <a:bodyPr rtlCol="0"/>
          <a:lstStyle/>
          <a:p>
            <a:pPr rtl="0"/>
            <a:fld id="{5CBB5CD2-DE56-4AE8-9658-585C42D3D324}" type="datetime1">
              <a:rPr lang="el-GR" noProof="0" smtClean="0"/>
              <a:t>24/2/2024</a:t>
            </a:fld>
            <a:endParaRPr lang="el-GR" noProof="0"/>
          </a:p>
        </p:txBody>
      </p:sp>
      <p:sp>
        <p:nvSpPr>
          <p:cNvPr id="3" name="Θέση υποσέλιδου 2"/>
          <p:cNvSpPr>
            <a:spLocks noGrp="1"/>
          </p:cNvSpPr>
          <p:nvPr>
            <p:ph type="ftr" sz="quarter" idx="11"/>
          </p:nvPr>
        </p:nvSpPr>
        <p:spPr/>
        <p:txBody>
          <a:bodyPr rtlCol="0"/>
          <a:lstStyle/>
          <a:p>
            <a:pPr rtl="0"/>
            <a:endParaRPr lang="el-GR" noProof="0"/>
          </a:p>
        </p:txBody>
      </p:sp>
      <p:sp>
        <p:nvSpPr>
          <p:cNvPr id="4" name="Θέση αριθμού διαφάνειας 3"/>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Εικόνα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Εικόνα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Ορθογώνιο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Ορθογώνιο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a:xfrm>
            <a:off x="680321" y="753227"/>
            <a:ext cx="9613859" cy="1080940"/>
          </a:xfrm>
        </p:spPr>
        <p:txBody>
          <a:bodyPr rtlCol="0" anchor="ctr">
            <a:normAutofit/>
          </a:bodyPr>
          <a:lstStyle>
            <a:lvl1pPr>
              <a:defRPr sz="3600"/>
            </a:lvl1pPr>
          </a:lstStyle>
          <a:p>
            <a:pPr rtl="0"/>
            <a:r>
              <a:rPr lang="el-GR" noProof="0"/>
              <a:t>Κάντε κλικ για να επεξεργαστείτε τον τίτλο υποδείγματος</a:t>
            </a:r>
          </a:p>
        </p:txBody>
      </p:sp>
      <p:sp>
        <p:nvSpPr>
          <p:cNvPr id="3" name="Θέση περιεχομένου 2"/>
          <p:cNvSpPr>
            <a:spLocks noGrp="1"/>
          </p:cNvSpPr>
          <p:nvPr>
            <p:ph idx="1" hasCustomPrompt="1"/>
          </p:nvPr>
        </p:nvSpPr>
        <p:spPr>
          <a:xfrm>
            <a:off x="4685846" y="2336873"/>
            <a:ext cx="5608336" cy="3599313"/>
          </a:xfrm>
        </p:spPr>
        <p:txBody>
          <a:bodyPr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κειμένου 3"/>
          <p:cNvSpPr>
            <a:spLocks noGrp="1"/>
          </p:cNvSpPr>
          <p:nvPr>
            <p:ph type="body" sz="half" idx="2" hasCustomPrompt="1"/>
          </p:nvPr>
        </p:nvSpPr>
        <p:spPr>
          <a:xfrm>
            <a:off x="680322" y="2336872"/>
            <a:ext cx="3790078" cy="359931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Θέση ημερομηνίας 4"/>
          <p:cNvSpPr>
            <a:spLocks noGrp="1"/>
          </p:cNvSpPr>
          <p:nvPr>
            <p:ph type="dt" sz="half" idx="10"/>
          </p:nvPr>
        </p:nvSpPr>
        <p:spPr/>
        <p:txBody>
          <a:bodyPr rtlCol="0"/>
          <a:lstStyle/>
          <a:p>
            <a:pPr rtl="0"/>
            <a:fld id="{3F24A9EB-C6A3-4242-B181-FADD26B46273}" type="datetime1">
              <a:rPr lang="el-GR" noProof="0" smtClean="0"/>
              <a:t>24/2/2024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Εικόνα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Εικόνα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Ορθογώνιο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Ορθογώνιο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a:xfrm>
            <a:off x="680323" y="753228"/>
            <a:ext cx="9613857" cy="1080938"/>
          </a:xfrm>
        </p:spPr>
        <p:txBody>
          <a:bodyPr rtlCol="0" anchor="ctr">
            <a:normAutofit/>
          </a:bodyPr>
          <a:lstStyle>
            <a:lvl1pPr>
              <a:defRPr sz="3600"/>
            </a:lvl1pPr>
          </a:lstStyle>
          <a:p>
            <a:pPr rtl="0"/>
            <a:r>
              <a:rPr lang="el-GR" noProof="0"/>
              <a:t>Κάντε κλικ για να επεξεργαστείτε τον τίτλο υποδείγματος</a:t>
            </a:r>
          </a:p>
        </p:txBody>
      </p:sp>
      <p:sp>
        <p:nvSpPr>
          <p:cNvPr id="3" name="Θέση εικόνας 2"/>
          <p:cNvSpPr>
            <a:spLocks noGrp="1" noChangeAspect="1"/>
          </p:cNvSpPr>
          <p:nvPr>
            <p:ph type="pic" idx="1" hasCustomPrompt="1"/>
          </p:nvPr>
        </p:nvSpPr>
        <p:spPr>
          <a:xfrm>
            <a:off x="4868333" y="2336874"/>
            <a:ext cx="5425849" cy="3599312"/>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μια εικόνα</a:t>
            </a:r>
          </a:p>
        </p:txBody>
      </p:sp>
      <p:sp>
        <p:nvSpPr>
          <p:cNvPr id="4" name="Θέση κειμένου 3"/>
          <p:cNvSpPr>
            <a:spLocks noGrp="1"/>
          </p:cNvSpPr>
          <p:nvPr>
            <p:ph type="body" sz="half" idx="2" hasCustomPrompt="1"/>
          </p:nvPr>
        </p:nvSpPr>
        <p:spPr>
          <a:xfrm>
            <a:off x="680323" y="2336873"/>
            <a:ext cx="3876256" cy="3599315"/>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Θέση ημερομηνίας 4"/>
          <p:cNvSpPr>
            <a:spLocks noGrp="1"/>
          </p:cNvSpPr>
          <p:nvPr>
            <p:ph type="dt" sz="half" idx="10"/>
          </p:nvPr>
        </p:nvSpPr>
        <p:spPr/>
        <p:txBody>
          <a:bodyPr rtlCol="0"/>
          <a:lstStyle/>
          <a:p>
            <a:pPr rtl="0"/>
            <a:fld id="{13C5A6C9-3F6E-4C4F-92D8-51E0A1499045}" type="datetime1">
              <a:rPr lang="el-GR" noProof="0" smtClean="0"/>
              <a:t>24/2/2024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Εικόνα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Θέση τίτλου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pPr rtl="0"/>
            <a:r>
              <a:rPr lang="el-GR" noProof="0"/>
              <a:t>Κάντε κλικ για να επεξεργαστείτε τον τίτλο υποδείγματος</a:t>
            </a:r>
          </a:p>
        </p:txBody>
      </p:sp>
      <p:sp>
        <p:nvSpPr>
          <p:cNvPr id="3" name="Θέση κειμένου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A55AC1C4-6F80-41B3-B2A5-FCA743F306AB}" type="datetime1">
              <a:rPr lang="el-GR" noProof="0" smtClean="0"/>
              <a:t>24/2/2024</a:t>
            </a:fld>
            <a:endParaRPr lang="el-GR" noProof="0"/>
          </a:p>
        </p:txBody>
      </p:sp>
      <p:sp>
        <p:nvSpPr>
          <p:cNvPr id="5" name="Θέση υποσέλιδου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endParaRPr lang="el-GR" noProof="0"/>
          </a:p>
        </p:txBody>
      </p:sp>
      <p:sp>
        <p:nvSpPr>
          <p:cNvPr id="6" name="Θέση αριθμού διαφάνειας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rtl="0"/>
            <a:fld id="{6D22F896-40B5-4ADD-8801-0D06FADFA095}" type="slidenum">
              <a:rPr lang="el-GR" noProof="0" smtClean="0"/>
              <a:t>‹#›</a:t>
            </a:fld>
            <a:endParaRPr lang="el-GR"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www.google.gr/url?sa=i&amp;url=https%3A%2F%2Fwww.mononews.gr%2Ftag%2Fnaos-ifestou&amp;psig=AOvVaw0x7wvWMvt0FRHEmf3Tua5M&amp;ust=1708793125735000&amp;source=images&amp;cd=vfe&amp;opi=89978449&amp;ved=0CBQQjhxqGAoTCKin5Mv0wYQDFQAAAAAdAAAAABDxAQ" TargetMode="External"/><Relationship Id="rId4" Type="http://schemas.openxmlformats.org/officeDocument/2006/relationships/hyperlink" Target="https://www.google.gr/url?sa=i&amp;url=https%3A%2F%2Fcityportal.gr%2Fplace%2Fnaos-agioy-dhmhtrioy-thessalonikhs-170894-1353-1072-0%2F&amp;psig=AOvVaw1Z6yrVRhLi5evFhuJ8b6lH&amp;ust=1708793187322000&amp;source=images&amp;cd=vfe&amp;opi=89978449&amp;ved=0CBQQjhxqFwoTCPj19ej0wYQDFQAAAAAdAAAAABA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2891415"/>
            <a:ext cx="8928879" cy="1075170"/>
          </a:xfrm>
        </p:spPr>
        <p:txBody>
          <a:bodyPr/>
          <a:lstStyle/>
          <a:p>
            <a:pPr algn="ctr"/>
            <a:r>
              <a:rPr lang="el-GR" sz="4000" dirty="0"/>
              <a:t>Η σύνθεση Ελληνισμού-Χριστιανισμού αποτυπώνεται στην τέχνη</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Ψηφιδωτό της Μονής Δαφνίου</a:t>
            </a:r>
          </a:p>
        </p:txBody>
      </p:sp>
      <p:pic>
        <p:nvPicPr>
          <p:cNvPr id="4" name="Εικόνα 4" descr="Εικόνα που περιέχει κείμενο, εσωτερικός χώρος, ύφασμα, κουβέρτα&#10;&#10;Περιγραφή που δημιουργήθηκε αυτόματα"/>
          <p:cNvPicPr>
            <a:picLocks noGrp="1" noChangeAspect="1"/>
          </p:cNvPicPr>
          <p:nvPr>
            <p:ph idx="1"/>
          </p:nvPr>
        </p:nvPicPr>
        <p:blipFill>
          <a:blip r:embed="rId2"/>
          <a:stretch>
            <a:fillRect/>
          </a:stretch>
        </p:blipFill>
        <p:spPr>
          <a:xfrm>
            <a:off x="2288697" y="2336873"/>
            <a:ext cx="5896693" cy="399737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Ψηφιδωτά της Νέας Μονής Χίου</a:t>
            </a:r>
          </a:p>
        </p:txBody>
      </p:sp>
      <p:pic>
        <p:nvPicPr>
          <p:cNvPr id="4" name="Εικόνα 4"/>
          <p:cNvPicPr>
            <a:picLocks noGrp="1" noChangeAspect="1"/>
          </p:cNvPicPr>
          <p:nvPr>
            <p:ph idx="1"/>
          </p:nvPr>
        </p:nvPicPr>
        <p:blipFill>
          <a:blip r:embed="rId2"/>
          <a:stretch>
            <a:fillRect/>
          </a:stretch>
        </p:blipFill>
        <p:spPr>
          <a:xfrm>
            <a:off x="208510" y="2143456"/>
            <a:ext cx="5441045" cy="3598863"/>
          </a:xfrm>
        </p:spPr>
      </p:pic>
      <p:pic>
        <p:nvPicPr>
          <p:cNvPr id="5" name="Εικόνα 5" descr="Εικόνα που περιέχει κείμενο, μωσαϊκό&#10;&#10;Περιγραφή που δημιουργήθηκε αυτόματα"/>
          <p:cNvPicPr>
            <a:picLocks noChangeAspect="1"/>
          </p:cNvPicPr>
          <p:nvPr/>
        </p:nvPicPr>
        <p:blipFill>
          <a:blip r:embed="rId3"/>
          <a:stretch>
            <a:fillRect/>
          </a:stretch>
        </p:blipFill>
        <p:spPr>
          <a:xfrm>
            <a:off x="6942161" y="2207310"/>
            <a:ext cx="3107141" cy="409248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Ψηφιδωτό Μονής Οσίου Λουκά Βοιωτίας</a:t>
            </a:r>
          </a:p>
        </p:txBody>
      </p:sp>
      <p:pic>
        <p:nvPicPr>
          <p:cNvPr id="4" name="Εικόνα 4"/>
          <p:cNvPicPr>
            <a:picLocks noGrp="1" noChangeAspect="1"/>
          </p:cNvPicPr>
          <p:nvPr>
            <p:ph idx="1"/>
          </p:nvPr>
        </p:nvPicPr>
        <p:blipFill>
          <a:blip r:embed="rId2"/>
          <a:stretch>
            <a:fillRect/>
          </a:stretch>
        </p:blipFill>
        <p:spPr>
          <a:xfrm>
            <a:off x="3470051" y="2336873"/>
            <a:ext cx="3751373" cy="4154487"/>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Τι είναι η τοιχογραφία;</a:t>
            </a:r>
          </a:p>
        </p:txBody>
      </p:sp>
      <p:sp>
        <p:nvSpPr>
          <p:cNvPr id="3" name="Θέση περιεχομένου 2"/>
          <p:cNvSpPr>
            <a:spLocks noGrp="1"/>
          </p:cNvSpPr>
          <p:nvPr>
            <p:ph idx="1"/>
          </p:nvPr>
        </p:nvSpPr>
        <p:spPr>
          <a:xfrm>
            <a:off x="1990165" y="2686497"/>
            <a:ext cx="7893423" cy="3599316"/>
          </a:xfrm>
        </p:spPr>
        <p:txBody>
          <a:bodyPr vert="horz" lIns="91440" tIns="45720" rIns="91440" bIns="45720" rtlCol="0" anchor="t">
            <a:normAutofit/>
          </a:bodyPr>
          <a:lstStyle/>
          <a:p>
            <a:r>
              <a:rPr lang="el-GR" dirty="0"/>
              <a:t>Τοιχογραφία είναι η ζωγραφική που γίνεται πάνω σε έναν τοίχο ή σε μία οροφή.</a:t>
            </a:r>
          </a:p>
          <a:p>
            <a:r>
              <a:rPr lang="el-GR" dirty="0"/>
              <a:t> Οι </a:t>
            </a:r>
            <a:r>
              <a:rPr lang="el-GR" dirty="0" err="1"/>
              <a:t>σπηλαιογραφίες</a:t>
            </a:r>
            <a:r>
              <a:rPr lang="el-GR" dirty="0"/>
              <a:t> αποτελούν τα παλιά δείγματα αυτής της ζωγραφικής.</a:t>
            </a:r>
          </a:p>
          <a:p>
            <a:r>
              <a:rPr lang="el-GR" dirty="0"/>
              <a:t> Η τοιχογραφία σε σύγκριση με έναν πίνακα ή μία εικόνα, αποτελεί αναπόσπαστο κομμάτι της αρχιτεκτονικής ενός κτηρίου ή ναού στον οποίο έχει ζωγραφιστεί.</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84FFE19-1C51-682A-71A0-BA3AED34076E}"/>
              </a:ext>
            </a:extLst>
          </p:cNvPr>
          <p:cNvPicPr>
            <a:picLocks noChangeAspect="1"/>
          </p:cNvPicPr>
          <p:nvPr/>
        </p:nvPicPr>
        <p:blipFill rotWithShape="1">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2209772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περιοχή Φαγιούμ και τα πορτρέτα του</a:t>
            </a:r>
          </a:p>
        </p:txBody>
      </p:sp>
      <p:sp>
        <p:nvSpPr>
          <p:cNvPr id="3" name="Θέση περιεχομένου 2"/>
          <p:cNvSpPr>
            <a:spLocks noGrp="1"/>
          </p:cNvSpPr>
          <p:nvPr>
            <p:ph idx="1"/>
          </p:nvPr>
        </p:nvSpPr>
        <p:spPr>
          <a:xfrm>
            <a:off x="1" y="2260673"/>
            <a:ext cx="11187952" cy="4274230"/>
          </a:xfrm>
        </p:spPr>
        <p:txBody>
          <a:bodyPr vert="horz" lIns="91440" tIns="45720" rIns="91440" bIns="45720" rtlCol="0" anchor="t">
            <a:noAutofit/>
          </a:bodyPr>
          <a:lstStyle/>
          <a:p>
            <a:pPr>
              <a:lnSpc>
                <a:spcPct val="100000"/>
              </a:lnSpc>
            </a:pPr>
            <a:r>
              <a:rPr lang="el-GR" dirty="0"/>
              <a:t>Η περιοχή Φαγιούμ είναι μία κοιλάδα πλούσια σε βλάστηση, 60 χιλ. Νότια του </a:t>
            </a:r>
            <a:r>
              <a:rPr lang="el-GR" dirty="0" err="1"/>
              <a:t>Καΐρου</a:t>
            </a:r>
            <a:r>
              <a:rPr lang="el-GR" dirty="0"/>
              <a:t>, στη δυτική όχθη του Νείλου.</a:t>
            </a:r>
          </a:p>
          <a:p>
            <a:pPr>
              <a:lnSpc>
                <a:spcPct val="100000"/>
              </a:lnSpc>
            </a:pPr>
            <a:r>
              <a:rPr lang="el-GR" dirty="0"/>
              <a:t>Εκεί βρέθηκε μεγάλος αριθμός έγχρωμων πορτρέτων, όπως και σε άλλες περιοχές της Αιγύπτου, αλλά η περιοχή του Φαγιούμ έδωσε το όνομά της σε όλα. Πρόκειται για νεκρικά πορτρέτα, που τα περισσότερα ζωγραφίζονταν, όταν ακόμη τα πρόσωπα βρίσκονταν στη ζωή. Στη συνέχεια έμπαιναν σε κάδρο και στόλιζαν κάποιο δωμάτιο του σπιτιού τους. ( Μερικά είναι ζωγραφισμένα μετά θάνατο, κατά τη διάρκεια της ταρίχευσης ). Τα πορτρέτα του Φαγιούμ καλύπτουν το χρονικό διάστημα των τριών πρώτων </a:t>
            </a:r>
            <a:r>
              <a:rPr lang="el-GR" dirty="0" err="1"/>
              <a:t>μεταχριστιανικών</a:t>
            </a:r>
            <a:r>
              <a:rPr lang="el-GR" dirty="0"/>
              <a:t> αιώνων, είναι μικρών διαστάσεων και ζωγραφίζονταν πάνω σε ξύλινες επιφάνειες ή σε κάποιο λινό ύφασμα.</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7FE29-09D6-B78F-3761-BBDB7A632242}"/>
              </a:ext>
            </a:extLst>
          </p:cNvPr>
          <p:cNvPicPr>
            <a:picLocks noChangeAspect="1"/>
          </p:cNvPicPr>
          <p:nvPr/>
        </p:nvPicPr>
        <p:blipFill>
          <a:blip r:embed="rId2"/>
          <a:stretch>
            <a:fillRect/>
          </a:stretch>
        </p:blipFill>
        <p:spPr>
          <a:xfrm>
            <a:off x="5025452" y="2751632"/>
            <a:ext cx="2638425" cy="1733550"/>
          </a:xfrm>
          <a:prstGeom prst="rect">
            <a:avLst/>
          </a:prstGeom>
        </p:spPr>
      </p:pic>
      <p:pic>
        <p:nvPicPr>
          <p:cNvPr id="4" name="Picture 3">
            <a:extLst>
              <a:ext uri="{FF2B5EF4-FFF2-40B4-BE49-F238E27FC236}">
                <a16:creationId xmlns:a16="http://schemas.microsoft.com/office/drawing/2014/main" id="{B058028B-F0E8-69BF-F98E-EEA50A83024E}"/>
              </a:ext>
            </a:extLst>
          </p:cNvPr>
          <p:cNvPicPr>
            <a:picLocks noChangeAspect="1"/>
          </p:cNvPicPr>
          <p:nvPr/>
        </p:nvPicPr>
        <p:blipFill>
          <a:blip r:embed="rId3"/>
          <a:stretch>
            <a:fillRect/>
          </a:stretch>
        </p:blipFill>
        <p:spPr>
          <a:xfrm>
            <a:off x="697432" y="315730"/>
            <a:ext cx="1743075" cy="2628900"/>
          </a:xfrm>
          <a:prstGeom prst="rect">
            <a:avLst/>
          </a:prstGeom>
        </p:spPr>
      </p:pic>
      <p:pic>
        <p:nvPicPr>
          <p:cNvPr id="5" name="Picture 4">
            <a:extLst>
              <a:ext uri="{FF2B5EF4-FFF2-40B4-BE49-F238E27FC236}">
                <a16:creationId xmlns:a16="http://schemas.microsoft.com/office/drawing/2014/main" id="{B3DAC0F8-8CA3-83F5-F785-A4C8CA1334B6}"/>
              </a:ext>
            </a:extLst>
          </p:cNvPr>
          <p:cNvPicPr>
            <a:picLocks noChangeAspect="1"/>
          </p:cNvPicPr>
          <p:nvPr/>
        </p:nvPicPr>
        <p:blipFill>
          <a:blip r:embed="rId4"/>
          <a:stretch>
            <a:fillRect/>
          </a:stretch>
        </p:blipFill>
        <p:spPr>
          <a:xfrm>
            <a:off x="3027622" y="315730"/>
            <a:ext cx="1609725" cy="2828925"/>
          </a:xfrm>
          <a:prstGeom prst="rect">
            <a:avLst/>
          </a:prstGeom>
        </p:spPr>
      </p:pic>
      <p:pic>
        <p:nvPicPr>
          <p:cNvPr id="6" name="Picture 5">
            <a:extLst>
              <a:ext uri="{FF2B5EF4-FFF2-40B4-BE49-F238E27FC236}">
                <a16:creationId xmlns:a16="http://schemas.microsoft.com/office/drawing/2014/main" id="{43568AF2-EC3D-29A7-B3E8-14CC3432B131}"/>
              </a:ext>
            </a:extLst>
          </p:cNvPr>
          <p:cNvPicPr>
            <a:picLocks noChangeAspect="1"/>
          </p:cNvPicPr>
          <p:nvPr/>
        </p:nvPicPr>
        <p:blipFill>
          <a:blip r:embed="rId5"/>
          <a:stretch>
            <a:fillRect/>
          </a:stretch>
        </p:blipFill>
        <p:spPr>
          <a:xfrm>
            <a:off x="7694248" y="4485182"/>
            <a:ext cx="2409825" cy="1905000"/>
          </a:xfrm>
          <a:prstGeom prst="rect">
            <a:avLst/>
          </a:prstGeom>
        </p:spPr>
      </p:pic>
      <p:pic>
        <p:nvPicPr>
          <p:cNvPr id="9" name="Picture 8">
            <a:extLst>
              <a:ext uri="{FF2B5EF4-FFF2-40B4-BE49-F238E27FC236}">
                <a16:creationId xmlns:a16="http://schemas.microsoft.com/office/drawing/2014/main" id="{01390A22-CE69-4878-B6D7-B8318A193014}"/>
              </a:ext>
            </a:extLst>
          </p:cNvPr>
          <p:cNvPicPr>
            <a:picLocks noChangeAspect="1"/>
          </p:cNvPicPr>
          <p:nvPr/>
        </p:nvPicPr>
        <p:blipFill>
          <a:blip r:embed="rId6"/>
          <a:stretch>
            <a:fillRect/>
          </a:stretch>
        </p:blipFill>
        <p:spPr>
          <a:xfrm>
            <a:off x="506777" y="3656195"/>
            <a:ext cx="1581150" cy="2886075"/>
          </a:xfrm>
          <a:prstGeom prst="rect">
            <a:avLst/>
          </a:prstGeom>
        </p:spPr>
      </p:pic>
      <p:pic>
        <p:nvPicPr>
          <p:cNvPr id="10" name="Picture 9">
            <a:extLst>
              <a:ext uri="{FF2B5EF4-FFF2-40B4-BE49-F238E27FC236}">
                <a16:creationId xmlns:a16="http://schemas.microsoft.com/office/drawing/2014/main" id="{A0159DBA-7778-3FC2-B8CA-4D3487247431}"/>
              </a:ext>
            </a:extLst>
          </p:cNvPr>
          <p:cNvPicPr>
            <a:picLocks noChangeAspect="1"/>
          </p:cNvPicPr>
          <p:nvPr/>
        </p:nvPicPr>
        <p:blipFill>
          <a:blip r:embed="rId7"/>
          <a:stretch>
            <a:fillRect/>
          </a:stretch>
        </p:blipFill>
        <p:spPr>
          <a:xfrm>
            <a:off x="2661338" y="3618407"/>
            <a:ext cx="2024559" cy="2886074"/>
          </a:xfrm>
          <a:prstGeom prst="rect">
            <a:avLst/>
          </a:prstGeom>
        </p:spPr>
      </p:pic>
      <p:pic>
        <p:nvPicPr>
          <p:cNvPr id="11" name="Picture 10">
            <a:extLst>
              <a:ext uri="{FF2B5EF4-FFF2-40B4-BE49-F238E27FC236}">
                <a16:creationId xmlns:a16="http://schemas.microsoft.com/office/drawing/2014/main" id="{58AB3175-872D-03D8-5489-6593420C88D3}"/>
              </a:ext>
            </a:extLst>
          </p:cNvPr>
          <p:cNvPicPr>
            <a:picLocks noChangeAspect="1"/>
          </p:cNvPicPr>
          <p:nvPr/>
        </p:nvPicPr>
        <p:blipFill>
          <a:blip r:embed="rId8"/>
          <a:stretch>
            <a:fillRect/>
          </a:stretch>
        </p:blipFill>
        <p:spPr>
          <a:xfrm>
            <a:off x="8240453" y="518878"/>
            <a:ext cx="1847850" cy="2466975"/>
          </a:xfrm>
          <a:prstGeom prst="rect">
            <a:avLst/>
          </a:prstGeom>
        </p:spPr>
      </p:pic>
    </p:spTree>
    <p:extLst>
      <p:ext uri="{BB962C8B-B14F-4D97-AF65-F5344CB8AC3E}">
        <p14:creationId xmlns:p14="http://schemas.microsoft.com/office/powerpoint/2010/main" val="2548275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Φορητές εικόνες</a:t>
            </a:r>
          </a:p>
        </p:txBody>
      </p:sp>
      <p:sp>
        <p:nvSpPr>
          <p:cNvPr id="3" name="Θέση περιεχομένου 2"/>
          <p:cNvSpPr>
            <a:spLocks noGrp="1"/>
          </p:cNvSpPr>
          <p:nvPr>
            <p:ph idx="1"/>
          </p:nvPr>
        </p:nvSpPr>
        <p:spPr>
          <a:xfrm>
            <a:off x="2508336" y="2673049"/>
            <a:ext cx="7785846" cy="2350786"/>
          </a:xfrm>
        </p:spPr>
        <p:txBody>
          <a:bodyPr vert="horz" lIns="91440" tIns="45720" rIns="91440" bIns="45720" rtlCol="0" anchor="t">
            <a:normAutofit/>
          </a:bodyPr>
          <a:lstStyle/>
          <a:p>
            <a:r>
              <a:rPr lang="el-GR" dirty="0"/>
              <a:t>Οι φορητές εικόνες βρίσκονταν στις εκκλησίες, στους τάφους, στα σπίτια. Στα πρωτοχριστιανικά χρόνια οι εικόνες ήταν οι προσωπογραφίες των αγίων, οι οποίες τοποθετούνταν πάνω στον τάφο ώστε να τους βλέπουν οι πιστοί. Αργότερα οι εικόνες αυτές έγιναν αντικείμενο λατρείας.</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402112-6448-AE6B-2FF8-8B38FA5166E4}"/>
              </a:ext>
            </a:extLst>
          </p:cNvPr>
          <p:cNvPicPr>
            <a:picLocks noChangeAspect="1"/>
          </p:cNvPicPr>
          <p:nvPr/>
        </p:nvPicPr>
        <p:blipFill>
          <a:blip r:embed="rId2"/>
          <a:stretch>
            <a:fillRect/>
          </a:stretch>
        </p:blipFill>
        <p:spPr>
          <a:xfrm>
            <a:off x="1423519" y="2776515"/>
            <a:ext cx="2047874" cy="3413123"/>
          </a:xfrm>
          <a:prstGeom prst="rect">
            <a:avLst/>
          </a:prstGeom>
        </p:spPr>
      </p:pic>
      <p:sp>
        <p:nvSpPr>
          <p:cNvPr id="12" name="TextBox 11">
            <a:extLst>
              <a:ext uri="{FF2B5EF4-FFF2-40B4-BE49-F238E27FC236}">
                <a16:creationId xmlns:a16="http://schemas.microsoft.com/office/drawing/2014/main" id="{273004B4-C5D4-76FA-9BE1-637CE66B33CB}"/>
              </a:ext>
            </a:extLst>
          </p:cNvPr>
          <p:cNvSpPr txBox="1"/>
          <p:nvPr/>
        </p:nvSpPr>
        <p:spPr>
          <a:xfrm>
            <a:off x="1020107" y="6327622"/>
            <a:ext cx="2593298" cy="307777"/>
          </a:xfrm>
          <a:prstGeom prst="rect">
            <a:avLst/>
          </a:prstGeom>
          <a:noFill/>
        </p:spPr>
        <p:txBody>
          <a:bodyPr wrap="square" rtlCol="0">
            <a:spAutoFit/>
          </a:bodyPr>
          <a:lstStyle/>
          <a:p>
            <a:pPr algn="ctr"/>
            <a:r>
              <a:rPr lang="el-GR" sz="1400" dirty="0"/>
              <a:t>Μονή Σινά, 6ος αι. </a:t>
            </a:r>
          </a:p>
        </p:txBody>
      </p:sp>
      <p:pic>
        <p:nvPicPr>
          <p:cNvPr id="16" name="Picture 15">
            <a:extLst>
              <a:ext uri="{FF2B5EF4-FFF2-40B4-BE49-F238E27FC236}">
                <a16:creationId xmlns:a16="http://schemas.microsoft.com/office/drawing/2014/main" id="{E2B4D06E-6B57-78C0-A207-E40DCD57EDB7}"/>
              </a:ext>
            </a:extLst>
          </p:cNvPr>
          <p:cNvPicPr>
            <a:picLocks noChangeAspect="1"/>
          </p:cNvPicPr>
          <p:nvPr/>
        </p:nvPicPr>
        <p:blipFill>
          <a:blip r:embed="rId3"/>
          <a:stretch>
            <a:fillRect/>
          </a:stretch>
        </p:blipFill>
        <p:spPr>
          <a:xfrm>
            <a:off x="829591" y="119820"/>
            <a:ext cx="3801255" cy="2292820"/>
          </a:xfrm>
          <a:prstGeom prst="rect">
            <a:avLst/>
          </a:prstGeom>
        </p:spPr>
      </p:pic>
      <p:pic>
        <p:nvPicPr>
          <p:cNvPr id="17" name="Picture 16">
            <a:extLst>
              <a:ext uri="{FF2B5EF4-FFF2-40B4-BE49-F238E27FC236}">
                <a16:creationId xmlns:a16="http://schemas.microsoft.com/office/drawing/2014/main" id="{A329D045-319B-19CB-224C-27CE2271D1F2}"/>
              </a:ext>
            </a:extLst>
          </p:cNvPr>
          <p:cNvPicPr>
            <a:picLocks noChangeAspect="1"/>
          </p:cNvPicPr>
          <p:nvPr/>
        </p:nvPicPr>
        <p:blipFill>
          <a:blip r:embed="rId4"/>
          <a:stretch>
            <a:fillRect/>
          </a:stretch>
        </p:blipFill>
        <p:spPr>
          <a:xfrm>
            <a:off x="6262394" y="230236"/>
            <a:ext cx="2238980" cy="3191738"/>
          </a:xfrm>
          <a:prstGeom prst="rect">
            <a:avLst/>
          </a:prstGeom>
        </p:spPr>
      </p:pic>
      <p:sp>
        <p:nvSpPr>
          <p:cNvPr id="18" name="TextBox 17">
            <a:extLst>
              <a:ext uri="{FF2B5EF4-FFF2-40B4-BE49-F238E27FC236}">
                <a16:creationId xmlns:a16="http://schemas.microsoft.com/office/drawing/2014/main" id="{80E5230F-BD99-92BA-398F-F818FB1E86D1}"/>
              </a:ext>
            </a:extLst>
          </p:cNvPr>
          <p:cNvSpPr txBox="1"/>
          <p:nvPr/>
        </p:nvSpPr>
        <p:spPr>
          <a:xfrm>
            <a:off x="6262394" y="3421974"/>
            <a:ext cx="2047874" cy="954107"/>
          </a:xfrm>
          <a:prstGeom prst="rect">
            <a:avLst/>
          </a:prstGeom>
          <a:noFill/>
        </p:spPr>
        <p:txBody>
          <a:bodyPr wrap="square" rtlCol="0">
            <a:spAutoFit/>
          </a:bodyPr>
          <a:lstStyle/>
          <a:p>
            <a:pPr algn="ctr"/>
            <a:r>
              <a:rPr lang="el-GR" sz="1400" dirty="0"/>
              <a:t>Παναγία Βρεφοκρατούσα,(λεπτομέρεια,  Ι.Μ. </a:t>
            </a:r>
            <a:r>
              <a:rPr lang="el-GR" sz="1400" dirty="0" err="1"/>
              <a:t>Βατοπαιδίου</a:t>
            </a:r>
            <a:r>
              <a:rPr lang="el-GR" sz="1400" dirty="0"/>
              <a:t>, 14ος αι.)</a:t>
            </a:r>
          </a:p>
        </p:txBody>
      </p:sp>
      <p:pic>
        <p:nvPicPr>
          <p:cNvPr id="19" name="Picture 18">
            <a:extLst>
              <a:ext uri="{FF2B5EF4-FFF2-40B4-BE49-F238E27FC236}">
                <a16:creationId xmlns:a16="http://schemas.microsoft.com/office/drawing/2014/main" id="{09B9E855-6B7D-7D0B-2817-993F722A440F}"/>
              </a:ext>
            </a:extLst>
          </p:cNvPr>
          <p:cNvPicPr>
            <a:picLocks noChangeAspect="1"/>
          </p:cNvPicPr>
          <p:nvPr/>
        </p:nvPicPr>
        <p:blipFill>
          <a:blip r:embed="rId5"/>
          <a:stretch>
            <a:fillRect/>
          </a:stretch>
        </p:blipFill>
        <p:spPr>
          <a:xfrm>
            <a:off x="9120656" y="3092426"/>
            <a:ext cx="1647825" cy="2781300"/>
          </a:xfrm>
          <a:prstGeom prst="rect">
            <a:avLst/>
          </a:prstGeom>
        </p:spPr>
      </p:pic>
      <p:sp>
        <p:nvSpPr>
          <p:cNvPr id="20" name="TextBox 19">
            <a:extLst>
              <a:ext uri="{FF2B5EF4-FFF2-40B4-BE49-F238E27FC236}">
                <a16:creationId xmlns:a16="http://schemas.microsoft.com/office/drawing/2014/main" id="{28CC6118-A65A-AB21-A698-B667619ED42D}"/>
              </a:ext>
            </a:extLst>
          </p:cNvPr>
          <p:cNvSpPr txBox="1"/>
          <p:nvPr/>
        </p:nvSpPr>
        <p:spPr>
          <a:xfrm>
            <a:off x="8942294" y="5928028"/>
            <a:ext cx="2047874" cy="523220"/>
          </a:xfrm>
          <a:prstGeom prst="rect">
            <a:avLst/>
          </a:prstGeom>
          <a:noFill/>
        </p:spPr>
        <p:txBody>
          <a:bodyPr wrap="square" rtlCol="0">
            <a:spAutoFit/>
          </a:bodyPr>
          <a:lstStyle/>
          <a:p>
            <a:pPr algn="ctr"/>
            <a:r>
              <a:rPr lang="el-GR" sz="1400" dirty="0"/>
              <a:t>Άγιος Γεώργιος. (Ι.Μ </a:t>
            </a:r>
            <a:r>
              <a:rPr lang="el-GR" sz="1400" dirty="0" err="1"/>
              <a:t>Βατοπαιδίου</a:t>
            </a:r>
            <a:r>
              <a:rPr lang="el-GR" sz="1400" dirty="0"/>
              <a:t>, 14</a:t>
            </a:r>
            <a:r>
              <a:rPr lang="el-GR" sz="1400" baseline="30000" dirty="0"/>
              <a:t>ος</a:t>
            </a:r>
            <a:r>
              <a:rPr lang="el-GR" sz="1400" dirty="0"/>
              <a:t> αι.)</a:t>
            </a:r>
          </a:p>
        </p:txBody>
      </p:sp>
    </p:spTree>
    <p:extLst>
      <p:ext uri="{BB962C8B-B14F-4D97-AF65-F5344CB8AC3E}">
        <p14:creationId xmlns:p14="http://schemas.microsoft.com/office/powerpoint/2010/main" val="2746089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Διαφορές εικόνων</a:t>
            </a:r>
          </a:p>
        </p:txBody>
      </p:sp>
      <p:sp>
        <p:nvSpPr>
          <p:cNvPr id="3" name="Θέση περιεχομένου 2"/>
          <p:cNvSpPr>
            <a:spLocks noGrp="1"/>
          </p:cNvSpPr>
          <p:nvPr>
            <p:ph idx="1"/>
          </p:nvPr>
        </p:nvSpPr>
        <p:spPr>
          <a:xfrm>
            <a:off x="6969046" y="2205425"/>
            <a:ext cx="5113038" cy="4401486"/>
          </a:xfrm>
        </p:spPr>
        <p:txBody>
          <a:bodyPr vert="horz" lIns="91440" tIns="45720" rIns="91440" bIns="45720" rtlCol="0" anchor="t">
            <a:noAutofit/>
          </a:bodyPr>
          <a:lstStyle/>
          <a:p>
            <a:r>
              <a:rPr lang="el-GR" dirty="0"/>
              <a:t>Αρχικά οι δύο εικόνες διαφέρουν ως προς τα χρώματά τους. Στην πρώτη εικόνα τα χρώματα είναι πιο απαλά σε σύγκριση με αυτά της δεύτερης εικόνας που είναι πιο σκούρα αλλά και έντονα. Επίσης, στην πρώτη εικόνα παρατηρούμε πιο φυσικές εκφράσεις σε αντίθεση με εκείνες τις δεύτερης </a:t>
            </a:r>
            <a:r>
              <a:rPr lang="el-GR" dirty="0" err="1"/>
              <a:t>εικόνας.Η</a:t>
            </a:r>
            <a:r>
              <a:rPr lang="el-GR" dirty="0"/>
              <a:t> πρώτη ανήκει στη Μακεδονική Σχολή, ενώ η δεύτερη στην Κρητική Σχολή.</a:t>
            </a:r>
          </a:p>
        </p:txBody>
      </p:sp>
      <p:pic>
        <p:nvPicPr>
          <p:cNvPr id="4" name="Picture 3">
            <a:extLst>
              <a:ext uri="{FF2B5EF4-FFF2-40B4-BE49-F238E27FC236}">
                <a16:creationId xmlns:a16="http://schemas.microsoft.com/office/drawing/2014/main" id="{4E6A2034-2957-CEDB-10E2-944B9C1FABA3}"/>
              </a:ext>
            </a:extLst>
          </p:cNvPr>
          <p:cNvPicPr>
            <a:picLocks noChangeAspect="1"/>
          </p:cNvPicPr>
          <p:nvPr/>
        </p:nvPicPr>
        <p:blipFill>
          <a:blip r:embed="rId2"/>
          <a:stretch>
            <a:fillRect/>
          </a:stretch>
        </p:blipFill>
        <p:spPr>
          <a:xfrm>
            <a:off x="136042" y="2054994"/>
            <a:ext cx="3338318" cy="4301956"/>
          </a:xfrm>
          <a:prstGeom prst="rect">
            <a:avLst/>
          </a:prstGeom>
        </p:spPr>
      </p:pic>
      <p:pic>
        <p:nvPicPr>
          <p:cNvPr id="9" name="Picture 8" descr="A painting of a group of people&#10;&#10;Description automatically generated">
            <a:extLst>
              <a:ext uri="{FF2B5EF4-FFF2-40B4-BE49-F238E27FC236}">
                <a16:creationId xmlns:a16="http://schemas.microsoft.com/office/drawing/2014/main" id="{C537A7A5-C4AA-9FA1-44CD-CC80E750CA5B}"/>
              </a:ext>
            </a:extLst>
          </p:cNvPr>
          <p:cNvPicPr>
            <a:picLocks noChangeAspect="1"/>
          </p:cNvPicPr>
          <p:nvPr/>
        </p:nvPicPr>
        <p:blipFill>
          <a:blip r:embed="rId3"/>
          <a:stretch>
            <a:fillRect/>
          </a:stretch>
        </p:blipFill>
        <p:spPr>
          <a:xfrm>
            <a:off x="4021553" y="2994686"/>
            <a:ext cx="2400300" cy="1905000"/>
          </a:xfrm>
          <a:prstGeom prst="rect">
            <a:avLst/>
          </a:prstGeom>
        </p:spPr>
      </p:pic>
      <p:sp>
        <p:nvSpPr>
          <p:cNvPr id="11" name="TextBox 10">
            <a:extLst>
              <a:ext uri="{FF2B5EF4-FFF2-40B4-BE49-F238E27FC236}">
                <a16:creationId xmlns:a16="http://schemas.microsoft.com/office/drawing/2014/main" id="{840F97DA-DF0D-F057-5A13-EF081EF94C3A}"/>
              </a:ext>
            </a:extLst>
          </p:cNvPr>
          <p:cNvSpPr txBox="1"/>
          <p:nvPr/>
        </p:nvSpPr>
        <p:spPr>
          <a:xfrm>
            <a:off x="187151" y="6349051"/>
            <a:ext cx="3051892" cy="523220"/>
          </a:xfrm>
          <a:prstGeom prst="rect">
            <a:avLst/>
          </a:prstGeom>
          <a:noFill/>
        </p:spPr>
        <p:txBody>
          <a:bodyPr wrap="square">
            <a:spAutoFit/>
          </a:bodyPr>
          <a:lstStyle/>
          <a:p>
            <a:pPr algn="ctr"/>
            <a:r>
              <a:rPr lang="el-GR" sz="1400" dirty="0"/>
              <a:t>Η προδοσία (λεπτομέρεια),</a:t>
            </a:r>
          </a:p>
          <a:p>
            <a:pPr algn="ctr"/>
            <a:r>
              <a:rPr lang="el-GR" sz="1400" dirty="0"/>
              <a:t>Ι.Μ. </a:t>
            </a:r>
            <a:r>
              <a:rPr lang="el-GR" sz="1400" dirty="0" err="1"/>
              <a:t>Βατοπαιδίου</a:t>
            </a:r>
            <a:r>
              <a:rPr lang="el-GR" sz="1400" dirty="0"/>
              <a:t> (14ος αι.) </a:t>
            </a:r>
          </a:p>
        </p:txBody>
      </p:sp>
      <p:sp>
        <p:nvSpPr>
          <p:cNvPr id="13" name="TextBox 12">
            <a:extLst>
              <a:ext uri="{FF2B5EF4-FFF2-40B4-BE49-F238E27FC236}">
                <a16:creationId xmlns:a16="http://schemas.microsoft.com/office/drawing/2014/main" id="{5DB85315-D2BB-565E-0507-C63EF8C834A7}"/>
              </a:ext>
            </a:extLst>
          </p:cNvPr>
          <p:cNvSpPr txBox="1"/>
          <p:nvPr/>
        </p:nvSpPr>
        <p:spPr>
          <a:xfrm>
            <a:off x="3807114" y="5023835"/>
            <a:ext cx="3161932" cy="523220"/>
          </a:xfrm>
          <a:prstGeom prst="rect">
            <a:avLst/>
          </a:prstGeom>
          <a:noFill/>
        </p:spPr>
        <p:txBody>
          <a:bodyPr wrap="square">
            <a:spAutoFit/>
          </a:bodyPr>
          <a:lstStyle/>
          <a:p>
            <a:pPr algn="ctr"/>
            <a:r>
              <a:rPr lang="el-GR" sz="1400" dirty="0"/>
              <a:t>Η προδοσία (λεπτομέρεια),Θεοφάνης ο </a:t>
            </a:r>
            <a:r>
              <a:rPr lang="el-GR" sz="1400" dirty="0" err="1"/>
              <a:t>Κρης</a:t>
            </a:r>
            <a:r>
              <a:rPr lang="el-GR" sz="1400" dirty="0"/>
              <a:t>, Ι.Μ. </a:t>
            </a:r>
            <a:r>
              <a:rPr lang="el-GR" sz="1400" dirty="0" err="1"/>
              <a:t>Ιβήρων</a:t>
            </a:r>
            <a:r>
              <a:rPr lang="el-GR" sz="1400" dirty="0"/>
              <a:t> (16ος αι.)</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Σύγκριση αρχαιοελληνικού με χριστιανικό ναό</a:t>
            </a:r>
          </a:p>
        </p:txBody>
      </p:sp>
      <p:sp>
        <p:nvSpPr>
          <p:cNvPr id="3" name="Θέση περιεχομένου 2"/>
          <p:cNvSpPr>
            <a:spLocks noGrp="1"/>
          </p:cNvSpPr>
          <p:nvPr>
            <p:ph idx="1"/>
          </p:nvPr>
        </p:nvSpPr>
        <p:spPr/>
        <p:txBody>
          <a:bodyPr vert="horz" lIns="91440" tIns="45720" rIns="91440" bIns="45720" rtlCol="0" anchor="t">
            <a:normAutofit lnSpcReduction="10000"/>
          </a:bodyPr>
          <a:lstStyle/>
          <a:p>
            <a:pPr marL="0" indent="0">
              <a:buNone/>
            </a:pPr>
            <a:r>
              <a:rPr lang="el-GR" dirty="0"/>
              <a:t>Ο αρχαιοελληνικός ναός δημιουργήθηκε για να στεγάζει το άγαλμα του θεού και να προστατεύει το θησαυρό της πόλης. Στο εσωτερικό του μπορούσαν να μπουν μόνο οι ιερείς ή και όσοι πρόσφεραν δώρα και θυσίες προς το άγαλμα του θεού.</a:t>
            </a:r>
          </a:p>
          <a:p>
            <a:pPr marL="0" indent="0">
              <a:buNone/>
            </a:pPr>
            <a:r>
              <a:rPr lang="el-GR" dirty="0"/>
              <a:t>Ο χριστιανικός ναός διαφοροποιήθηκε γιατί είναι «εκκλησία», δηλαδή το κτίριο και η σύναξη των πιστών, οι οποίοι συμμετέχουν στο τελούμενο μυστήριο της Θείας Ευχαριστίας, για να ενωθούν μεταξύ τους και με το Χριστό. Όμως, η έμφαση που αφορά την καλλιτεχνική διαμόρφωση δόθηκε στον εσωτερικό χώρο που είναι η μικρογραφία του Σύμπαντος διότι εκεί γίνεται η συνάντηση του Θεού με τον άνθρωπο.</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Σας ευχαριστώ για την παρακολούθηση!</a:t>
            </a:r>
          </a:p>
        </p:txBody>
      </p:sp>
      <p:sp>
        <p:nvSpPr>
          <p:cNvPr id="3" name="Θέση κειμένου 2"/>
          <p:cNvSpPr>
            <a:spLocks noGrp="1"/>
          </p:cNvSpPr>
          <p:nvPr>
            <p:ph type="body" idx="1"/>
          </p:nvPr>
        </p:nvSpPr>
        <p:spPr>
          <a:xfrm>
            <a:off x="7194176" y="4528006"/>
            <a:ext cx="4652683" cy="1704017"/>
          </a:xfrm>
        </p:spPr>
        <p:txBody>
          <a:bodyPr vert="horz" lIns="91440" tIns="45720" rIns="91440" bIns="45720" rtlCol="0" anchor="t">
            <a:normAutofit/>
          </a:bodyPr>
          <a:lstStyle/>
          <a:p>
            <a:pPr algn="ctr"/>
            <a:r>
              <a:rPr lang="el-GR" sz="2400" dirty="0" err="1"/>
              <a:t>Φώτογλου</a:t>
            </a:r>
            <a:r>
              <a:rPr lang="el-GR" sz="2400" dirty="0"/>
              <a:t> Κωνσταντίνος</a:t>
            </a:r>
          </a:p>
          <a:p>
            <a:pPr algn="ctr"/>
            <a:r>
              <a:rPr lang="el-GR" sz="2400" dirty="0"/>
              <a:t>Β3</a:t>
            </a:r>
          </a:p>
          <a:p>
            <a:pPr algn="ctr"/>
            <a:r>
              <a:rPr lang="el-GR" sz="2400" dirty="0"/>
              <a:t>2022-23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A2822B-0B55-C384-AB23-E78247222758}"/>
              </a:ext>
            </a:extLst>
          </p:cNvPr>
          <p:cNvPicPr>
            <a:picLocks noChangeAspect="1"/>
          </p:cNvPicPr>
          <p:nvPr/>
        </p:nvPicPr>
        <p:blipFill>
          <a:blip r:embed="rId2"/>
          <a:stretch>
            <a:fillRect/>
          </a:stretch>
        </p:blipFill>
        <p:spPr>
          <a:xfrm>
            <a:off x="379893" y="634093"/>
            <a:ext cx="5610537" cy="3639810"/>
          </a:xfrm>
          <a:prstGeom prst="rect">
            <a:avLst/>
          </a:prstGeom>
        </p:spPr>
      </p:pic>
      <p:pic>
        <p:nvPicPr>
          <p:cNvPr id="4" name="Picture 3">
            <a:extLst>
              <a:ext uri="{FF2B5EF4-FFF2-40B4-BE49-F238E27FC236}">
                <a16:creationId xmlns:a16="http://schemas.microsoft.com/office/drawing/2014/main" id="{5E29A7F7-A2EF-F782-9787-755BE72BCB88}"/>
              </a:ext>
            </a:extLst>
          </p:cNvPr>
          <p:cNvPicPr>
            <a:picLocks noChangeAspect="1"/>
          </p:cNvPicPr>
          <p:nvPr/>
        </p:nvPicPr>
        <p:blipFill>
          <a:blip r:embed="rId3"/>
          <a:stretch>
            <a:fillRect/>
          </a:stretch>
        </p:blipFill>
        <p:spPr>
          <a:xfrm>
            <a:off x="6201572" y="2280787"/>
            <a:ext cx="5504966" cy="3744186"/>
          </a:xfrm>
          <a:prstGeom prst="rect">
            <a:avLst/>
          </a:prstGeom>
        </p:spPr>
      </p:pic>
      <p:sp>
        <p:nvSpPr>
          <p:cNvPr id="6" name="TextBox 5">
            <a:extLst>
              <a:ext uri="{FF2B5EF4-FFF2-40B4-BE49-F238E27FC236}">
                <a16:creationId xmlns:a16="http://schemas.microsoft.com/office/drawing/2014/main" id="{2CB9C8E3-11AC-90DE-1E96-8B2A07C4EABD}"/>
              </a:ext>
            </a:extLst>
          </p:cNvPr>
          <p:cNvSpPr txBox="1"/>
          <p:nvPr/>
        </p:nvSpPr>
        <p:spPr>
          <a:xfrm>
            <a:off x="7094315" y="6195816"/>
            <a:ext cx="6093500" cy="341632"/>
          </a:xfrm>
          <a:prstGeom prst="rect">
            <a:avLst/>
          </a:prstGeom>
          <a:noFill/>
        </p:spPr>
        <p:txBody>
          <a:bodyPr wrap="square">
            <a:spAutoFit/>
          </a:bodyPr>
          <a:lstStyle/>
          <a:p>
            <a:pPr defTabSz="914400">
              <a:lnSpc>
                <a:spcPct val="90000"/>
              </a:lnSpc>
              <a:spcBef>
                <a:spcPts val="1000"/>
              </a:spcBef>
            </a:pPr>
            <a:r>
              <a:rPr lang="el-GR" dirty="0"/>
              <a:t>Ναός Αγίου Δημητρίου Θεσσαλονίκη</a:t>
            </a:r>
            <a:endParaRPr lang="el-GR" dirty="0">
              <a:hlinkClick r:id="rId4">
                <a:extLst>
                  <a:ext uri="{A12FA001-AC4F-418D-AE19-62706E023703}">
                    <ahyp:hlinkClr xmlns:ahyp="http://schemas.microsoft.com/office/drawing/2018/hyperlinkcolor" val="tx"/>
                  </a:ext>
                </a:extLst>
              </a:hlinkClick>
            </a:endParaRPr>
          </a:p>
        </p:txBody>
      </p:sp>
      <p:sp>
        <p:nvSpPr>
          <p:cNvPr id="17" name="TextBox 16">
            <a:extLst>
              <a:ext uri="{FF2B5EF4-FFF2-40B4-BE49-F238E27FC236}">
                <a16:creationId xmlns:a16="http://schemas.microsoft.com/office/drawing/2014/main" id="{AE0BFECC-98AB-F564-5156-7332F28FEC4B}"/>
              </a:ext>
            </a:extLst>
          </p:cNvPr>
          <p:cNvSpPr txBox="1"/>
          <p:nvPr/>
        </p:nvSpPr>
        <p:spPr>
          <a:xfrm>
            <a:off x="1422026" y="4417852"/>
            <a:ext cx="6663016" cy="341632"/>
          </a:xfrm>
          <a:prstGeom prst="rect">
            <a:avLst/>
          </a:prstGeom>
          <a:noFill/>
        </p:spPr>
        <p:txBody>
          <a:bodyPr wrap="square">
            <a:spAutoFit/>
          </a:bodyPr>
          <a:lstStyle/>
          <a:p>
            <a:pPr defTabSz="914400">
              <a:lnSpc>
                <a:spcPct val="90000"/>
              </a:lnSpc>
              <a:spcBef>
                <a:spcPts val="1000"/>
              </a:spcBef>
            </a:pPr>
            <a:r>
              <a:rPr lang="el-GR" dirty="0"/>
              <a:t>Ναός Ηφαίστου, Αθήνα(5ος αι. </a:t>
            </a:r>
            <a:r>
              <a:rPr lang="el-GR" dirty="0" err="1"/>
              <a:t>π.Χ</a:t>
            </a:r>
            <a:r>
              <a:rPr lang="el-GR" dirty="0"/>
              <a:t>) </a:t>
            </a:r>
            <a:endParaRPr lang="el-GR" dirty="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5272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dirty="0"/>
              <a:t>Ο Ναός της Αγίας Σοφίας</a:t>
            </a:r>
            <a:br>
              <a:rPr lang="el-GR" dirty="0"/>
            </a:br>
            <a:r>
              <a:rPr lang="el-GR" dirty="0"/>
              <a:t>στην Κωνσταντινούπολη</a:t>
            </a:r>
          </a:p>
        </p:txBody>
      </p:sp>
      <p:pic>
        <p:nvPicPr>
          <p:cNvPr id="4" name="Εικόνα 4" descr="Εικόνα που περιέχει εσωτερικός χώρος, ιερό, αίθουσα/μέγαρο&#10;&#10;Περιγραφή που δημιουργήθηκε αυτόματα"/>
          <p:cNvPicPr>
            <a:picLocks noGrp="1" noChangeAspect="1"/>
          </p:cNvPicPr>
          <p:nvPr>
            <p:ph idx="1"/>
          </p:nvPr>
        </p:nvPicPr>
        <p:blipFill>
          <a:blip r:embed="rId2"/>
          <a:stretch>
            <a:fillRect/>
          </a:stretch>
        </p:blipFill>
        <p:spPr>
          <a:xfrm>
            <a:off x="6678599" y="2431102"/>
            <a:ext cx="5077105" cy="3803920"/>
          </a:xfrm>
        </p:spPr>
      </p:pic>
      <p:pic>
        <p:nvPicPr>
          <p:cNvPr id="3" name="Picture 2">
            <a:extLst>
              <a:ext uri="{FF2B5EF4-FFF2-40B4-BE49-F238E27FC236}">
                <a16:creationId xmlns:a16="http://schemas.microsoft.com/office/drawing/2014/main" id="{937EC077-F4E9-B0B1-3A99-9DFE8B89EC0F}"/>
              </a:ext>
            </a:extLst>
          </p:cNvPr>
          <p:cNvPicPr>
            <a:picLocks noChangeAspect="1"/>
          </p:cNvPicPr>
          <p:nvPr/>
        </p:nvPicPr>
        <p:blipFill>
          <a:blip r:embed="rId3"/>
          <a:stretch>
            <a:fillRect/>
          </a:stretch>
        </p:blipFill>
        <p:spPr>
          <a:xfrm>
            <a:off x="157461" y="2700925"/>
            <a:ext cx="6058460" cy="34038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ED429-4EF3-A321-25F2-99CFA9644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6A53BF-3662-9824-E31A-6563FF5C776A}"/>
              </a:ext>
            </a:extLst>
          </p:cNvPr>
          <p:cNvSpPr>
            <a:spLocks noGrp="1"/>
          </p:cNvSpPr>
          <p:nvPr>
            <p:ph type="title"/>
          </p:nvPr>
        </p:nvSpPr>
        <p:spPr/>
        <p:txBody>
          <a:bodyPr/>
          <a:lstStyle/>
          <a:p>
            <a:pPr algn="ctr"/>
            <a:r>
              <a:rPr kumimoji="0" lang="el-GR" sz="3600" b="0" i="0" u="none" strike="noStrike" kern="1200" cap="none" spc="0" normalizeH="0" baseline="0" noProof="0" dirty="0">
                <a:ln>
                  <a:noFill/>
                </a:ln>
                <a:solidFill>
                  <a:prstClr val="white"/>
                </a:solidFill>
                <a:effectLst/>
                <a:uLnTx/>
                <a:uFillTx/>
                <a:latin typeface="Trebuchet MS"/>
                <a:ea typeface="+mj-ea"/>
                <a:cs typeface="+mj-cs"/>
              </a:rPr>
              <a:t>Ο Ναός της Αγίας Σοφίας</a:t>
            </a:r>
            <a:br>
              <a:rPr kumimoji="0" lang="el-GR" sz="3600" b="0" i="0" u="none" strike="noStrike" kern="1200" cap="none" spc="0" normalizeH="0" baseline="0" noProof="0" dirty="0">
                <a:ln>
                  <a:noFill/>
                </a:ln>
                <a:solidFill>
                  <a:prstClr val="white"/>
                </a:solidFill>
                <a:effectLst/>
                <a:uLnTx/>
                <a:uFillTx/>
                <a:latin typeface="Trebuchet MS"/>
                <a:ea typeface="+mj-ea"/>
                <a:cs typeface="+mj-cs"/>
              </a:rPr>
            </a:br>
            <a:r>
              <a:rPr kumimoji="0" lang="el-GR" sz="3600" b="0" i="0" u="none" strike="noStrike" kern="1200" cap="none" spc="0" normalizeH="0" baseline="0" noProof="0" dirty="0">
                <a:ln>
                  <a:noFill/>
                </a:ln>
                <a:solidFill>
                  <a:prstClr val="white"/>
                </a:solidFill>
                <a:effectLst/>
                <a:uLnTx/>
                <a:uFillTx/>
                <a:latin typeface="Trebuchet MS"/>
                <a:ea typeface="+mj-ea"/>
                <a:cs typeface="+mj-cs"/>
              </a:rPr>
              <a:t>στην Κωνσταντινούπολη</a:t>
            </a:r>
            <a:endParaRPr lang="el-GR" dirty="0"/>
          </a:p>
        </p:txBody>
      </p:sp>
      <p:sp>
        <p:nvSpPr>
          <p:cNvPr id="7" name="TextBox 6">
            <a:extLst>
              <a:ext uri="{FF2B5EF4-FFF2-40B4-BE49-F238E27FC236}">
                <a16:creationId xmlns:a16="http://schemas.microsoft.com/office/drawing/2014/main" id="{6BF06208-DDEA-9FD8-58C3-42952AE00C2D}"/>
              </a:ext>
            </a:extLst>
          </p:cNvPr>
          <p:cNvSpPr txBox="1"/>
          <p:nvPr/>
        </p:nvSpPr>
        <p:spPr>
          <a:xfrm>
            <a:off x="572745" y="2043952"/>
            <a:ext cx="4711949" cy="4524315"/>
          </a:xfrm>
          <a:prstGeom prst="rect">
            <a:avLst/>
          </a:prstGeom>
          <a:noFill/>
        </p:spPr>
        <p:txBody>
          <a:bodyPr wrap="square">
            <a:spAutoFit/>
          </a:bodyPr>
          <a:lstStyle/>
          <a:p>
            <a:r>
              <a:rPr lang="el-GR" sz="2400" dirty="0"/>
              <a:t>Η Αγία Σοφία φημίζεται για την απερίγραπτη ομορφιά της, καθώς συνδυάζει επιδέξια τον όγκο με την αρμονία που δημιουργεί το μέτρο και δεν έχει κάτι σε πλεόνασμα αλλά ούτε και της  λείπει κάτι, καθώς είναι πιο επιβλητική από το συνηθισμένο και πολύ πιο ευπρεπής από οικοδομήματα που χαρακτηρίζονται από υπερβολή.</a:t>
            </a:r>
          </a:p>
        </p:txBody>
      </p:sp>
      <p:sp>
        <p:nvSpPr>
          <p:cNvPr id="9" name="TextBox 8">
            <a:extLst>
              <a:ext uri="{FF2B5EF4-FFF2-40B4-BE49-F238E27FC236}">
                <a16:creationId xmlns:a16="http://schemas.microsoft.com/office/drawing/2014/main" id="{564FC2BE-9D91-AFB4-B20E-3E459A9D1797}"/>
              </a:ext>
            </a:extLst>
          </p:cNvPr>
          <p:cNvSpPr txBox="1"/>
          <p:nvPr/>
        </p:nvSpPr>
        <p:spPr>
          <a:xfrm>
            <a:off x="6613465" y="2228617"/>
            <a:ext cx="3808005" cy="4154984"/>
          </a:xfrm>
          <a:prstGeom prst="rect">
            <a:avLst/>
          </a:prstGeom>
          <a:noFill/>
        </p:spPr>
        <p:txBody>
          <a:bodyPr wrap="square">
            <a:spAutoFit/>
          </a:bodyPr>
          <a:lstStyle/>
          <a:p>
            <a:r>
              <a:rPr lang="el-GR" sz="2400" dirty="0"/>
              <a:t> Θα μπορούσε κανείς να πει ότι ο εσωτερικός χώρος της δεν φωταγωγείται από το εξωτερικό φως, αλλά από αυτό που πηγάζει και προέρχεται από το εσωτερικό της εκκλησίας. Το φως που διαχέεται στην εκκλησία είναι άπλετο. </a:t>
            </a:r>
          </a:p>
        </p:txBody>
      </p:sp>
    </p:spTree>
    <p:extLst>
      <p:ext uri="{BB962C8B-B14F-4D97-AF65-F5344CB8AC3E}">
        <p14:creationId xmlns:p14="http://schemas.microsoft.com/office/powerpoint/2010/main" val="992487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3A9F-CD79-2923-E99C-EFEAC8138DBA}"/>
              </a:ext>
            </a:extLst>
          </p:cNvPr>
          <p:cNvSpPr>
            <a:spLocks noGrp="1"/>
          </p:cNvSpPr>
          <p:nvPr>
            <p:ph type="title"/>
          </p:nvPr>
        </p:nvSpPr>
        <p:spPr/>
        <p:txBody>
          <a:bodyPr/>
          <a:lstStyle/>
          <a:p>
            <a:endParaRPr lang="el-GR"/>
          </a:p>
        </p:txBody>
      </p:sp>
      <p:sp>
        <p:nvSpPr>
          <p:cNvPr id="4" name="TextBox 3">
            <a:extLst>
              <a:ext uri="{FF2B5EF4-FFF2-40B4-BE49-F238E27FC236}">
                <a16:creationId xmlns:a16="http://schemas.microsoft.com/office/drawing/2014/main" id="{0496F679-C3F9-6D6B-F4D0-7F2834560659}"/>
              </a:ext>
            </a:extLst>
          </p:cNvPr>
          <p:cNvSpPr txBox="1"/>
          <p:nvPr/>
        </p:nvSpPr>
        <p:spPr>
          <a:xfrm>
            <a:off x="2269192" y="2319120"/>
            <a:ext cx="8273302" cy="3046988"/>
          </a:xfrm>
          <a:prstGeom prst="rect">
            <a:avLst/>
          </a:prstGeom>
          <a:noFill/>
        </p:spPr>
        <p:txBody>
          <a:bodyPr wrap="square">
            <a:spAutoFit/>
          </a:bodyPr>
          <a:lstStyle/>
          <a:p>
            <a:r>
              <a:rPr lang="el-GR" sz="2400" dirty="0"/>
              <a:t>Το θαυμαστό στην Αγία Σοφία είναι ο τρούλος. Δε φαίνεται να στηρίζεται πουθενά, αλλά μοιάζει ως να κρέμεται από τον ουρανό με χρυσή αλυσίδα. Όταν εισέρχεται κανείς στην εκκλησία για να προσευχηθεί, αισθάνεται ότι το κτίσμα αυτό δεν είναι έργο ανθρώπινης δύναμης. Η ψυχή υψώνεται προς τον ουρανό και ο άνθρωπος νιώθει ότι ο θεός είναι κάπου εκεί κοντά και ότι ευχαριστείται κι αυτός να ευρίσκεται εκεί, εις την εκλεκτή κατοικία του.</a:t>
            </a:r>
          </a:p>
        </p:txBody>
      </p:sp>
    </p:spTree>
    <p:extLst>
      <p:ext uri="{BB962C8B-B14F-4D97-AF65-F5344CB8AC3E}">
        <p14:creationId xmlns:p14="http://schemas.microsoft.com/office/powerpoint/2010/main" val="670258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7491A-65B1-23B9-3368-8B591DF24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B4AF3-562A-021D-7524-0F6D1AAA75FD}"/>
              </a:ext>
            </a:extLst>
          </p:cNvPr>
          <p:cNvSpPr>
            <a:spLocks noGrp="1"/>
          </p:cNvSpPr>
          <p:nvPr>
            <p:ph type="title"/>
          </p:nvPr>
        </p:nvSpPr>
        <p:spPr/>
        <p:txBody>
          <a:bodyPr/>
          <a:lstStyle/>
          <a:p>
            <a:pPr algn="ctr"/>
            <a:r>
              <a:rPr kumimoji="0" lang="el-GR" sz="3600" b="0" i="0" u="none" strike="noStrike" kern="1200" cap="none" spc="0" normalizeH="0" baseline="0" noProof="0" dirty="0">
                <a:ln>
                  <a:noFill/>
                </a:ln>
                <a:solidFill>
                  <a:prstClr val="white"/>
                </a:solidFill>
                <a:effectLst/>
                <a:uLnTx/>
                <a:uFillTx/>
                <a:latin typeface="Trebuchet MS"/>
                <a:ea typeface="+mj-ea"/>
                <a:cs typeface="+mj-cs"/>
              </a:rPr>
              <a:t>Ο Ναός της Αγίας Σοφίας</a:t>
            </a:r>
            <a:br>
              <a:rPr kumimoji="0" lang="el-GR" sz="3600" b="0" i="0" u="none" strike="noStrike" kern="1200" cap="none" spc="0" normalizeH="0" baseline="0" noProof="0" dirty="0">
                <a:ln>
                  <a:noFill/>
                </a:ln>
                <a:solidFill>
                  <a:prstClr val="white"/>
                </a:solidFill>
                <a:effectLst/>
                <a:uLnTx/>
                <a:uFillTx/>
                <a:latin typeface="Trebuchet MS"/>
                <a:ea typeface="+mj-ea"/>
                <a:cs typeface="+mj-cs"/>
              </a:rPr>
            </a:br>
            <a:r>
              <a:rPr kumimoji="0" lang="el-GR" sz="3600" b="0" i="0" u="none" strike="noStrike" kern="1200" cap="none" spc="0" normalizeH="0" baseline="0" noProof="0" dirty="0">
                <a:ln>
                  <a:noFill/>
                </a:ln>
                <a:solidFill>
                  <a:prstClr val="white"/>
                </a:solidFill>
                <a:effectLst/>
                <a:uLnTx/>
                <a:uFillTx/>
                <a:latin typeface="Trebuchet MS"/>
                <a:ea typeface="+mj-ea"/>
                <a:cs typeface="+mj-cs"/>
              </a:rPr>
              <a:t>στην Κωνσταντινούπολη</a:t>
            </a:r>
            <a:endParaRPr lang="el-GR" dirty="0"/>
          </a:p>
        </p:txBody>
      </p:sp>
      <p:sp>
        <p:nvSpPr>
          <p:cNvPr id="5" name="TextBox 4">
            <a:extLst>
              <a:ext uri="{FF2B5EF4-FFF2-40B4-BE49-F238E27FC236}">
                <a16:creationId xmlns:a16="http://schemas.microsoft.com/office/drawing/2014/main" id="{B446A07F-C35B-DD81-654D-67399BB58E37}"/>
              </a:ext>
            </a:extLst>
          </p:cNvPr>
          <p:cNvSpPr txBox="1"/>
          <p:nvPr/>
        </p:nvSpPr>
        <p:spPr>
          <a:xfrm>
            <a:off x="403412" y="2076213"/>
            <a:ext cx="11094819" cy="4524315"/>
          </a:xfrm>
          <a:prstGeom prst="rect">
            <a:avLst/>
          </a:prstGeom>
          <a:noFill/>
        </p:spPr>
        <p:txBody>
          <a:bodyPr wrap="square">
            <a:spAutoFit/>
          </a:bodyPr>
          <a:lstStyle/>
          <a:p>
            <a:r>
              <a:rPr lang="el-GR" sz="2400" dirty="0"/>
              <a:t>Όποτε, λοιπόν, κάποιος έρχεται σε αυτόν τον ναό για να προσευχηθεί, αντιλαμβάνεται αμέσως ότι το έργο αυτό δεν αποτελεί δημιούργημα της ανθρώπινης δύναμης ή τέχνης, αλλά της επενέργειας του Θεού και ο νους του επισκέπτη υψώνεται στον αέρα και βαδίζει προς τον Κύριο θεωρώντας ότι Αυτός δεν είναι μακριά, αλλά ότι κατοικεί εκεί που έχει επιλέξει. Αυτό, όμως, δεν συμβαίνει μόνο σε εκείνον που αντικρίζει για πρώτη φορά τον ναό, αλλά ο κάθε επισκέπτης σχηματίζει κάθε φορά την ίδια εντύπωση, δηλαδή εκείνη ακριβώς που είχε σχηματίσει, όταν είδε για πρώτη φορά αυτό το θέαμα . Ποτέ κανείς δεν νιώθει κορεσμό βλέποντας αυτό το θέαμα, αλλά, όταν οι άνθρωποι βρίσκονται μέσα στον ναό αγαλλιάζουν με όσα βλέπουν, ενώ, όταν αποχωρούν από αυτόν, νιώθουν υπερηφάνεια συζητώντας για αυτόν.</a:t>
            </a:r>
          </a:p>
          <a:p>
            <a:r>
              <a:rPr lang="el-GR" sz="2400" dirty="0"/>
              <a:t>                                              </a:t>
            </a:r>
            <a:r>
              <a:rPr kumimoji="0" lang="el-GR" sz="2400" b="0" i="1" u="none" strike="noStrike" kern="1200" cap="none" spc="0" normalizeH="0" baseline="0" noProof="0" dirty="0">
                <a:ln>
                  <a:noFill/>
                </a:ln>
                <a:solidFill>
                  <a:prstClr val="white"/>
                </a:solidFill>
                <a:effectLst/>
                <a:uLnTx/>
                <a:uFillTx/>
                <a:latin typeface="Trebuchet MS"/>
                <a:ea typeface="+mn-ea"/>
                <a:cs typeface="+mn-cs"/>
              </a:rPr>
              <a:t>Προκοπίου, « Περί κτισμάτων»(επιλογή)</a:t>
            </a:r>
            <a:endParaRPr lang="el-GR" sz="2400" i="1" dirty="0"/>
          </a:p>
        </p:txBody>
      </p:sp>
    </p:spTree>
    <p:extLst>
      <p:ext uri="{BB962C8B-B14F-4D97-AF65-F5344CB8AC3E}">
        <p14:creationId xmlns:p14="http://schemas.microsoft.com/office/powerpoint/2010/main" val="763733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Τι είναι το ψηφιδωτό; </a:t>
            </a:r>
            <a:br>
              <a:rPr lang="el-GR" dirty="0"/>
            </a:br>
            <a:r>
              <a:rPr lang="el-GR" dirty="0"/>
              <a:t>Που υπάρχουν αξιόλογα ψηφιδωτά;</a:t>
            </a:r>
          </a:p>
        </p:txBody>
      </p:sp>
      <p:sp>
        <p:nvSpPr>
          <p:cNvPr id="3" name="Θέση περιεχομένου 2"/>
          <p:cNvSpPr>
            <a:spLocks noGrp="1"/>
          </p:cNvSpPr>
          <p:nvPr>
            <p:ph idx="1"/>
          </p:nvPr>
        </p:nvSpPr>
        <p:spPr>
          <a:xfrm>
            <a:off x="1922930" y="2505456"/>
            <a:ext cx="7887158" cy="3599316"/>
          </a:xfrm>
        </p:spPr>
        <p:txBody>
          <a:bodyPr vert="horz" lIns="91440" tIns="45720" rIns="91440" bIns="45720" rtlCol="0" anchor="t">
            <a:normAutofit/>
          </a:bodyPr>
          <a:lstStyle/>
          <a:p>
            <a:r>
              <a:rPr lang="el-GR" dirty="0"/>
              <a:t>Το ψηφιδωτό είναι μία τεχνική επένδυσης επιφανειών με μικρές, τετράγωνες ψηφίδες, από φυσικά πετρώματα, οι οποίες προσκολλώνται σε ένα κατάλληλο διαμορφωμένο υπόστρωμα, δημιουργώντας διακοσμημένες επιφάνειες.</a:t>
            </a:r>
          </a:p>
          <a:p>
            <a:r>
              <a:rPr lang="el-GR" dirty="0"/>
              <a:t>Αξιόλογα ψηφιδωτά είναι αυτά της Ραβένας, της Μονής Δαφνίου, της Νέας Μονής Χίου και της Μονής Οσίου Λουκά Βοιωτίας.</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Ψηφιδωτό της Ραβένας</a:t>
            </a:r>
          </a:p>
        </p:txBody>
      </p:sp>
      <p:pic>
        <p:nvPicPr>
          <p:cNvPr id="4" name="Εικόνα 4" descr="Εικόνα που περιέχει κείμενο, διακοσμημένο, ζωγραφική, πέτρα&#10;&#10;Περιγραφή που δημιουργήθηκε αυτόματα"/>
          <p:cNvPicPr>
            <a:picLocks noGrp="1" noChangeAspect="1"/>
          </p:cNvPicPr>
          <p:nvPr>
            <p:ph idx="1"/>
          </p:nvPr>
        </p:nvPicPr>
        <p:blipFill>
          <a:blip r:embed="rId2"/>
          <a:stretch>
            <a:fillRect/>
          </a:stretch>
        </p:blipFill>
        <p:spPr>
          <a:xfrm>
            <a:off x="1418800" y="2336873"/>
            <a:ext cx="6988216" cy="4202092"/>
          </a:xfrm>
        </p:spPr>
      </p:pic>
    </p:spTree>
  </p:cSld>
  <p:clrMapOvr>
    <a:masterClrMapping/>
  </p:clrMapOvr>
</p:sld>
</file>

<file path=ppt/theme/theme1.xml><?xml version="1.0" encoding="utf-8"?>
<a:theme xmlns:a="http://schemas.openxmlformats.org/drawingml/2006/main" name="TM04033917[[fn=Berlin]]_novariants">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TM00001032</Template>
  <TotalTime>138</TotalTime>
  <Words>939</Words>
  <Application>Microsoft Office PowerPoint</Application>
  <PresentationFormat>Widescreen</PresentationFormat>
  <Paragraphs>42</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Trebuchet MS</vt:lpstr>
      <vt:lpstr>TM04033917[[fn=Berlin]]_novariants</vt:lpstr>
      <vt:lpstr>Η σύνθεση Ελληνισμού-Χριστιανισμού αποτυπώνεται στην τέχνη</vt:lpstr>
      <vt:lpstr>Σύγκριση αρχαιοελληνικού με χριστιανικό ναό</vt:lpstr>
      <vt:lpstr>PowerPoint Presentation</vt:lpstr>
      <vt:lpstr>Ο Ναός της Αγίας Σοφίας στην Κωνσταντινούπολη</vt:lpstr>
      <vt:lpstr>Ο Ναός της Αγίας Σοφίας στην Κωνσταντινούπολη</vt:lpstr>
      <vt:lpstr>PowerPoint Presentation</vt:lpstr>
      <vt:lpstr>Ο Ναός της Αγίας Σοφίας στην Κωνσταντινούπολη</vt:lpstr>
      <vt:lpstr>Τι είναι το ψηφιδωτό;  Που υπάρχουν αξιόλογα ψηφιδωτά;</vt:lpstr>
      <vt:lpstr>Ψηφιδωτό της Ραβένας</vt:lpstr>
      <vt:lpstr>Ψηφιδωτό της Μονής Δαφνίου</vt:lpstr>
      <vt:lpstr>Ψηφιδωτά της Νέας Μονής Χίου</vt:lpstr>
      <vt:lpstr>Ψηφιδωτό Μονής Οσίου Λουκά Βοιωτίας</vt:lpstr>
      <vt:lpstr>Τι είναι η τοιχογραφία;</vt:lpstr>
      <vt:lpstr>PowerPoint Presentation</vt:lpstr>
      <vt:lpstr>Η περιοχή Φαγιούμ και τα πορτρέτα του</vt:lpstr>
      <vt:lpstr>PowerPoint Presentation</vt:lpstr>
      <vt:lpstr>Φορητές εικόνες</vt:lpstr>
      <vt:lpstr>PowerPoint Presentation</vt:lpstr>
      <vt:lpstr>Διαφορές εικόνων</vt:lpstr>
      <vt:lpstr>Σας ευχαριστώ για την παρακολούθηση!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
  <cp:lastModifiedBy>dimi tzinou</cp:lastModifiedBy>
  <cp:revision>499</cp:revision>
  <dcterms:created xsi:type="dcterms:W3CDTF">2023-05-16T13:28:00Z</dcterms:created>
  <dcterms:modified xsi:type="dcterms:W3CDTF">2024-02-24T16:30:03Z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0EE683B0F56A483E8D17A243347307CA_13</vt:lpwstr>
  </property>
  <property fmtid="{D5CDD505-2E9C-101B-9397-08002B2CF9AE}" pid="3" name="KSOProductBuildVer">
    <vt:lpwstr>1033-12.2.0.13489</vt:lpwstr>
  </property>
</Properties>
</file>