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0" r:id="rId3"/>
    <p:sldId id="257" r:id="rId4"/>
    <p:sldId id="258" r:id="rId5"/>
    <p:sldId id="259" r:id="rId6"/>
    <p:sldId id="263" r:id="rId7"/>
    <p:sldId id="261" r:id="rId8"/>
    <p:sldId id="262"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Διαφάνεια τίτλου">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hasCustomPrompt="1"/>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hasCustomPrompt="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CC181479-47C9-4647-B727-9DD0B8D687DA}" type="datetimeFigureOut">
              <a:rPr lang="el-GR" smtClean="0"/>
            </a:fld>
            <a:endParaRPr lang="el-GR"/>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l-G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92AA109A-A1B1-48F3-BB92-FF2EC4174D43}" type="slidenum">
              <a:rPr lang="el-GR" smtClean="0"/>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p:txBody>
          <a:bodyPr vert="eaVert"/>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C181479-47C9-4647-B727-9DD0B8D687DA}"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2AA109A-A1B1-48F3-BB92-FF2EC4174D43}" type="slidenum">
              <a:rPr lang="el-GR" smtClean="0"/>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991600" y="762000"/>
            <a:ext cx="2362200" cy="5257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a:xfrm>
            <a:off x="838200" y="762000"/>
            <a:ext cx="8077200" cy="5257800"/>
          </a:xfrm>
        </p:spPr>
        <p:txBody>
          <a:bodyPr vert="eaVert"/>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C181479-47C9-4647-B727-9DD0B8D687DA}"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2AA109A-A1B1-48F3-BB92-FF2EC4174D43}" type="slidenum">
              <a:rPr lang="el-GR" smtClean="0"/>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C181479-47C9-4647-B727-9DD0B8D687DA}" type="datetimeFigureOut">
              <a:rPr lang="el-GR" smtClean="0"/>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2AA109A-A1B1-48F3-BB92-FF2EC4174D43}" type="slidenum">
              <a:rPr lang="el-GR" smtClean="0"/>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Κεφαλίδα ενότητας">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1563624" y="4682062"/>
            <a:ext cx="9070848" cy="457200"/>
          </a:xfrm>
        </p:spPr>
        <p:txBody>
          <a:bodyPr anchor="t">
            <a:normAutofit/>
          </a:bodyPr>
          <a:lstStyle>
            <a:lvl1pPr marL="0" indent="0" algn="ctr">
              <a:buNone/>
              <a:tabLst>
                <a:tab pos="2633345"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endParaRPr lang="el-G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CC181479-47C9-4647-B727-9DD0B8D687DA}" type="datetimeFigureOut">
              <a:rPr lang="el-GR" smtClean="0"/>
            </a:fld>
            <a:endParaRPr lang="el-GR"/>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l-GR"/>
          </a:p>
        </p:txBody>
      </p:sp>
      <p:sp>
        <p:nvSpPr>
          <p:cNvPr id="6" name="Slide Number Placeholder 5"/>
          <p:cNvSpPr>
            <a:spLocks noGrp="1"/>
          </p:cNvSpPr>
          <p:nvPr>
            <p:ph type="sldNum" sz="quarter" idx="12"/>
          </p:nvPr>
        </p:nvSpPr>
        <p:spPr>
          <a:xfrm>
            <a:off x="8604504" y="5212080"/>
            <a:ext cx="2112264" cy="228600"/>
          </a:xfrm>
        </p:spPr>
        <p:txBody>
          <a:bodyPr/>
          <a:lstStyle/>
          <a:p>
            <a:fld id="{92AA109A-A1B1-48F3-BB92-FF2EC4174D43}" type="slidenum">
              <a:rPr lang="el-GR" smtClean="0"/>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hasCustomPrompt="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Content Placeholder 3"/>
          <p:cNvSpPr>
            <a:spLocks noGrp="1"/>
          </p:cNvSpPr>
          <p:nvPr>
            <p:ph sz="half" idx="2" hasCustomPrompt="1"/>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C181479-47C9-4647-B727-9DD0B8D687DA}" type="datetimeFigureOut">
              <a:rPr lang="el-GR" smtClean="0"/>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2AA109A-A1B1-48F3-BB92-FF2EC4174D43}" type="slidenum">
              <a:rPr lang="el-GR" smtClean="0"/>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4" name="Content Placeholder 3"/>
          <p:cNvSpPr>
            <a:spLocks noGrp="1"/>
          </p:cNvSpPr>
          <p:nvPr>
            <p:ph sz="half" idx="2" hasCustomPrompt="1"/>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5" name="Text Placeholder 4"/>
          <p:cNvSpPr>
            <a:spLocks noGrp="1"/>
          </p:cNvSpPr>
          <p:nvPr>
            <p:ph type="body" sz="quarter" idx="3" hasCustomPrompt="1"/>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6" name="Content Placeholder 5"/>
          <p:cNvSpPr>
            <a:spLocks noGrp="1"/>
          </p:cNvSpPr>
          <p:nvPr>
            <p:ph sz="quarter" idx="4" hasCustomPrompt="1"/>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7" name="Date Placeholder 6"/>
          <p:cNvSpPr>
            <a:spLocks noGrp="1"/>
          </p:cNvSpPr>
          <p:nvPr>
            <p:ph type="dt" sz="half" idx="10"/>
          </p:nvPr>
        </p:nvSpPr>
        <p:spPr/>
        <p:txBody>
          <a:bodyPr/>
          <a:lstStyle/>
          <a:p>
            <a:fld id="{CC181479-47C9-4647-B727-9DD0B8D687DA}" type="datetimeFigureOut">
              <a:rPr lang="el-GR" smtClean="0"/>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2AA109A-A1B1-48F3-BB92-FF2EC4174D43}" type="slidenum">
              <a:rPr lang="el-GR" smtClean="0"/>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C181479-47C9-4647-B727-9DD0B8D687DA}" type="datetimeFigureOut">
              <a:rPr lang="el-GR" smtClean="0"/>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2AA109A-A1B1-48F3-BB92-FF2EC4174D43}" type="slidenum">
              <a:rPr lang="el-GR" smtClean="0"/>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81479-47C9-4647-B727-9DD0B8D687DA}" type="datetimeFigureOut">
              <a:rPr lang="el-GR" smtClean="0"/>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2AA109A-A1B1-48F3-BB92-FF2EC4174D43}" type="slidenum">
              <a:rPr lang="el-GR" smtClean="0"/>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Περιεχόμενο με λεζάντα">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Text Placeholder 3"/>
          <p:cNvSpPr>
            <a:spLocks noGrp="1"/>
          </p:cNvSpPr>
          <p:nvPr>
            <p:ph type="body" sz="half" idx="2" hasCustomPrompt="1"/>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endParaRPr lang="el-GR"/>
          </a:p>
        </p:txBody>
      </p:sp>
      <p:sp>
        <p:nvSpPr>
          <p:cNvPr id="8" name="Date Placeholder 7"/>
          <p:cNvSpPr>
            <a:spLocks noGrp="1"/>
          </p:cNvSpPr>
          <p:nvPr>
            <p:ph type="dt" sz="half" idx="10"/>
          </p:nvPr>
        </p:nvSpPr>
        <p:spPr/>
        <p:txBody>
          <a:bodyPr/>
          <a:lstStyle/>
          <a:p>
            <a:fld id="{CC181479-47C9-4647-B727-9DD0B8D687DA}" type="datetimeFigureOut">
              <a:rPr lang="el-GR" smtClean="0"/>
            </a:fld>
            <a:endParaRPr lang="el-GR"/>
          </a:p>
        </p:txBody>
      </p:sp>
      <p:sp>
        <p:nvSpPr>
          <p:cNvPr id="9" name="Footer Placeholder 8"/>
          <p:cNvSpPr>
            <a:spLocks noGrp="1"/>
          </p:cNvSpPr>
          <p:nvPr>
            <p:ph type="ftr" sz="quarter" idx="11"/>
          </p:nvPr>
        </p:nvSpPr>
        <p:spPr/>
        <p:txBody>
          <a:bodyPr/>
          <a:lstStyle>
            <a:lvl1pPr algn="r">
              <a:defRPr/>
            </a:lvl1pPr>
          </a:lstStyle>
          <a:p>
            <a:endParaRPr lang="el-GR"/>
          </a:p>
        </p:txBody>
      </p:sp>
      <p:sp>
        <p:nvSpPr>
          <p:cNvPr id="11" name="Slide Number Placeholder 10"/>
          <p:cNvSpPr>
            <a:spLocks noGrp="1"/>
          </p:cNvSpPr>
          <p:nvPr>
            <p:ph type="sldNum" sz="quarter" idx="12"/>
          </p:nvPr>
        </p:nvSpPr>
        <p:spPr>
          <a:xfrm>
            <a:off x="10396728" y="6227064"/>
            <a:ext cx="1463040" cy="256032"/>
          </a:xfrm>
        </p:spPr>
        <p:txBody>
          <a:bodyPr/>
          <a:lstStyle/>
          <a:p>
            <a:fld id="{92AA109A-A1B1-48F3-BB92-FF2EC4174D43}" type="slidenum">
              <a:rPr lang="el-GR" smtClean="0"/>
            </a:fld>
            <a:endParaRPr lang="el-GR"/>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Εικόνα με λεζάντα">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9296400" y="603504"/>
            <a:ext cx="2432304" cy="1645920"/>
          </a:xfrm>
        </p:spPr>
        <p:txBody>
          <a:bodyPr anchor="b">
            <a:noAutofit/>
          </a:bodyPr>
          <a:lstStyle>
            <a:lvl1pPr algn="l">
              <a:defRPr sz="2800" b="0">
                <a:solidFill>
                  <a:schemeClr val="tx1"/>
                </a:solidFill>
                <a:latin typeface="+mj-lt"/>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hasCustomPrompt="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endParaRPr lang="el-G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CC181479-47C9-4647-B727-9DD0B8D687DA}" type="datetimeFigureOut">
              <a:rPr lang="el-GR" smtClean="0"/>
            </a:fld>
            <a:endParaRPr lang="el-G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l-GR"/>
          </a:p>
        </p:txBody>
      </p:sp>
      <p:sp>
        <p:nvSpPr>
          <p:cNvPr id="7" name="Slide Number Placeholder 6"/>
          <p:cNvSpPr>
            <a:spLocks noGrp="1"/>
          </p:cNvSpPr>
          <p:nvPr>
            <p:ph type="sldNum" sz="quarter" idx="12"/>
          </p:nvPr>
        </p:nvSpPr>
        <p:spPr>
          <a:xfrm>
            <a:off x="10396728" y="6227064"/>
            <a:ext cx="1463040" cy="256032"/>
          </a:xfrm>
        </p:spPr>
        <p:txBody>
          <a:bodyPr/>
          <a:lstStyle/>
          <a:p>
            <a:fld id="{92AA109A-A1B1-48F3-BB92-FF2EC4174D43}" type="slidenum">
              <a:rPr lang="el-GR" smtClean="0"/>
            </a:fld>
            <a:endParaRPr lang="el-GR"/>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C181479-47C9-4647-B727-9DD0B8D687DA}" type="datetimeFigureOut">
              <a:rPr lang="el-GR" smtClean="0"/>
            </a:fld>
            <a:endParaRPr lang="el-GR"/>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l-GR"/>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92AA109A-A1B1-48F3-BB92-FF2EC4174D43}" type="slidenum">
              <a:rPr lang="el-GR" smtClean="0"/>
            </a:fld>
            <a:endParaRPr lang="el-GR"/>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anose="02020404030301010803"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5pPr>
      <a:lvl6pPr marL="1600200"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6pPr>
      <a:lvl7pPr marL="1899920"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7pPr>
      <a:lvl8pPr marL="2200275"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8pPr>
      <a:lvl9pPr marL="2499995"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2.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it.wikipedia.org/wiki/Catacombe_di_Domitilla" TargetMode="External"/><Relationship Id="rId2" Type="http://schemas.openxmlformats.org/officeDocument/2006/relationships/hyperlink" Target="http://www.pi-schools.gr/books/gymnasio/thrisk_c/math/math_033-040.pdf" TargetMode="External"/><Relationship Id="rId1" Type="http://schemas.openxmlformats.org/officeDocument/2006/relationships/hyperlink" Target="https://photodentro.edu.gr/v/item/ds/8521/465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60576" y="2322910"/>
            <a:ext cx="9070848" cy="2587752"/>
          </a:xfrm>
        </p:spPr>
        <p:txBody>
          <a:bodyPr/>
          <a:lstStyle/>
          <a:p>
            <a:r>
              <a:rPr lang="el-GR" dirty="0"/>
              <a:t>ΚΑΤΑΚΟΜΒΕΣ</a:t>
            </a:r>
            <a:endParaRPr lang="el-GR"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Ευχαριστουμε</a:t>
            </a:r>
            <a:r>
              <a:rPr lang="el-GR" dirty="0"/>
              <a:t> για την </a:t>
            </a:r>
            <a:r>
              <a:rPr lang="el-GR" dirty="0" err="1"/>
              <a:t>προσοχη</a:t>
            </a:r>
            <a:r>
              <a:rPr lang="el-GR" dirty="0"/>
              <a:t> </a:t>
            </a:r>
            <a:r>
              <a:rPr lang="el-GR" dirty="0" err="1"/>
              <a:t>σασ</a:t>
            </a:r>
            <a:endParaRPr lang="el-GR" dirty="0"/>
          </a:p>
        </p:txBody>
      </p:sp>
      <p:sp>
        <p:nvSpPr>
          <p:cNvPr id="3" name="Θέση κειμένου 2"/>
          <p:cNvSpPr>
            <a:spLocks noGrp="1"/>
          </p:cNvSpPr>
          <p:nvPr>
            <p:ph type="body" idx="1"/>
          </p:nvPr>
        </p:nvSpPr>
        <p:spPr>
          <a:xfrm>
            <a:off x="1557529" y="4682061"/>
            <a:ext cx="9076943" cy="457201"/>
          </a:xfrm>
        </p:spPr>
        <p:txBody>
          <a:bodyPr/>
          <a:lstStyle/>
          <a:p>
            <a:r>
              <a:rPr lang="el-GR" dirty="0"/>
              <a:t>Όλγα Μανδάνη, </a:t>
            </a:r>
            <a:r>
              <a:rPr lang="el-GR" dirty="0" err="1"/>
              <a:t>Λιν</a:t>
            </a:r>
            <a:r>
              <a:rPr lang="el-GR" dirty="0"/>
              <a:t> Τσεν </a:t>
            </a:r>
            <a:endParaRPr lang="el-GR" dirty="0"/>
          </a:p>
          <a:p>
            <a:endParaRPr lang="el-GR"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5554" y="2233887"/>
            <a:ext cx="10214758" cy="1863100"/>
          </a:xfrm>
        </p:spPr>
        <p:txBody>
          <a:bodyPr>
            <a:noAutofit/>
          </a:bodyPr>
          <a:lstStyle/>
          <a:p>
            <a:r>
              <a:rPr lang="el-GR" sz="4400" dirty="0"/>
              <a:t>Η εποχή των διωγμών ήταν μια πολύ δύσκολη περίοδος στην ιστορία του Χριστιανισμού. Οι διωκόμενοι Χριστιανοί, ιδιαίτερα από την εποχή του Τραϊανού, αναγκάστηκαν να καταφεύγουν για να συναντώνται, να ακούν το κήρυγμα και να μετέχουν στη Θεία Ευχαριστία.</a:t>
            </a:r>
            <a:endParaRPr lang="el-GR" sz="4400" dirty="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59922" y="2649524"/>
            <a:ext cx="10058400" cy="1371600"/>
          </a:xfrm>
        </p:spPr>
        <p:txBody>
          <a:bodyPr>
            <a:normAutofit fontScale="90000"/>
          </a:bodyPr>
          <a:lstStyle/>
          <a:p>
            <a:r>
              <a:rPr lang="el-GR" dirty="0"/>
              <a:t>Οι κατακόμβες ήταν υπόγειες σήραγγες σε μορφή λαβύρινθου, που μπορούσαν να φτάσουν σε μήκος πολλών χιλιομέτρων. Στον πορώδη τοίχο των διαδρόμων είχαν δημιουργηθεί υπόγεια κοιλώματα για την τοποθέτηση νεκρών. Υπήρχαν επίσης μεγαλύτερα κοιλώματα με κάμαρα στο πάνω μέρος ή ολόκληρα δωμάτια που χρησίμευαν ως οικογενειακοί τάφοι, διακοσμημένοι με τοιχογραφίες.</a:t>
            </a:r>
            <a:endParaRPr lang="el-GR"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0960" y="358982"/>
            <a:ext cx="5339195" cy="2908079"/>
          </a:xfrm>
          <a:prstGeom prst="rect">
            <a:avLst/>
          </a:prstGeom>
          <a:ln>
            <a:noFill/>
          </a:ln>
          <a:effectLst>
            <a:softEdge rad="112500"/>
          </a:effectLst>
        </p:spPr>
      </p:pic>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1961" y="368549"/>
            <a:ext cx="5735039" cy="2975795"/>
          </a:xfrm>
          <a:prstGeom prst="rect">
            <a:avLst/>
          </a:prstGeom>
          <a:ln>
            <a:noFill/>
          </a:ln>
          <a:effectLst>
            <a:softEdge rad="112500"/>
          </a:effectLst>
        </p:spPr>
      </p:pic>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990" y="3353911"/>
            <a:ext cx="5800435" cy="3227626"/>
          </a:xfrm>
          <a:prstGeom prst="rect">
            <a:avLst/>
          </a:prstGeom>
          <a:ln>
            <a:noFill/>
          </a:ln>
          <a:effectLst>
            <a:softEdge rad="112500"/>
          </a:effectLst>
        </p:spPr>
      </p:pic>
    </p:spTree>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4291" y="2743200"/>
            <a:ext cx="10058400" cy="1371600"/>
          </a:xfrm>
        </p:spPr>
        <p:txBody>
          <a:bodyPr>
            <a:normAutofit fontScale="90000"/>
          </a:bodyPr>
          <a:lstStyle/>
          <a:p>
            <a:r>
              <a:rPr lang="el-GR" dirty="0"/>
              <a:t>Όταν σκοτείνιαζε, μαζεύονταν στις κατακόμβες οι Χριστιανοί με κίνδυνο τη ζωή τους, για να θάψουν τους μάρτυρες, να ακούσουν το κήρυγμα και να τελέσουν τη θεία Ευχαριστία χρησιμοποιώντας τον τάφο του ως Αγία Τράπεζα. Για τον λόγο αυτό, κάποια πιο ευρύχωρα δωμάτια που χρησίμευαν ως οικογενειακοί τάφοι μετατράπηκαν σε κρυπτές, δηλαδή σε μικρούς υπόγειους ναούς.</a:t>
            </a:r>
            <a:endParaRPr lang="el-GR"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Κυριοτερες</a:t>
            </a:r>
            <a:r>
              <a:rPr lang="el-GR" dirty="0"/>
              <a:t> </a:t>
            </a:r>
            <a:r>
              <a:rPr lang="el-GR" dirty="0" err="1"/>
              <a:t>κατακομβεσ</a:t>
            </a:r>
            <a:r>
              <a:rPr lang="el-GR" dirty="0"/>
              <a:t> στον </a:t>
            </a:r>
            <a:r>
              <a:rPr lang="el-GR" dirty="0" err="1"/>
              <a:t>κοσμο</a:t>
            </a:r>
            <a:endParaRPr lang="el-GR"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7052" y="2032007"/>
            <a:ext cx="10677896" cy="3335640"/>
          </a:xfrm>
        </p:spPr>
        <p:txBody>
          <a:bodyPr>
            <a:noAutofit/>
          </a:bodyPr>
          <a:lstStyle/>
          <a:p>
            <a:r>
              <a:rPr lang="el-GR" sz="4400" dirty="0"/>
              <a:t>Υπάρχουν 36 μεγάλες στη Ρώμη. Επίσης στη Νάπολη, στη Σικελία (Συρακούσες, Παλέρμο), στην Αίγυπτο και Βόρειο Αφρική, στη Συρία, στη Μικρά Ασία και στα νησιά Μάλτα, Κύπρο και Μήλο και στο Βατικανό. Επιπλέον στην Ολλανδία, στην Αυστρία, στην Γαλλία και στην Τυνησία.</a:t>
            </a:r>
            <a:br>
              <a:rPr lang="el-GR" dirty="0"/>
            </a:br>
            <a:br>
              <a:rPr lang="el-GR" dirty="0"/>
            </a:br>
            <a:endParaRPr lang="el-GR"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27280" y="498007"/>
            <a:ext cx="2916109" cy="2187082"/>
          </a:xfrm>
          <a:prstGeom prst="rect">
            <a:avLst/>
          </a:prstGeom>
        </p:spPr>
      </p:pic>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554" y="4694586"/>
            <a:ext cx="2883796" cy="1725772"/>
          </a:xfrm>
          <a:prstGeom prst="rect">
            <a:avLst/>
          </a:prstGeom>
        </p:spPr>
      </p:pic>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606" y="364341"/>
            <a:ext cx="3192384" cy="2136237"/>
          </a:xfrm>
          <a:prstGeom prst="rect">
            <a:avLst/>
          </a:prstGeom>
        </p:spPr>
      </p:pic>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589" y="3429000"/>
            <a:ext cx="2799881" cy="2099911"/>
          </a:xfrm>
          <a:prstGeom prst="rect">
            <a:avLst/>
          </a:prstGeom>
        </p:spPr>
      </p:pic>
      <p:pic>
        <p:nvPicPr>
          <p:cNvPr id="11" name="Εικόνα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429" y="2685089"/>
            <a:ext cx="2369172" cy="1776879"/>
          </a:xfrm>
          <a:prstGeom prst="rect">
            <a:avLst/>
          </a:prstGeom>
        </p:spPr>
      </p:pic>
      <p:pic>
        <p:nvPicPr>
          <p:cNvPr id="13" name="Εικόνα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8727" y="4174321"/>
            <a:ext cx="2886287" cy="1920982"/>
          </a:xfrm>
          <a:prstGeom prst="rect">
            <a:avLst/>
          </a:prstGeom>
        </p:spPr>
      </p:pic>
      <p:pic>
        <p:nvPicPr>
          <p:cNvPr id="15" name="Εικόνα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9432" y="364341"/>
            <a:ext cx="2298495" cy="3064659"/>
          </a:xfrm>
          <a:prstGeom prst="rect">
            <a:avLst/>
          </a:prstGeom>
        </p:spPr>
      </p:pic>
      <p:sp>
        <p:nvSpPr>
          <p:cNvPr id="16" name="TextBox 15"/>
          <p:cNvSpPr txBox="1"/>
          <p:nvPr/>
        </p:nvSpPr>
        <p:spPr>
          <a:xfrm>
            <a:off x="7111934" y="2315912"/>
            <a:ext cx="914400" cy="369332"/>
          </a:xfrm>
          <a:prstGeom prst="rect">
            <a:avLst/>
          </a:prstGeom>
          <a:noFill/>
        </p:spPr>
        <p:txBody>
          <a:bodyPr wrap="square" rtlCol="0">
            <a:spAutoFit/>
          </a:bodyPr>
          <a:lstStyle/>
          <a:p>
            <a:r>
              <a:rPr lang="el-GR" dirty="0"/>
              <a:t>Μήλος</a:t>
            </a:r>
            <a:endParaRPr lang="el-GR" dirty="0"/>
          </a:p>
        </p:txBody>
      </p:sp>
      <p:sp>
        <p:nvSpPr>
          <p:cNvPr id="17" name="TextBox 16"/>
          <p:cNvSpPr txBox="1"/>
          <p:nvPr/>
        </p:nvSpPr>
        <p:spPr>
          <a:xfrm>
            <a:off x="2587952" y="4646479"/>
            <a:ext cx="788999" cy="369332"/>
          </a:xfrm>
          <a:prstGeom prst="rect">
            <a:avLst/>
          </a:prstGeom>
          <a:noFill/>
        </p:spPr>
        <p:txBody>
          <a:bodyPr wrap="none" rtlCol="0">
            <a:spAutoFit/>
          </a:bodyPr>
          <a:lstStyle/>
          <a:p>
            <a:r>
              <a:rPr lang="el-GR" dirty="0"/>
              <a:t>Γαλλία</a:t>
            </a:r>
            <a:endParaRPr lang="el-GR" dirty="0"/>
          </a:p>
        </p:txBody>
      </p:sp>
      <p:sp>
        <p:nvSpPr>
          <p:cNvPr id="18" name="TextBox 17"/>
          <p:cNvSpPr txBox="1"/>
          <p:nvPr/>
        </p:nvSpPr>
        <p:spPr>
          <a:xfrm>
            <a:off x="4531446" y="2131246"/>
            <a:ext cx="785793" cy="369332"/>
          </a:xfrm>
          <a:prstGeom prst="rect">
            <a:avLst/>
          </a:prstGeom>
          <a:noFill/>
        </p:spPr>
        <p:txBody>
          <a:bodyPr wrap="none" rtlCol="0">
            <a:spAutoFit/>
          </a:bodyPr>
          <a:lstStyle/>
          <a:p>
            <a:r>
              <a:rPr lang="el-GR" dirty="0"/>
              <a:t>Μάλτα</a:t>
            </a:r>
            <a:endParaRPr lang="el-GR" dirty="0"/>
          </a:p>
        </p:txBody>
      </p:sp>
      <p:sp>
        <p:nvSpPr>
          <p:cNvPr id="19" name="TextBox 18"/>
          <p:cNvSpPr txBox="1"/>
          <p:nvPr/>
        </p:nvSpPr>
        <p:spPr>
          <a:xfrm>
            <a:off x="5786736" y="5134812"/>
            <a:ext cx="899605" cy="369332"/>
          </a:xfrm>
          <a:prstGeom prst="rect">
            <a:avLst/>
          </a:prstGeom>
          <a:noFill/>
        </p:spPr>
        <p:txBody>
          <a:bodyPr wrap="none" rtlCol="0">
            <a:spAutoFit/>
          </a:bodyPr>
          <a:lstStyle/>
          <a:p>
            <a:r>
              <a:rPr lang="el-GR" dirty="0"/>
              <a:t>Τυνησία</a:t>
            </a:r>
            <a:endParaRPr lang="el-GR" dirty="0"/>
          </a:p>
        </p:txBody>
      </p:sp>
      <p:sp>
        <p:nvSpPr>
          <p:cNvPr id="20" name="TextBox 19"/>
          <p:cNvSpPr txBox="1"/>
          <p:nvPr/>
        </p:nvSpPr>
        <p:spPr>
          <a:xfrm>
            <a:off x="2265212" y="2595457"/>
            <a:ext cx="1035861" cy="369332"/>
          </a:xfrm>
          <a:prstGeom prst="rect">
            <a:avLst/>
          </a:prstGeom>
          <a:noFill/>
        </p:spPr>
        <p:txBody>
          <a:bodyPr wrap="none" rtlCol="0">
            <a:spAutoFit/>
          </a:bodyPr>
          <a:lstStyle/>
          <a:p>
            <a:r>
              <a:rPr lang="el-GR" dirty="0"/>
              <a:t>Ολλανδία</a:t>
            </a:r>
            <a:endParaRPr lang="el-GR" dirty="0"/>
          </a:p>
        </p:txBody>
      </p:sp>
      <p:sp>
        <p:nvSpPr>
          <p:cNvPr id="21" name="TextBox 20"/>
          <p:cNvSpPr txBox="1"/>
          <p:nvPr/>
        </p:nvSpPr>
        <p:spPr>
          <a:xfrm>
            <a:off x="10050191" y="4174321"/>
            <a:ext cx="914033" cy="369332"/>
          </a:xfrm>
          <a:prstGeom prst="rect">
            <a:avLst/>
          </a:prstGeom>
          <a:noFill/>
        </p:spPr>
        <p:txBody>
          <a:bodyPr wrap="none" rtlCol="0">
            <a:spAutoFit/>
          </a:bodyPr>
          <a:lstStyle/>
          <a:p>
            <a:r>
              <a:rPr lang="el-GR" dirty="0"/>
              <a:t>Αυστρία</a:t>
            </a:r>
            <a:endParaRPr lang="el-GR" dirty="0"/>
          </a:p>
        </p:txBody>
      </p:sp>
      <p:sp>
        <p:nvSpPr>
          <p:cNvPr id="22" name="TextBox 21"/>
          <p:cNvSpPr txBox="1"/>
          <p:nvPr/>
        </p:nvSpPr>
        <p:spPr>
          <a:xfrm>
            <a:off x="9984637" y="3388862"/>
            <a:ext cx="728084" cy="369332"/>
          </a:xfrm>
          <a:prstGeom prst="rect">
            <a:avLst/>
          </a:prstGeom>
          <a:noFill/>
        </p:spPr>
        <p:txBody>
          <a:bodyPr wrap="none" rtlCol="0">
            <a:spAutoFit/>
          </a:bodyPr>
          <a:lstStyle/>
          <a:p>
            <a:r>
              <a:rPr lang="el-GR" dirty="0"/>
              <a:t>Ιταλία</a:t>
            </a:r>
            <a:endParaRPr lang="el-GR"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6000" dirty="0"/>
              <a:t>Βιβλιογραφία</a:t>
            </a:r>
            <a:endParaRPr lang="el-GR" sz="6000" dirty="0"/>
          </a:p>
        </p:txBody>
      </p:sp>
      <p:sp>
        <p:nvSpPr>
          <p:cNvPr id="3" name="Θέση περιεχομένου 2"/>
          <p:cNvSpPr>
            <a:spLocks noGrp="1"/>
          </p:cNvSpPr>
          <p:nvPr>
            <p:ph idx="1"/>
          </p:nvPr>
        </p:nvSpPr>
        <p:spPr/>
        <p:txBody>
          <a:bodyPr/>
          <a:lstStyle/>
          <a:p>
            <a:r>
              <a:rPr lang="en-US" sz="2400" dirty="0">
                <a:hlinkClick r:id="rId1"/>
              </a:rPr>
              <a:t>https://photodentro.edu.gr/v/item/ds/8521/4658</a:t>
            </a:r>
            <a:endParaRPr lang="el-GR" sz="2400" dirty="0"/>
          </a:p>
          <a:p>
            <a:r>
              <a:rPr lang="en-US" sz="2400" dirty="0">
                <a:hlinkClick r:id="rId2"/>
              </a:rPr>
              <a:t>http://www.pi-schools.gr/books/gymnasio/thrisk_c/math/math_033-040.pdf</a:t>
            </a:r>
            <a:endParaRPr lang="el-GR" sz="2400" dirty="0"/>
          </a:p>
          <a:p>
            <a:r>
              <a:rPr lang="en-US" sz="2400" dirty="0">
                <a:hlinkClick r:id="rId3"/>
              </a:rPr>
              <a:t>https://it.wikipedia.org/wiki/Catacombe_di_Domitilla</a:t>
            </a:r>
            <a:endParaRPr lang="el-GR" sz="2400" dirty="0"/>
          </a:p>
          <a:p>
            <a:r>
              <a:rPr lang="en-US" sz="2400" dirty="0">
                <a:hlinkClick r:id="rId1"/>
              </a:rPr>
              <a:t>https://photodentro.edu.gr/v/item/ds/8521/4658</a:t>
            </a:r>
            <a:endParaRPr lang="el-GR" sz="2400" dirty="0"/>
          </a:p>
          <a:p>
            <a:r>
              <a:rPr lang="en-US" sz="2400" dirty="0">
                <a:hlinkClick r:id="rId1"/>
              </a:rPr>
              <a:t>https://photodentro.edu.gr/v/item/ds/8521/4658</a:t>
            </a:r>
            <a:endParaRPr lang="el-GR" sz="2400" dirty="0"/>
          </a:p>
          <a:p>
            <a:pPr marL="0" indent="0">
              <a:buNone/>
            </a:pPr>
            <a:endParaRPr lang="el-GR" dirty="0"/>
          </a:p>
          <a:p>
            <a:pPr marL="0" indent="0">
              <a:buNone/>
            </a:pPr>
            <a:endParaRPr lang="el-GR"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Σαπούνι">
  <a:themeElements>
    <a:clrScheme name="Σαπούνι">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Σαπούνι">
      <a:maj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Σαπούνι">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Σαπούνι</Template>
  <TotalTime>0</TotalTime>
  <Words>1646</Words>
  <Application>WPS Presentation</Application>
  <PresentationFormat>Ευρεία οθόνη</PresentationFormat>
  <Paragraphs>41</Paragraphs>
  <Slides>10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10</vt:i4>
      </vt:variant>
    </vt:vector>
  </HeadingPairs>
  <TitlesOfParts>
    <vt:vector size="18" baseType="lpstr">
      <vt:lpstr>Arial</vt:lpstr>
      <vt:lpstr>SimSun</vt:lpstr>
      <vt:lpstr>Wingdings</vt:lpstr>
      <vt:lpstr>Garamond</vt:lpstr>
      <vt:lpstr>Microsoft YaHei</vt:lpstr>
      <vt:lpstr>Arial Unicode MS</vt:lpstr>
      <vt:lpstr>Calibri</vt:lpstr>
      <vt:lpstr>Σαπούνι</vt:lpstr>
      <vt:lpstr>ΚΑΤΑΚΟΜΒΕΣ</vt:lpstr>
      <vt:lpstr>Η εποχή των διωγμών ήταν μια πολύ δύσκολη περίοδος στην ιστορία του Χριστιανισμού. Οι διωκόμενοι Χριστιανοί, ιδιαίτερα από την εποχή του Τραϊανού, αναγκάστηκαν να καταφεύγουν για να συναντώνται, να ακούν το κήρυγμα και να μετέχουν στη Θεία Ευχαριστία.</vt:lpstr>
      <vt:lpstr>Οι κατακόμβες ήταν υπόγειες σήραγγες σε μορφή λαβύρινθου, που μπορούσαν να φτάσουν σε μήκος πολλών χιλιομέτρων. Στον πορώδη τοίχο των διαδρόμων είχαν δημιουργηθεί υπόγεια κοιλώματα για την τοποθέτηση νεκρών. Υπήρχαν επίσης μεγαλύτερα κοιλώματα με κάμαρα στο πάνω μέρος ή ολόκληρα δωμάτια που χρησίμευαν ως οικογενειακοί τάφοι, διακοσμημένοι με τοιχογραφίες.</vt:lpstr>
      <vt:lpstr>PowerPoint 演示文稿</vt:lpstr>
      <vt:lpstr>Όταν σκοτείνιαζε, μαζεύονταν στις κατακόμβες οι Χριστιανοί με κίνδυνο τη ζωή τους, για να θάψουν τους μάρτυρες, να ακούσουν το κήρυγμα και να τελέσουν τη θεία Ευχαριστία χρησιμοποιώντας τον τάφο του ως Αγία Τράπεζα. Για τον λόγο αυτό, κάποια πιο ευρύχωρα δωμάτια που χρησίμευαν ως οικογενειακοί τάφοι μετατράπηκαν σε κρυπτές, δηλαδή σε μικρούς υπόγειους ναούς.</vt:lpstr>
      <vt:lpstr>Κυριοτερες κατακομβεσ στον κοσμο</vt:lpstr>
      <vt:lpstr>Υπάρχουν 36 μεγάλες στη Ρώμη. Επίσης στη Νάπολη, στη Σικελία (Συρακούσες, Παλέρμο), στην Αίγυπτο και Βόρειο Αφρική, στη Συρία, στη Μικρά Ασία και στα νησιά Μάλτα, Κύπρο και Μήλο και στο Βατικανό. Επιπλέον στην Ολλανδία, στην Αυστρία, στην Γαλλία και στην Τυνησία.  </vt:lpstr>
      <vt:lpstr>PowerPoint 演示文稿</vt:lpstr>
      <vt:lpstr>Βιβλιογραφία</vt:lpstr>
      <vt:lpstr>Ευχαριστουμε για την προσοχη σασ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ΚΑΤΑΚΟΜΒΕΣ</dc:title>
  <dc:creator>User</dc:creator>
  <cp:lastModifiedBy>Paris</cp:lastModifiedBy>
  <cp:revision>7</cp:revision>
  <dcterms:created xsi:type="dcterms:W3CDTF">2023-03-02T08:16:00Z</dcterms:created>
  <dcterms:modified xsi:type="dcterms:W3CDTF">2024-02-09T17:41:41Z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8118CF614DDB470CB4C74CF2DA2A483E_13</vt:lpwstr>
  </property>
  <property fmtid="{D5CDD505-2E9C-101B-9397-08002B2CF9AE}" pid="3" name="KSOProductBuildVer">
    <vt:lpwstr>1033-12.2.0.13431</vt:lpwstr>
  </property>
</Properties>
</file>