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sp>
        <p:nvSpPr>
          <p:cNvPr id="23" name="Ορθογώνιο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Ορθογώνιο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Ορθογώνιο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Ορθογώνιο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Ορθογώνιο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Στρογγυλεμένο ορθογώνιο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Στρογγυλεμένο ορθογώνιο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Ορθογώνιο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hasCustomPrompt="1"/>
          </p:nvPr>
        </p:nvSpPr>
        <p:spPr>
          <a:xfrm>
            <a:off x="457200" y="2401887"/>
            <a:ext cx="8458200" cy="1470025"/>
          </a:xfrm>
        </p:spPr>
        <p:txBody>
          <a:bodyPr anchor="b"/>
          <a:lstStyle>
            <a:lvl1pPr>
              <a:defRPr sz="4400">
                <a:solidFill>
                  <a:schemeClr val="bg1"/>
                </a:solidFill>
              </a:defRPr>
            </a:lvl1pPr>
          </a:lstStyle>
          <a:p>
            <a:r>
              <a:rPr kumimoji="0" lang="el-GR" smtClean="0"/>
              <a:t>Στυλ κύριου τίτλου</a:t>
            </a:r>
            <a:endParaRPr kumimoji="0" lang="en-US"/>
          </a:p>
        </p:txBody>
      </p:sp>
      <p:sp>
        <p:nvSpPr>
          <p:cNvPr id="9" name="Υπότιτλος 8"/>
          <p:cNvSpPr>
            <a:spLocks noGrp="1"/>
          </p:cNvSpPr>
          <p:nvPr>
            <p:ph type="subTitle" idx="1" hasCustomPrompt="1"/>
          </p:nvPr>
        </p:nvSpPr>
        <p:spPr>
          <a:xfrm>
            <a:off x="457200" y="3899938"/>
            <a:ext cx="4953000" cy="1752600"/>
          </a:xfrm>
        </p:spPr>
        <p:txBody>
          <a:bodyPr/>
          <a:lstStyle>
            <a:lvl1pPr marL="64135"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705600" y="4206240"/>
            <a:ext cx="960120" cy="457200"/>
          </a:xfrm>
        </p:spPr>
        <p:txBody>
          <a:bodyPr/>
          <a:lstStyle/>
          <a:p>
            <a:fld id="{59DE9F19-8EC4-41FF-B0AC-CFA341F8E86E}" type="datetimeFigureOut">
              <a:rPr lang="el-GR" smtClean="0"/>
            </a:fld>
            <a:endParaRPr lang="el-GR"/>
          </a:p>
        </p:txBody>
      </p:sp>
      <p:sp>
        <p:nvSpPr>
          <p:cNvPr id="17" name="Θέση υποσέλιδου 16"/>
          <p:cNvSpPr>
            <a:spLocks noGrp="1"/>
          </p:cNvSpPr>
          <p:nvPr>
            <p:ph type="ftr" sz="quarter" idx="11"/>
          </p:nvPr>
        </p:nvSpPr>
        <p:spPr>
          <a:xfrm>
            <a:off x="5410200" y="4205288"/>
            <a:ext cx="1295400" cy="457200"/>
          </a:xfrm>
        </p:spPr>
        <p:txBody>
          <a:bodyPr/>
          <a:lstStyle/>
          <a:p>
            <a:endParaRPr lang="el-GR"/>
          </a:p>
        </p:txBody>
      </p:sp>
      <p:sp>
        <p:nvSpPr>
          <p:cNvPr id="29" name="Θέση αριθμού διαφάνειας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1B9BFB9-D211-4F61-9E80-5513F447F3F3}"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hasCustomPrompt="1"/>
          </p:nvPr>
        </p:nvSpPr>
        <p:spPr/>
        <p:txBody>
          <a:bodyPr vert="eaVert"/>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59DE9F19-8EC4-41FF-B0AC-CFA341F8E86E}"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B9BFB9-D211-4F61-9E80-5513F447F3F3}"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6781800" y="1143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hasCustomPrompt="1"/>
          </p:nvPr>
        </p:nvSpPr>
        <p:spPr>
          <a:xfrm>
            <a:off x="457200" y="1143000"/>
            <a:ext cx="6248400" cy="5486400"/>
          </a:xfrm>
        </p:spPr>
        <p:txBody>
          <a:bodyPr vert="eaVert"/>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59DE9F19-8EC4-41FF-B0AC-CFA341F8E86E}"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B9BFB9-D211-4F61-9E80-5513F447F3F3}"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hasCustomPrompt="1"/>
          </p:nvPr>
        </p:nvSpPr>
        <p:spPr/>
        <p:txBody>
          <a:body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59DE9F19-8EC4-41FF-B0AC-CFA341F8E86E}"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B9BFB9-D211-4F61-9E80-5513F447F3F3}"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hasCustomPrompt="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endParaRPr kumimoji="0" lang="el-GR" smtClean="0"/>
          </a:p>
        </p:txBody>
      </p:sp>
      <p:sp>
        <p:nvSpPr>
          <p:cNvPr id="4" name="Θέση ημερομηνίας 3"/>
          <p:cNvSpPr>
            <a:spLocks noGrp="1"/>
          </p:cNvSpPr>
          <p:nvPr>
            <p:ph type="dt" sz="half" idx="10"/>
          </p:nvPr>
        </p:nvSpPr>
        <p:spPr/>
        <p:txBody>
          <a:bodyPr/>
          <a:lstStyle/>
          <a:p>
            <a:fld id="{59DE9F19-8EC4-41FF-B0AC-CFA341F8E86E}"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B9BFB9-D211-4F61-9E80-5513F447F3F3}"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hasCustomPrompt="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hasCustomPrompt="1"/>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59DE9F19-8EC4-41FF-B0AC-CFA341F8E86E}"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1B9BFB9-D211-4F61-9E80-5513F447F3F3}"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381000" y="1143000"/>
            <a:ext cx="8382000" cy="1069848"/>
          </a:xfrm>
        </p:spPr>
        <p:txBody>
          <a:bodyPr anchor="ctr"/>
          <a:lstStyle>
            <a:lvl1pPr>
              <a:defRPr sz="4000" b="0" i="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hasCustomPrompt="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endParaRPr kumimoji="0" lang="el-GR" smtClean="0"/>
          </a:p>
        </p:txBody>
      </p:sp>
      <p:sp>
        <p:nvSpPr>
          <p:cNvPr id="4" name="Θέση κειμένου 3"/>
          <p:cNvSpPr>
            <a:spLocks noGrp="1"/>
          </p:cNvSpPr>
          <p:nvPr>
            <p:ph type="body" sz="half" idx="3" hasCustomPrompt="1"/>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endParaRPr kumimoji="0" lang="el-GR" smtClean="0"/>
          </a:p>
        </p:txBody>
      </p:sp>
      <p:sp>
        <p:nvSpPr>
          <p:cNvPr id="5" name="Θέση περιεχομένου 4"/>
          <p:cNvSpPr>
            <a:spLocks noGrp="1"/>
          </p:cNvSpPr>
          <p:nvPr>
            <p:ph sz="quarter" idx="2" hasCustomPrompt="1"/>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hasCustomPrompt="1"/>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26" name="Θέση ημερομηνίας 25"/>
          <p:cNvSpPr>
            <a:spLocks noGrp="1"/>
          </p:cNvSpPr>
          <p:nvPr>
            <p:ph type="dt" sz="half" idx="10"/>
          </p:nvPr>
        </p:nvSpPr>
        <p:spPr/>
        <p:txBody>
          <a:bodyPr rtlCol="0"/>
          <a:lstStyle/>
          <a:p>
            <a:fld id="{59DE9F19-8EC4-41FF-B0AC-CFA341F8E86E}" type="datetimeFigureOut">
              <a:rPr lang="el-GR" smtClean="0"/>
            </a:fld>
            <a:endParaRPr lang="el-GR"/>
          </a:p>
        </p:txBody>
      </p:sp>
      <p:sp>
        <p:nvSpPr>
          <p:cNvPr id="27" name="Θέση αριθμού διαφάνειας 26"/>
          <p:cNvSpPr>
            <a:spLocks noGrp="1"/>
          </p:cNvSpPr>
          <p:nvPr>
            <p:ph type="sldNum" sz="quarter" idx="11"/>
          </p:nvPr>
        </p:nvSpPr>
        <p:spPr/>
        <p:txBody>
          <a:bodyPr rtlCol="0"/>
          <a:lstStyle/>
          <a:p>
            <a:fld id="{E1B9BFB9-D211-4F61-9E80-5513F447F3F3}" type="slidenum">
              <a:rPr lang="el-GR" smtClean="0"/>
            </a:fld>
            <a:endParaRPr lang="el-GR"/>
          </a:p>
        </p:txBody>
      </p:sp>
      <p:sp>
        <p:nvSpPr>
          <p:cNvPr id="28" name="Θέση υποσέλιδου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457200" y="1143000"/>
            <a:ext cx="8229600" cy="1069848"/>
          </a:xfrm>
        </p:spPr>
        <p:txBody>
          <a:bodyPr anchor="ctr"/>
          <a:lstStyle>
            <a:lvl1pPr>
              <a:defRPr sz="4000">
                <a:solidFill>
                  <a:schemeClr val="tx2"/>
                </a:solidFill>
              </a:defRPr>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a:xfrm>
            <a:off x="6583680" y="612648"/>
            <a:ext cx="957264" cy="457200"/>
          </a:xfrm>
        </p:spPr>
        <p:txBody>
          <a:bodyPr/>
          <a:lstStyle/>
          <a:p>
            <a:fld id="{59DE9F19-8EC4-41FF-B0AC-CFA341F8E86E}" type="datetimeFigureOut">
              <a:rPr lang="el-GR" smtClean="0"/>
            </a:fld>
            <a:endParaRPr lang="el-GR"/>
          </a:p>
        </p:txBody>
      </p:sp>
      <p:sp>
        <p:nvSpPr>
          <p:cNvPr id="4" name="Θέση υποσέλιδου 3"/>
          <p:cNvSpPr>
            <a:spLocks noGrp="1"/>
          </p:cNvSpPr>
          <p:nvPr>
            <p:ph type="ftr" sz="quarter" idx="11"/>
          </p:nvPr>
        </p:nvSpPr>
        <p:spPr>
          <a:xfrm>
            <a:off x="5257800" y="612648"/>
            <a:ext cx="1325880" cy="457200"/>
          </a:xfrm>
        </p:spPr>
        <p:txBody>
          <a:bodyPr/>
          <a:lstStyle/>
          <a:p>
            <a:endParaRPr lang="el-GR"/>
          </a:p>
        </p:txBody>
      </p:sp>
      <p:sp>
        <p:nvSpPr>
          <p:cNvPr id="5" name="Θέση αριθμού διαφάνειας 4"/>
          <p:cNvSpPr>
            <a:spLocks noGrp="1"/>
          </p:cNvSpPr>
          <p:nvPr>
            <p:ph type="sldNum" sz="quarter" idx="12"/>
          </p:nvPr>
        </p:nvSpPr>
        <p:spPr>
          <a:xfrm>
            <a:off x="8174736" y="2272"/>
            <a:ext cx="762000" cy="365760"/>
          </a:xfrm>
        </p:spPr>
        <p:txBody>
          <a:bodyPr/>
          <a:lstStyle/>
          <a:p>
            <a:fld id="{E1B9BFB9-D211-4F61-9E80-5513F447F3F3}"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9DE9F19-8EC4-41FF-B0AC-CFA341F8E86E}" type="datetimeFigureOut">
              <a:rPr lang="el-GR" smtClean="0"/>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1B9BFB9-D211-4F61-9E80-5513F447F3F3}"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5353496" y="1101970"/>
            <a:ext cx="3383280" cy="877824"/>
          </a:xfrm>
        </p:spPr>
        <p:txBody>
          <a:bodyPr anchor="b"/>
          <a:lstStyle>
            <a:lvl1pPr algn="l">
              <a:buNone/>
              <a:defRPr sz="1800" b="1"/>
            </a:lvl1pPr>
          </a:lstStyle>
          <a:p>
            <a:r>
              <a:rPr kumimoji="0" lang="el-GR" smtClean="0"/>
              <a:t>Στυλ κύριου τίτλου</a:t>
            </a:r>
            <a:endParaRPr kumimoji="0" lang="en-US"/>
          </a:p>
        </p:txBody>
      </p:sp>
      <p:sp>
        <p:nvSpPr>
          <p:cNvPr id="3" name="Θέση κειμένου 2"/>
          <p:cNvSpPr>
            <a:spLocks noGrp="1"/>
          </p:cNvSpPr>
          <p:nvPr>
            <p:ph type="body" idx="2" hasCustomPrompt="1"/>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endParaRPr kumimoji="0" lang="el-GR" smtClean="0"/>
          </a:p>
        </p:txBody>
      </p:sp>
      <p:sp>
        <p:nvSpPr>
          <p:cNvPr id="4" name="Θέση περιεχομένου 3"/>
          <p:cNvSpPr>
            <a:spLocks noGrp="1"/>
          </p:cNvSpPr>
          <p:nvPr>
            <p:ph sz="half" idx="1" hasCustomPrompt="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59DE9F19-8EC4-41FF-B0AC-CFA341F8E86E}"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1B9BFB9-D211-4F61-9E80-5513F447F3F3}"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5440434" y="1109160"/>
            <a:ext cx="586803" cy="4681637"/>
          </a:xfrm>
        </p:spPr>
        <p:txBody>
          <a:bodyPr vert="vert270" lIns="45720" tIns="0" rIns="45720" anchor="t"/>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hasCustomPrompt="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hasCustomPrompt="1"/>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endParaRPr kumimoji="0" lang="el-GR" smtClean="0"/>
          </a:p>
        </p:txBody>
      </p:sp>
      <p:sp>
        <p:nvSpPr>
          <p:cNvPr id="5" name="Θέση ημερομηνίας 4"/>
          <p:cNvSpPr>
            <a:spLocks noGrp="1"/>
          </p:cNvSpPr>
          <p:nvPr>
            <p:ph type="dt" sz="half" idx="10"/>
          </p:nvPr>
        </p:nvSpPr>
        <p:spPr/>
        <p:txBody>
          <a:bodyPr/>
          <a:lstStyle/>
          <a:p>
            <a:fld id="{59DE9F19-8EC4-41FF-B0AC-CFA341F8E86E}"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1B9BFB9-D211-4F61-9E80-5513F447F3F3}"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Ορθογώνιο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Ορθογώνιο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Ορθογώνιο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Ορθογώνιο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Στρογγυλεμένο ορθογώνιο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Στρογγυλεμένο ορθογώνιο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Ορθογώνιο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Ορθογώνιο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Ορθογώνιο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Ορθογώνιο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Ορθογώνιο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Ορθογώνιο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Θέση τίτλου 21"/>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Στυλ υποδείγματος κειμένου</a:t>
            </a:r>
            <a:endParaRPr kumimoji="0" lang="el-GR" smtClean="0"/>
          </a:p>
          <a:p>
            <a:pPr lvl="1" eaLnBrk="1" latinLnBrk="0" hangingPunct="1"/>
            <a:r>
              <a:rPr kumimoji="0" lang="el-GR" smtClean="0"/>
              <a:t>Δεύτερου επιπέδου</a:t>
            </a:r>
            <a:endParaRPr kumimoji="0" lang="el-GR" smtClean="0"/>
          </a:p>
          <a:p>
            <a:pPr lvl="2" eaLnBrk="1" latinLnBrk="0" hangingPunct="1"/>
            <a:r>
              <a:rPr kumimoji="0" lang="el-GR" smtClean="0"/>
              <a:t>Τρίτου επιπέδου</a:t>
            </a:r>
            <a:endParaRPr kumimoji="0" lang="el-GR" smtClean="0"/>
          </a:p>
          <a:p>
            <a:pPr lvl="3" eaLnBrk="1" latinLnBrk="0" hangingPunct="1"/>
            <a:r>
              <a:rPr kumimoji="0" lang="el-GR" smtClean="0"/>
              <a:t>Τέταρτου επιπέδου</a:t>
            </a:r>
            <a:endParaRPr kumimoji="0" lang="el-GR" smtClean="0"/>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9DE9F19-8EC4-41FF-B0AC-CFA341F8E86E}" type="datetimeFigureOut">
              <a:rPr lang="el-GR" smtClean="0"/>
            </a:fld>
            <a:endParaRPr lang="el-GR"/>
          </a:p>
        </p:txBody>
      </p:sp>
      <p:sp>
        <p:nvSpPr>
          <p:cNvPr id="3" name="Θέση υποσέλιδου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Θέση αριθμού διαφάνειας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1B9BFB9-D211-4F61-9E80-5513F447F3F3}"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5905" algn="l" rtl="0" eaLnBrk="1" latinLnBrk="0" hangingPunct="1">
        <a:spcBef>
          <a:spcPts val="300"/>
        </a:spcBef>
        <a:buClr>
          <a:schemeClr val="accent3"/>
        </a:buClr>
        <a:buFont typeface="Georgia" panose="02040502050405020303"/>
        <a:buChar char="•"/>
        <a:defRPr kumimoji="0" sz="2800" kern="1200">
          <a:solidFill>
            <a:schemeClr val="tx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accent2"/>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accent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accent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accent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pPr algn="ctr"/>
            <a:r>
              <a:rPr lang="el-GR" dirty="0" smtClean="0"/>
              <a:t>ΤΡΙΩΔΙΟ</a:t>
            </a:r>
            <a:endParaRPr lang="el-GR" dirty="0"/>
          </a:p>
        </p:txBody>
      </p:sp>
      <p:sp>
        <p:nvSpPr>
          <p:cNvPr id="3" name="Υπότιτλος 2"/>
          <p:cNvSpPr>
            <a:spLocks noGrp="1"/>
          </p:cNvSpPr>
          <p:nvPr>
            <p:ph type="subTitle" idx="1"/>
          </p:nvPr>
        </p:nvSpPr>
        <p:spPr>
          <a:xfrm>
            <a:off x="467544" y="3861048"/>
            <a:ext cx="4953000" cy="1752600"/>
          </a:xfrm>
        </p:spPr>
        <p:txBody>
          <a:bodyPr/>
          <a:lstStyle/>
          <a:p>
            <a:r>
              <a:rPr lang="el-GR" dirty="0" smtClean="0"/>
              <a:t>ΕΡΓΑΣΙΑ ΘΡΗΣΚΕΥΤΙΚΩΝ</a:t>
            </a:r>
            <a:endParaRPr lang="el-GR" dirty="0" smtClean="0"/>
          </a:p>
          <a:p>
            <a:r>
              <a:rPr lang="el-GR" dirty="0" smtClean="0"/>
              <a:t>ΠΑΥΛΟΠΟΥΛΟΣ ΓΙΑΝΝΗΣ</a:t>
            </a:r>
            <a:endParaRPr lang="el-GR" dirty="0"/>
          </a:p>
        </p:txBody>
      </p:sp>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Τι είναι το τριώδιο</a:t>
            </a:r>
            <a:br>
              <a:rPr lang="el-GR" dirty="0" smtClean="0"/>
            </a:br>
            <a:endParaRPr lang="el-GR" dirty="0"/>
          </a:p>
        </p:txBody>
      </p:sp>
      <p:sp>
        <p:nvSpPr>
          <p:cNvPr id="3" name="Θέση περιεχομένου 2"/>
          <p:cNvSpPr>
            <a:spLocks noGrp="1"/>
          </p:cNvSpPr>
          <p:nvPr>
            <p:ph idx="1"/>
          </p:nvPr>
        </p:nvSpPr>
        <p:spPr/>
        <p:txBody>
          <a:bodyPr>
            <a:normAutofit/>
          </a:bodyPr>
          <a:lstStyle/>
          <a:p>
            <a:pPr marL="0" indent="0">
              <a:buNone/>
            </a:pPr>
            <a:r>
              <a:rPr lang="el-GR" dirty="0" smtClean="0"/>
              <a:t>Το τριώδιο έχει λάβει την ονομασία του από το ομώνυμο εκκλησιαστικό βιβλίο, το τριώδιο, το οποίο περιλαμβάνει τους ύμνους που </a:t>
            </a:r>
            <a:r>
              <a:rPr lang="el-GR" dirty="0" err="1" smtClean="0"/>
              <a:t>ψάλλονται</a:t>
            </a:r>
            <a:r>
              <a:rPr lang="el-GR" dirty="0" smtClean="0"/>
              <a:t> στις εκκλησίες κατά τη συγκεκριμένη περίοδο.</a:t>
            </a:r>
            <a:endParaRPr lang="el-GR" dirty="0" smtClean="0"/>
          </a:p>
          <a:p>
            <a:pPr marL="0" indent="0">
              <a:buNone/>
            </a:pPr>
            <a:r>
              <a:rPr lang="el-GR" dirty="0" smtClean="0"/>
              <a:t>Οι ύμνοι αυτοί έχουν τρεις ωδές σε αντίθεση με τους υπόλοιπους ύμνους τις εκκλησίας, οι οποίοι έχουν εννέα ωδές. Αυτός είναι και ο λόγος που το βιβλίο αυτό, και κατ’ επέκταση και η συγκεκριμένη χρονική περίοδος, ονομάστηκαν τριώδιο.</a:t>
            </a:r>
            <a:endParaRPr lang="el-GR" dirty="0" smtClean="0"/>
          </a:p>
          <a:p>
            <a:pPr marL="0" indent="0">
              <a:buNone/>
            </a:pPr>
            <a:endParaRPr lang="el-GR" dirty="0" smtClean="0"/>
          </a:p>
        </p:txBody>
      </p:sp>
    </p:spTree>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a:t>Τριώδιο και </a:t>
            </a:r>
            <a:r>
              <a:rPr lang="el-GR" dirty="0" smtClean="0"/>
              <a:t>Καρναβάλι</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Οι περισσότεροι από εμάς έχουν συνδέσει το τριώδιο με τις αποκριές και τα καρναβαλικά έθιμα, λόγω της σύνδεσης που έχουν κάνει οι άνθρωποι και το ξεφάντωμα πριν από τη μεγάλη Νηστεία της Σαρακοστής.</a:t>
            </a:r>
            <a:br>
              <a:rPr lang="el-GR" dirty="0"/>
            </a:br>
            <a:r>
              <a:rPr lang="el-GR" dirty="0"/>
              <a:t>Η άλλη του όμως διάσταση, είναι βαθιά θρησκευτική και σηματοδοτεί την εισαγωγή στη διαδικασία του εξαγνισμού του ανθρώπου μέσω της </a:t>
            </a:r>
            <a:r>
              <a:rPr lang="el-GR" dirty="0" err="1"/>
              <a:t>σαρανταήμερης</a:t>
            </a:r>
            <a:r>
              <a:rPr lang="el-GR" dirty="0"/>
              <a:t> νηστείας που ξεκινάει αμέσως μετά τις απόκριες</a:t>
            </a:r>
            <a:r>
              <a:rPr lang="el-GR" dirty="0" smtClean="0"/>
              <a:t>.</a:t>
            </a:r>
            <a:br>
              <a:rPr lang="el-GR" dirty="0"/>
            </a:br>
            <a:r>
              <a:rPr lang="el-GR" dirty="0"/>
              <a:t>Για την Ορθόδοξη Χριστιανική παράδοση, η περίοδος του Τριωδίου είναι μια κινητή περίοδος, η οποία διαιρείται σε τρεις μικρότερες, δηλαδή Κυριακή Τελώνου και Φαρισαίου μέχρι Κυριακή της Τυροφάγου, Καθαρά Δευτέρα μέχρι το Σάββατο Του Λαζάρου και Κυριακή των Βαΐων το βράδυ μέχρι το Μεγάλο Σάββατο πριν την Ανάσταση.</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Οι Κυριακές του Τριωδίου</a:t>
            </a:r>
            <a:endParaRPr lang="el-GR" dirty="0"/>
          </a:p>
        </p:txBody>
      </p:sp>
      <p:sp>
        <p:nvSpPr>
          <p:cNvPr id="3" name="Θέση περιεχομένου 2"/>
          <p:cNvSpPr>
            <a:spLocks noGrp="1"/>
          </p:cNvSpPr>
          <p:nvPr>
            <p:ph idx="1"/>
          </p:nvPr>
        </p:nvSpPr>
        <p:spPr>
          <a:xfrm>
            <a:off x="467544" y="2060848"/>
            <a:ext cx="8229600" cy="4325112"/>
          </a:xfrm>
        </p:spPr>
        <p:txBody>
          <a:bodyPr>
            <a:noAutofit/>
          </a:bodyPr>
          <a:lstStyle/>
          <a:p>
            <a:r>
              <a:rPr lang="el-GR" sz="1800" dirty="0"/>
              <a:t>Την πρώτη εβδομάδα γίνεται «κατάλυση στα πάντα», δηλαδή τρώγεται ελεύθερα κάθε φαγητό ακόμα και την Τετάρτη και Παρασκευή. Για το λόγο αυτό ονομάζεται «ελεύθερη» ή «απολυτή</a:t>
            </a:r>
            <a:r>
              <a:rPr lang="el-GR" sz="1800" dirty="0" smtClean="0"/>
              <a:t>».</a:t>
            </a:r>
            <a:endParaRPr lang="el-GR" sz="1800" dirty="0"/>
          </a:p>
          <a:p>
            <a:r>
              <a:rPr lang="el-GR" sz="1800" dirty="0"/>
              <a:t>Την δεύτερη εβδομάδα του Τριωδίου γίνεται «κατάλυση στα πάντα» όλες τις ημέρες εκτός της Τετάρτης και Παρασκευής όποτε απέχουμε ακόμα και από τα λαδερά φαγητά όπως και τις ημέρες της Μεγάλης Σαρακοστής. Την Πέμπτη της δεύτερης εβδομάδας στην Ελλάδα υπάρχει το έθιμο της Τσικνοπέμπτης, κατά την οποία καταναλώνονται </a:t>
            </a:r>
            <a:r>
              <a:rPr lang="el-GR" sz="1800" dirty="0" err="1"/>
              <a:t>κρεατικά</a:t>
            </a:r>
            <a:r>
              <a:rPr lang="el-GR" sz="1800" dirty="0"/>
              <a:t>, δεδομένου ότι μετά από τρεις ημέρες αρχίζει ουσιαστικά η νηστεία της Σαρακοστής</a:t>
            </a:r>
            <a:r>
              <a:rPr lang="el-GR" sz="1800" dirty="0" smtClean="0"/>
              <a:t>.</a:t>
            </a:r>
            <a:endParaRPr lang="el-GR" sz="1800" dirty="0"/>
          </a:p>
          <a:p>
            <a:r>
              <a:rPr lang="el-GR" sz="1800" dirty="0"/>
              <a:t>Η τρίτη εβδομάδα του Τριωδίου είναι αυτή της Τυροφάγου ή Τυρινής, οπότε όλες τις ημέρες γίνεται κατάλυση σε όλα τα γαλακτοκομικά προϊόντα του αυγού, των ψαριών και φυσικά του ελαιόλαδου, απαγορεύεται όμως η κρεατοφαγία</a:t>
            </a:r>
            <a:r>
              <a:rPr lang="el-GR" sz="1800" dirty="0" smtClean="0"/>
              <a:t>.</a:t>
            </a:r>
            <a:endParaRPr lang="el-GR" sz="1800" dirty="0"/>
          </a:p>
          <a:p>
            <a:r>
              <a:rPr lang="el-GR" sz="1800" dirty="0"/>
              <a:t>Την τρίτη Κυριακή της Αποκριάς, πριν από την Καθαρά Δευτέρα, αρχίζει η περίοδος της Μεγάλης Σαρακοστής, δηλαδή της νηστείας των σαράντα ημερών που προηγείται του χριστιανικού Πάσχα.</a:t>
            </a:r>
            <a:endParaRPr lang="el-GR" sz="1800"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Πηγές</a:t>
            </a:r>
            <a:endParaRPr lang="el-GR" dirty="0"/>
          </a:p>
        </p:txBody>
      </p:sp>
      <p:sp>
        <p:nvSpPr>
          <p:cNvPr id="3" name="Θέση περιεχομένου 2"/>
          <p:cNvSpPr>
            <a:spLocks noGrp="1"/>
          </p:cNvSpPr>
          <p:nvPr>
            <p:ph idx="1"/>
          </p:nvPr>
        </p:nvSpPr>
        <p:spPr/>
        <p:txBody>
          <a:bodyPr/>
          <a:lstStyle/>
          <a:p>
            <a:r>
              <a:rPr lang="en-US" dirty="0"/>
              <a:t>https://www.argiro.gr/2020/02/anoixe-triodio-giati-onomastike-etsi-sxesi-karnabali-kai-pos-sundeetai-tis-diatrofikes-mas-sunitheies/</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0</TotalTime>
  <Words>2345</Words>
  <Application>WPS Presentation</Application>
  <PresentationFormat>Προβολή στην οθόνη (4:3)</PresentationFormat>
  <Paragraphs>26</Paragraphs>
  <Slides>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vt:i4>
      </vt:variant>
    </vt:vector>
  </HeadingPairs>
  <TitlesOfParts>
    <vt:vector size="15" baseType="lpstr">
      <vt:lpstr>Arial</vt:lpstr>
      <vt:lpstr>SimSun</vt:lpstr>
      <vt:lpstr>Wingdings</vt:lpstr>
      <vt:lpstr>Georgia</vt:lpstr>
      <vt:lpstr>Wingdings 2</vt:lpstr>
      <vt:lpstr>Trebuchet MS</vt:lpstr>
      <vt:lpstr>Microsoft YaHei</vt:lpstr>
      <vt:lpstr>Arial Unicode MS</vt:lpstr>
      <vt:lpstr>Calibri</vt:lpstr>
      <vt:lpstr>Αστικό</vt:lpstr>
      <vt:lpstr>ΤΡΙΩΔΙΟ</vt:lpstr>
      <vt:lpstr>Τι είναι το τριώδιο </vt:lpstr>
      <vt:lpstr>Τριώδιο και Καρναβάλι </vt:lpstr>
      <vt:lpstr>Οι Κυριακές του Τριωδίου</vt:lpstr>
      <vt:lpstr>Πηγές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ΤΡΙΩΔΙΟ</dc:title>
  <dc:creator>Petros</dc:creator>
  <cp:lastModifiedBy>Paris</cp:lastModifiedBy>
  <cp:revision>4</cp:revision>
  <dcterms:created xsi:type="dcterms:W3CDTF">2023-03-15T16:58:00Z</dcterms:created>
  <dcterms:modified xsi:type="dcterms:W3CDTF">2024-02-09T18:01:53Z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65E165CDA6F94588BBFC2D1EF03C1D54_13</vt:lpwstr>
  </property>
  <property fmtid="{D5CDD505-2E9C-101B-9397-08002B2CF9AE}" pid="3" name="KSOProductBuildVer">
    <vt:lpwstr>1033-12.2.0.13431</vt:lpwstr>
  </property>
</Properties>
</file>