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viewProps" Target="viewProps.xml"/><Relationship Id="rId8" Type="http://schemas.openxmlformats.org/officeDocument/2006/relationships/presProps" Target="presProps.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hasCustomPrompt="1"/>
          </p:nvPr>
        </p:nvSpPr>
        <p:spPr>
          <a:xfrm>
            <a:off x="680322" y="2733709"/>
            <a:ext cx="8144134" cy="1373070"/>
          </a:xfrm>
        </p:spPr>
        <p:txBody>
          <a:bodyPr anchor="b">
            <a:noAutofit/>
          </a:bodyPr>
          <a:lstStyle>
            <a:lvl1pPr algn="r">
              <a:defRPr sz="54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hasCustomPrompt="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88B1C30F-1D1F-45EF-978A-97B98C7A19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9255346" y="2750337"/>
            <a:ext cx="1171888" cy="1356442"/>
          </a:xfrm>
        </p:spPr>
        <p:txBody>
          <a:bodyPr/>
          <a:lstStyle/>
          <a:p>
            <a:fld id="{08B4F054-0194-4225-9836-17472EAA77A2}" type="slidenum">
              <a:rPr lang="el-GR" smtClean="0"/>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4711616"/>
            <a:ext cx="9613859" cy="453051"/>
          </a:xfrm>
        </p:spPr>
        <p:txBody>
          <a:bodyPr anchor="b">
            <a:normAutofit/>
          </a:bodyPr>
          <a:lstStyle>
            <a:lvl1pPr>
              <a:defRPr sz="24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309"/>
            <a:ext cx="1154151" cy="1090789"/>
          </a:xfrm>
        </p:spPr>
        <p:txBody>
          <a:bodyPr/>
          <a:lstStyle/>
          <a:p>
            <a:fld id="{08B4F054-0194-4225-9836-17472EAA77A2}" type="slidenum">
              <a:rPr lang="el-GR" smtClean="0"/>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609597"/>
            <a:ext cx="9613858" cy="3592750"/>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11615"/>
            <a:ext cx="1154151" cy="1090789"/>
          </a:xfrm>
        </p:spPr>
        <p:txBody>
          <a:bodyPr/>
          <a:lstStyle/>
          <a:p>
            <a:fld id="{08B4F054-0194-4225-9836-17472EAA77A2}" type="slidenum">
              <a:rPr lang="el-GR" smtClean="0"/>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1127856" y="609598"/>
            <a:ext cx="8718877" cy="3036061"/>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hasCustomPrompt="1"/>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4" name="Text Placeholder 3"/>
          <p:cNvSpPr>
            <a:spLocks noGrp="1"/>
          </p:cNvSpPr>
          <p:nvPr>
            <p:ph type="body" sz="half" idx="2" hasCustomPrompt="1"/>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08B4F054-0194-4225-9836-17472EAA77A2}" type="slidenum">
              <a:rPr lang="el-GR" smtClean="0"/>
            </a:fld>
            <a:endParaRPr lang="el-GR"/>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endParaRPr lang="en-US" sz="7200" dirty="0">
              <a:solidFill>
                <a:schemeClr val="tx1"/>
              </a:solidFill>
              <a:effectLst/>
            </a:endParaRP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endParaRPr lang="en-US" sz="7200" dirty="0">
              <a:solidFill>
                <a:schemeClr val="tx1"/>
              </a:solidFill>
              <a:effectLst/>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4711615"/>
            <a:ext cx="9613862" cy="588535"/>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hasCustomPrompt="1"/>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a:xfrm>
            <a:off x="10729455" y="4709925"/>
            <a:ext cx="1154151" cy="1090789"/>
          </a:xfrm>
        </p:spPr>
        <p:txBody>
          <a:bodyPr/>
          <a:lstStyle/>
          <a:p>
            <a:fld id="{08B4F054-0194-4225-9836-17472EAA77A2}" type="slidenum">
              <a:rPr lang="el-GR" smtClean="0"/>
            </a:fld>
            <a:endParaRPr lang="el-G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hasCustomPrompt="1"/>
          </p:nvPr>
        </p:nvSpPr>
        <p:spPr>
          <a:xfrm>
            <a:off x="669222" y="753228"/>
            <a:ext cx="9624960" cy="1080938"/>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hasCustomPrompt="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8" name="Text Placeholder 3"/>
          <p:cNvSpPr>
            <a:spLocks noGrp="1"/>
          </p:cNvSpPr>
          <p:nvPr>
            <p:ph type="body" sz="half" idx="15" hasCustomPrompt="1"/>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9" name="Text Placeholder 4"/>
          <p:cNvSpPr>
            <a:spLocks noGrp="1"/>
          </p:cNvSpPr>
          <p:nvPr>
            <p:ph type="body" sz="quarter" idx="3" hasCustomPrompt="1"/>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0" name="Text Placeholder 3"/>
          <p:cNvSpPr>
            <a:spLocks noGrp="1"/>
          </p:cNvSpPr>
          <p:nvPr>
            <p:ph type="body" sz="half" idx="16" hasCustomPrompt="1"/>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11" name="Text Placeholder 4"/>
          <p:cNvSpPr>
            <a:spLocks noGrp="1"/>
          </p:cNvSpPr>
          <p:nvPr>
            <p:ph type="body" sz="quarter" idx="13" hasCustomPrompt="1"/>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12" name="Text Placeholder 3"/>
          <p:cNvSpPr>
            <a:spLocks noGrp="1"/>
          </p:cNvSpPr>
          <p:nvPr>
            <p:ph type="body" sz="half" idx="17" hasCustomPrompt="1"/>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88B1C30F-1D1F-45EF-978A-97B98C7A1997}"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hasCustomPrompt="1"/>
          </p:nvPr>
        </p:nvSpPr>
        <p:spPr>
          <a:xfrm>
            <a:off x="680322" y="753228"/>
            <a:ext cx="9613860" cy="1080938"/>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hasCustomPrompt="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0" name="Picture Placeholder 2"/>
          <p:cNvSpPr>
            <a:spLocks noGrp="1" noChangeAspect="1"/>
          </p:cNvSpPr>
          <p:nvPr>
            <p:ph type="pic" idx="15" hasCustomPrompt="1"/>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hasCustomPrompt="1"/>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2" name="Text Placeholder 4"/>
          <p:cNvSpPr>
            <a:spLocks noGrp="1"/>
          </p:cNvSpPr>
          <p:nvPr>
            <p:ph type="body" sz="quarter" idx="3" hasCustomPrompt="1"/>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3" name="Picture Placeholder 2"/>
          <p:cNvSpPr>
            <a:spLocks noGrp="1" noChangeAspect="1"/>
          </p:cNvSpPr>
          <p:nvPr>
            <p:ph type="pic" idx="21" hasCustomPrompt="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hasCustomPrompt="1"/>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25" name="Text Placeholder 4"/>
          <p:cNvSpPr>
            <a:spLocks noGrp="1"/>
          </p:cNvSpPr>
          <p:nvPr>
            <p:ph type="body" sz="quarter" idx="13" hasCustomPrompt="1"/>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26" name="Picture Placeholder 2"/>
          <p:cNvSpPr>
            <a:spLocks noGrp="1" noChangeAspect="1"/>
          </p:cNvSpPr>
          <p:nvPr>
            <p:ph type="pic" idx="22" hasCustomPrompt="1"/>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hasCustomPrompt="1"/>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endParaRPr lang="el-GR"/>
          </a:p>
        </p:txBody>
      </p:sp>
      <p:sp>
        <p:nvSpPr>
          <p:cNvPr id="3" name="Date Placeholder 2"/>
          <p:cNvSpPr>
            <a:spLocks noGrp="1"/>
          </p:cNvSpPr>
          <p:nvPr>
            <p:ph type="dt" sz="half" idx="10"/>
          </p:nvPr>
        </p:nvSpPr>
        <p:spPr/>
        <p:txBody>
          <a:bodyPr/>
          <a:lstStyle/>
          <a:p>
            <a:fld id="{88B1C30F-1D1F-45EF-978A-97B98C7A1997}"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lvl1pPr algn="r">
              <a:defRPr/>
            </a:lvl1p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8B1C30F-1D1F-45EF-978A-97B98C7A19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hasCustomPrompt="1"/>
          </p:nvPr>
        </p:nvSpPr>
        <p:spPr>
          <a:xfrm>
            <a:off x="10129231" y="609597"/>
            <a:ext cx="1073802" cy="435376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hasCustomPrompt="1"/>
          </p:nvPr>
        </p:nvSpPr>
        <p:spPr>
          <a:xfrm>
            <a:off x="680322" y="609597"/>
            <a:ext cx="8870004" cy="5326589"/>
          </a:xfrm>
        </p:spPr>
        <p:txBody>
          <a:bodyPr vert="eaVert"/>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88B1C30F-1D1F-45EF-978A-97B98C7A1997}" type="datetimeFigureOut">
              <a:rPr lang="el-GR" smtClean="0"/>
            </a:fld>
            <a:endParaRPr lang="el-GR"/>
          </a:p>
        </p:txBody>
      </p:sp>
      <p:sp>
        <p:nvSpPr>
          <p:cNvPr id="5" name="Footer Placeholder 4"/>
          <p:cNvSpPr>
            <a:spLocks noGrp="1"/>
          </p:cNvSpPr>
          <p:nvPr>
            <p:ph type="ftr" sz="quarter" idx="11"/>
          </p:nvPr>
        </p:nvSpPr>
        <p:spPr>
          <a:xfrm>
            <a:off x="680321" y="5936188"/>
            <a:ext cx="6126805" cy="365125"/>
          </a:xfrm>
        </p:spPr>
        <p:txBody>
          <a:bodyPr/>
          <a:lstStyle/>
          <a:p>
            <a:endParaRPr lang="el-GR"/>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08B4F054-0194-4225-9836-17472EAA77A2}" type="slidenum">
              <a:rPr lang="el-GR" smtClean="0"/>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10"/>
          </p:nvPr>
        </p:nvSpPr>
        <p:spPr/>
        <p:txBody>
          <a:bodyPr/>
          <a:lstStyle/>
          <a:p>
            <a:fld id="{88B1C30F-1D1F-45EF-978A-97B98C7A19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2" y="2869895"/>
            <a:ext cx="9613860" cy="1090788"/>
          </a:xfrm>
        </p:spPr>
        <p:txBody>
          <a:bodyPr anchor="ctr">
            <a:normAutofit/>
          </a:bodyPr>
          <a:lstStyle>
            <a:lvl1pPr algn="r">
              <a:defRPr sz="36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endParaRPr lang="el-GR"/>
          </a:p>
        </p:txBody>
      </p:sp>
      <p:sp>
        <p:nvSpPr>
          <p:cNvPr id="4" name="Date Placeholder 3"/>
          <p:cNvSpPr>
            <a:spLocks noGrp="1"/>
          </p:cNvSpPr>
          <p:nvPr>
            <p:ph type="dt" sz="half" idx="10"/>
          </p:nvPr>
        </p:nvSpPr>
        <p:spPr/>
        <p:txBody>
          <a:bodyPr/>
          <a:lstStyle/>
          <a:p>
            <a:fld id="{88B1C30F-1D1F-45EF-978A-97B98C7A1997}" type="datetimeFigureOut">
              <a:rPr lang="el-GR" smtClean="0"/>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a:xfrm>
            <a:off x="10729455" y="2869895"/>
            <a:ext cx="1154151" cy="1090789"/>
          </a:xfrm>
        </p:spPr>
        <p:txBody>
          <a:bodyPr/>
          <a:lstStyle/>
          <a:p>
            <a:fld id="{08B4F054-0194-4225-9836-17472EAA77A2}" type="slidenum">
              <a:rPr lang="el-GR" smtClean="0"/>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hasCustomPrompt="1"/>
          </p:nvPr>
        </p:nvSpPr>
        <p:spPr>
          <a:xfrm>
            <a:off x="680320" y="2336873"/>
            <a:ext cx="4698358" cy="3599316"/>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Content Placeholder 3"/>
          <p:cNvSpPr>
            <a:spLocks noGrp="1"/>
          </p:cNvSpPr>
          <p:nvPr>
            <p:ph sz="half" idx="2" hasCustomPrompt="1"/>
          </p:nvPr>
        </p:nvSpPr>
        <p:spPr>
          <a:xfrm>
            <a:off x="5594123" y="2336873"/>
            <a:ext cx="4700058" cy="3599316"/>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19" y="753229"/>
            <a:ext cx="9613863" cy="108093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hasCustomPrompt="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4" name="Content Placeholder 3"/>
          <p:cNvSpPr>
            <a:spLocks noGrp="1"/>
          </p:cNvSpPr>
          <p:nvPr>
            <p:ph sz="half" idx="2" hasCustomPrompt="1"/>
          </p:nvPr>
        </p:nvSpPr>
        <p:spPr>
          <a:xfrm>
            <a:off x="680322" y="3030008"/>
            <a:ext cx="4698355" cy="2906179"/>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5" name="Text Placeholder 4"/>
          <p:cNvSpPr>
            <a:spLocks noGrp="1"/>
          </p:cNvSpPr>
          <p:nvPr>
            <p:ph type="body" sz="quarter" idx="3" hasCustomPrompt="1"/>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endParaRPr lang="el-GR"/>
          </a:p>
        </p:txBody>
      </p:sp>
      <p:sp>
        <p:nvSpPr>
          <p:cNvPr id="6" name="Content Placeholder 5"/>
          <p:cNvSpPr>
            <a:spLocks noGrp="1"/>
          </p:cNvSpPr>
          <p:nvPr>
            <p:ph sz="quarter" idx="4" hasCustomPrompt="1"/>
          </p:nvPr>
        </p:nvSpPr>
        <p:spPr>
          <a:xfrm>
            <a:off x="5594123" y="3030008"/>
            <a:ext cx="4700059" cy="2906179"/>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7" name="Date Placeholder 6"/>
          <p:cNvSpPr>
            <a:spLocks noGrp="1"/>
          </p:cNvSpPr>
          <p:nvPr>
            <p:ph type="dt" sz="half" idx="10"/>
          </p:nvPr>
        </p:nvSpPr>
        <p:spPr/>
        <p:txBody>
          <a:bodyPr/>
          <a:lstStyle/>
          <a:p>
            <a:fld id="{88B1C30F-1D1F-45EF-978A-97B98C7A1997}" type="datetimeFigureOut">
              <a:rPr lang="el-GR" smtClean="0"/>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88B1C30F-1D1F-45EF-978A-97B98C7A1997}" type="datetimeFigureOut">
              <a:rPr lang="el-GR" smtClean="0"/>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88B1C30F-1D1F-45EF-978A-97B98C7A1997}" type="datetimeFigureOut">
              <a:rPr lang="el-GR" smtClean="0"/>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1" y="753227"/>
            <a:ext cx="9613859" cy="1080940"/>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hasCustomPrompt="1"/>
          </p:nvPr>
        </p:nvSpPr>
        <p:spPr>
          <a:xfrm>
            <a:off x="4685846" y="2336873"/>
            <a:ext cx="5608336" cy="3599313"/>
          </a:xfrm>
        </p:spPr>
        <p:txBody>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Text Placeholder 3"/>
          <p:cNvSpPr>
            <a:spLocks noGrp="1"/>
          </p:cNvSpPr>
          <p:nvPr>
            <p:ph type="body" sz="half" idx="2" hasCustomPrompt="1"/>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hasCustomPrompt="1"/>
          </p:nvPr>
        </p:nvSpPr>
        <p:spPr>
          <a:xfrm>
            <a:off x="680323" y="753228"/>
            <a:ext cx="9613857" cy="1080938"/>
          </a:xfrm>
        </p:spPr>
        <p:txBody>
          <a:bodyPr anchor="ctr">
            <a:normAutofit/>
          </a:bodyPr>
          <a:lstStyle>
            <a:lvl1pPr>
              <a:defRPr sz="36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hasCustomPrompt="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hasCustomPrompt="1"/>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endParaRPr lang="el-GR"/>
          </a:p>
        </p:txBody>
      </p:sp>
      <p:sp>
        <p:nvSpPr>
          <p:cNvPr id="5" name="Date Placeholder 4"/>
          <p:cNvSpPr>
            <a:spLocks noGrp="1"/>
          </p:cNvSpPr>
          <p:nvPr>
            <p:ph type="dt" sz="half" idx="10"/>
          </p:nvPr>
        </p:nvSpPr>
        <p:spPr/>
        <p:txBody>
          <a:bodyPr/>
          <a:lstStyle/>
          <a:p>
            <a:fld id="{88B1C30F-1D1F-45EF-978A-97B98C7A1997}" type="datetimeFigureOut">
              <a:rPr lang="el-GR" smtClean="0"/>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08B4F054-0194-4225-9836-17472EAA77A2}" type="slidenum">
              <a:rPr lang="el-GR" smtClean="0"/>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image" Target="../media/image3.png"/><Relationship Id="rId17" Type="http://schemas.openxmlformats.org/officeDocument/2006/relationships/slideLayout" Target="../slideLayouts/slideLayout17.xml"/><Relationship Id="rId16" Type="http://schemas.openxmlformats.org/officeDocument/2006/relationships/slideLayout" Target="../slideLayouts/slideLayout16.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8">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l-GR"/>
              <a:t>Στυλ κειμένου υποδείγματος</a:t>
            </a:r>
            <a:endParaRPr lang="el-GR"/>
          </a:p>
          <a:p>
            <a:pPr lvl="1"/>
            <a:r>
              <a:rPr lang="el-GR"/>
              <a:t>Δεύτερο επίπεδο</a:t>
            </a:r>
            <a:endParaRPr lang="el-GR"/>
          </a:p>
          <a:p>
            <a:pPr lvl="2"/>
            <a:r>
              <a:rPr lang="el-GR"/>
              <a:t>Τρίτο επίπεδο</a:t>
            </a:r>
            <a:endParaRPr lang="el-GR"/>
          </a:p>
          <a:p>
            <a:pPr lvl="3"/>
            <a:r>
              <a:rPr lang="el-GR"/>
              <a:t>Τέταρτο επίπεδο</a:t>
            </a:r>
            <a:endParaRPr lang="el-GR"/>
          </a:p>
          <a:p>
            <a:pPr lvl="4"/>
            <a:r>
              <a:rPr lang="el-GR"/>
              <a:t>Πέμπτο επίπεδο</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88B1C30F-1D1F-45EF-978A-97B98C7A1997}" type="datetimeFigureOut">
              <a:rPr lang="el-GR" smtClean="0"/>
            </a:fld>
            <a:endParaRPr lang="el-GR"/>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08B4F054-0194-4225-9836-17472EAA77A2}" type="slidenum">
              <a:rPr lang="el-GR" smtClean="0"/>
            </a:fld>
            <a:endParaRPr lang="el-GR"/>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2.xml"/><Relationship Id="rId4" Type="http://schemas.openxmlformats.org/officeDocument/2006/relationships/image" Target="../media/image6.jpeg"/><Relationship Id="rId3" Type="http://schemas.openxmlformats.org/officeDocument/2006/relationships/image" Target="../media/image5.jpeg"/><Relationship Id="rId2" Type="http://schemas.openxmlformats.org/officeDocument/2006/relationships/hyperlink" Target="https://www.ekirikas.com/ergo-zois-i-elliniki-paideia_357684/" TargetMode="External"/><Relationship Id="rId1" Type="http://schemas.openxmlformats.org/officeDocument/2006/relationships/hyperlink" Target="https://www.ekklisiaonline.gr/ekklisiaonline/&#951;-&#950;&#969;&#951;-&#954;&#945;&#953;-&#964;&#959;-&#949;&#961;&#947;&#959;-&#964;&#969;&#957;-&#964;&#961;&#953;&#969;&#957;-&#953;&#949;&#961;&#945;&#961;&#967;&#969;&#957;-30-&#953;&#945;/"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sz="4000" dirty="0"/>
              <a:t>Το άνοιγμα των Πατέρων της Εκκλησίας στην ελληνική παιδεία</a:t>
            </a:r>
            <a:endParaRPr lang="el-GR" sz="4000" dirty="0"/>
          </a:p>
        </p:txBody>
      </p:sp>
      <p:sp>
        <p:nvSpPr>
          <p:cNvPr id="3" name="Υπότιτλος 2"/>
          <p:cNvSpPr>
            <a:spLocks noGrp="1"/>
          </p:cNvSpPr>
          <p:nvPr>
            <p:ph type="subTitle" idx="1"/>
          </p:nvPr>
        </p:nvSpPr>
        <p:spPr/>
        <p:txBody>
          <a:bodyPr/>
          <a:lstStyle/>
          <a:p>
            <a:pPr algn="ctr"/>
            <a:r>
              <a:rPr lang="el-GR" dirty="0"/>
              <a:t>Όνομα: Παύλος </a:t>
            </a:r>
            <a:r>
              <a:rPr lang="el-GR" dirty="0" err="1"/>
              <a:t>Δρυγούτης</a:t>
            </a:r>
            <a:r>
              <a:rPr lang="el-GR" dirty="0"/>
              <a:t> |</a:t>
            </a:r>
            <a:r>
              <a:rPr lang="el-GR" dirty="0" err="1"/>
              <a:t>Ημερ</a:t>
            </a:r>
            <a:r>
              <a:rPr lang="el-GR" dirty="0"/>
              <a:t>/</a:t>
            </a:r>
            <a:r>
              <a:rPr lang="el-GR" dirty="0" err="1"/>
              <a:t>νία</a:t>
            </a:r>
            <a:r>
              <a:rPr lang="el-GR" dirty="0"/>
              <a:t>: 11/5/2023 | Τμήμα: Β’3</a:t>
            </a:r>
            <a:endParaRPr lang="el-GR" dirty="0"/>
          </a:p>
        </p:txBody>
      </p:sp>
      <p:pic>
        <p:nvPicPr>
          <p:cNvPr id="1026" name="Picture 2" descr="Ποιοι ήταν οι τρεις Ιεράρχες που γιορτάζουν σήμερα και γιατί ..."/>
          <p:cNvPicPr>
            <a:picLocks noChangeAspect="1" noChangeArrowheads="1"/>
          </p:cNvPicPr>
          <p:nvPr/>
        </p:nvPicPr>
        <p:blipFill>
          <a:blip r:embed="rId1">
            <a:extLst>
              <a:ext uri="{28A0092B-C50C-407E-A947-70E740481C1C}">
                <a14:useLocalDpi xmlns:a14="http://schemas.microsoft.com/office/drawing/2010/main" val="0"/>
              </a:ext>
            </a:extLst>
          </a:blip>
          <a:srcRect/>
          <a:stretch>
            <a:fillRect/>
          </a:stretch>
        </p:blipFill>
        <p:spPr bwMode="auto">
          <a:xfrm>
            <a:off x="9083615" y="2586789"/>
            <a:ext cx="3108385" cy="16844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p15:prstTrans prst="drap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T</a:t>
            </a:r>
            <a:r>
              <a:rPr lang="el-GR" dirty="0"/>
              <a:t>ο έργο των Τριών Ιεραρχών</a:t>
            </a:r>
            <a:r>
              <a:rPr lang="en-US" dirty="0"/>
              <a:t> (1)</a:t>
            </a:r>
            <a:endParaRPr lang="el-GR" dirty="0"/>
          </a:p>
        </p:txBody>
      </p:sp>
      <p:sp>
        <p:nvSpPr>
          <p:cNvPr id="3" name="Θέση περιεχομένου 2"/>
          <p:cNvSpPr>
            <a:spLocks noGrp="1"/>
          </p:cNvSpPr>
          <p:nvPr>
            <p:ph idx="1"/>
          </p:nvPr>
        </p:nvSpPr>
        <p:spPr/>
        <p:txBody>
          <a:bodyPr/>
          <a:lstStyle/>
          <a:p>
            <a:r>
              <a:rPr lang="el-GR" dirty="0"/>
              <a:t>οι Τρεις Ιεράρχες, ήταν άνθρωποι μορφωμένοι, σοφοί δάσκαλοι, φημισμένοι ρήτορες και συγγραφείς. Πρόσφεραν πάρα πολλά στα γράμματα, διαθέτοντας ολόκληρη την περιουσία τους.</a:t>
            </a:r>
            <a:r>
              <a:rPr lang="en-US" dirty="0"/>
              <a:t> </a:t>
            </a:r>
            <a:endParaRPr lang="en-US" dirty="0"/>
          </a:p>
          <a:p>
            <a:r>
              <a:rPr lang="el-GR" dirty="0"/>
              <a:t>Μελέτησαν τους αρχαίους κλασικούς συγγραφείς και φιλοσόφους, και κατόρθωσαν να συμφιλιώσουν το Αρχαίο Ελληνικό Πνεύμα με την Χριστιανική Πίστη. Απέρριψαν τα ειδωλολατρικά στοιχεία και κράτησαν τις αρχές της διαλεκτικής σκέψης της ελληνικής παιδείας, ακολουθώντας τη συμβουλή του Αποστόλου Παύλου «να δοκιμάζουμε τα πάντα αλλά να κρατάμε το καλό».</a:t>
            </a:r>
            <a:endParaRPr lang="el-GR"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n-US" dirty="0"/>
              <a:t>T</a:t>
            </a:r>
            <a:r>
              <a:rPr lang="el-GR" dirty="0"/>
              <a:t>ο έργο των Τριών Ιεραρχών</a:t>
            </a:r>
            <a:r>
              <a:rPr lang="en-US" dirty="0"/>
              <a:t> (2)</a:t>
            </a:r>
            <a:endParaRPr lang="el-GR" dirty="0"/>
          </a:p>
        </p:txBody>
      </p:sp>
      <p:sp>
        <p:nvSpPr>
          <p:cNvPr id="3" name="Θέση περιεχομένου 2"/>
          <p:cNvSpPr>
            <a:spLocks noGrp="1"/>
          </p:cNvSpPr>
          <p:nvPr>
            <p:ph idx="1"/>
          </p:nvPr>
        </p:nvSpPr>
        <p:spPr/>
        <p:txBody>
          <a:bodyPr/>
          <a:lstStyle/>
          <a:p>
            <a:r>
              <a:rPr lang="el-GR" dirty="0"/>
              <a:t>Έστησαν έτσι γέφυρες ανάμεσα στο κλασικό και το σύγχρονο, ανάμεσα στη γνώση και την αρετή, ανάμεσα στην αναζήτηση της επιστημονικής αλήθειας και την πραγματική αλήθεια της αγάπης, ανάμεσα στη θεωρία και στην πράξη, τον Ελληνισμό και το Χριστιανισμό.</a:t>
            </a:r>
            <a:endParaRPr lang="en-US" dirty="0"/>
          </a:p>
          <a:p>
            <a:r>
              <a:rPr lang="el-GR" dirty="0"/>
              <a:t>Το έργο των Τριών Ιεραρχών είναι πολύ μεγάλο. Όλοι οι φτωχοί, οι άρρωστοι, τα ορφανά και οι ηλικιωμένοι έβρισκαν καταφύγιο κοντά τους. Η μεγάλη τους καρδιά και η χριστιανική ψυχή τους γίνονταν στέγη για όσους είχαν ανάγκη.</a:t>
            </a:r>
            <a:endParaRPr lang="el-GR" dirty="0"/>
          </a:p>
        </p:txBody>
      </p:sp>
    </p:spTree>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Ο ρόλος της Ελληνικής παιδείας στη ζωή</a:t>
            </a:r>
            <a:endParaRPr lang="el-GR" dirty="0"/>
          </a:p>
        </p:txBody>
      </p:sp>
      <p:sp>
        <p:nvSpPr>
          <p:cNvPr id="3" name="Θέση περιεχομένου 2"/>
          <p:cNvSpPr>
            <a:spLocks noGrp="1"/>
          </p:cNvSpPr>
          <p:nvPr>
            <p:ph idx="1"/>
          </p:nvPr>
        </p:nvSpPr>
        <p:spPr/>
        <p:txBody>
          <a:bodyPr/>
          <a:lstStyle/>
          <a:p>
            <a:r>
              <a:rPr lang="el-GR" dirty="0"/>
              <a:t>Η λέξη παιδεία είναι αρχαιοελληνική λέξη με την οποία χαρακτηρίζονταν η αγωγή των παιδιών. Από την εποχή της κλασικής αρχαιότητας η λέξη αυτή, με την ευρύτερη έννοια, σήμαινε τον πολιτισμό, την εκπαίδευση.</a:t>
            </a:r>
            <a:endParaRPr lang="el-GR" dirty="0"/>
          </a:p>
          <a:p>
            <a:r>
              <a:rPr lang="el-GR" dirty="0"/>
              <a:t>Ο ρόλος της είναι να μορφωθούν τα παιδιά με τις καλύτερες ελληνοχριστιανικές παραδόσεις, μετατρέποντάς τα σε καλούς πολίτες. Επίσης, σκοπός της είναι και το να χτίσουμε αγάπη για την γλώσσα μας, την Ελληνική.</a:t>
            </a:r>
            <a:endParaRPr lang="el-GR" dirty="0"/>
          </a:p>
        </p:txBody>
      </p:sp>
    </p:spTree>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dirty="0"/>
              <a:t>ΤΕΛΟΣ ΠΑΡΟΥΣΙΑΣΗΣ και ΒΙΒΛΙΟΓΡΑΦΙΑ</a:t>
            </a:r>
            <a:endParaRPr lang="el-GR" dirty="0"/>
          </a:p>
        </p:txBody>
      </p:sp>
      <p:sp>
        <p:nvSpPr>
          <p:cNvPr id="3" name="Θέση περιεχομένου 2"/>
          <p:cNvSpPr>
            <a:spLocks noGrp="1"/>
          </p:cNvSpPr>
          <p:nvPr>
            <p:ph idx="1"/>
          </p:nvPr>
        </p:nvSpPr>
        <p:spPr/>
        <p:txBody>
          <a:bodyPr>
            <a:normAutofit lnSpcReduction="10000"/>
          </a:bodyPr>
          <a:lstStyle/>
          <a:p>
            <a:r>
              <a:rPr lang="el-GR" dirty="0"/>
              <a:t>Πηγές: </a:t>
            </a:r>
            <a:br>
              <a:rPr lang="el-GR" dirty="0"/>
            </a:br>
            <a:br>
              <a:rPr lang="el-GR" dirty="0"/>
            </a:br>
            <a:r>
              <a:rPr lang="el-GR" dirty="0"/>
              <a:t>1</a:t>
            </a:r>
            <a:r>
              <a:rPr lang="el-GR" baseline="30000" dirty="0"/>
              <a:t>ο</a:t>
            </a:r>
            <a:r>
              <a:rPr lang="el-GR" dirty="0"/>
              <a:t> θέμα: </a:t>
            </a:r>
            <a:r>
              <a:rPr lang="en-US" dirty="0">
                <a:hlinkClick r:id="rId1"/>
              </a:rPr>
              <a:t>https://www.ekklisiaonline.gr/ekklisiaonline/</a:t>
            </a:r>
            <a:r>
              <a:rPr lang="el-GR" dirty="0">
                <a:hlinkClick r:id="rId1"/>
              </a:rPr>
              <a:t>η-ζωη-και-το-εργο-των-τριων-ιεραρχων-30-ια/</a:t>
            </a:r>
            <a:br>
              <a:rPr lang="el-GR" dirty="0"/>
            </a:br>
            <a:br>
              <a:rPr lang="el-GR" dirty="0"/>
            </a:br>
            <a:r>
              <a:rPr lang="el-GR" dirty="0"/>
              <a:t>2</a:t>
            </a:r>
            <a:r>
              <a:rPr lang="el-GR" baseline="30000" dirty="0"/>
              <a:t>ο</a:t>
            </a:r>
            <a:r>
              <a:rPr lang="el-GR" dirty="0"/>
              <a:t> θέμα: </a:t>
            </a:r>
            <a:r>
              <a:rPr lang="en-US" dirty="0">
                <a:hlinkClick r:id="rId2"/>
              </a:rPr>
              <a:t>https://www.ekirikas.com/ergo-zois-i-elliniki-paideia_357684/</a:t>
            </a:r>
            <a:endParaRPr lang="el-GR" dirty="0"/>
          </a:p>
          <a:p>
            <a:endParaRPr lang="el-GR" dirty="0"/>
          </a:p>
          <a:p>
            <a:r>
              <a:rPr lang="el-GR" dirty="0"/>
              <a:t>Ευχαριστώ πολύ για τον χρόνο σας!</a:t>
            </a:r>
            <a:br>
              <a:rPr lang="el-GR" dirty="0"/>
            </a:br>
            <a:r>
              <a:rPr lang="el-GR" dirty="0"/>
              <a:t>- Παύλος </a:t>
            </a:r>
            <a:r>
              <a:rPr lang="el-GR" dirty="0" err="1"/>
              <a:t>Δρυγούτης</a:t>
            </a:r>
            <a:endParaRPr lang="el-GR" dirty="0"/>
          </a:p>
        </p:txBody>
      </p:sp>
      <p:pic>
        <p:nvPicPr>
          <p:cNvPr id="2050" name="Picture 2" descr="Οι Τρεις Ιεράρχες - Αφιέρωμα - Σαν Σήμερα .g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56137" y="4209691"/>
            <a:ext cx="5335863" cy="264830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Οι τρεις Ιεράρχες, οι προστάτες των γραμμάτων - Newsbomb - Ειδησεις - News"/>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635706" y="603850"/>
            <a:ext cx="2556294" cy="1371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6000">
        <p15:prstTrans prst="curtains"/>
      </p:transition>
    </mc:Choice>
    <mc:Fallback>
      <p:transition spd="slow">
        <p:fade/>
      </p:transition>
    </mc:Fallback>
  </mc:AlternateContent>
</p:sld>
</file>

<file path=ppt/theme/theme1.xml><?xml version="1.0" encoding="utf-8"?>
<a:theme xmlns:a="http://schemas.openxmlformats.org/drawingml/2006/main" name="Βερολίνο">
  <a:themeElements>
    <a:clrScheme name="Βερολίνο">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Βερολίνο">
      <a:majorFont>
        <a:latin typeface="Trebuchet MS"/>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Βερολίνο">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TM04033917[[fn=Βερολίνο]]</Template>
  <TotalTime>0</TotalTime>
  <Words>1879</Words>
  <Application>WPS Presentation</Application>
  <PresentationFormat>Ευρεία οθόνη</PresentationFormat>
  <Paragraphs>25</Paragraphs>
  <Slides>5</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5</vt:i4>
      </vt:variant>
    </vt:vector>
  </HeadingPairs>
  <TitlesOfParts>
    <vt:vector size="13" baseType="lpstr">
      <vt:lpstr>Arial</vt:lpstr>
      <vt:lpstr>SimSun</vt:lpstr>
      <vt:lpstr>Wingdings</vt:lpstr>
      <vt:lpstr>Trebuchet MS</vt:lpstr>
      <vt:lpstr>Microsoft YaHei</vt:lpstr>
      <vt:lpstr>Arial Unicode MS</vt:lpstr>
      <vt:lpstr>Calibri</vt:lpstr>
      <vt:lpstr>Βερολίνο</vt:lpstr>
      <vt:lpstr>Το άνοιγμα των Πατέρων της Εκκλησίας στην ελληνική παιδεία</vt:lpstr>
      <vt:lpstr>Tο έργο των Τριών Ιεραρχών (1)</vt:lpstr>
      <vt:lpstr>Tο έργο των Τριών Ιεραρχών (2)</vt:lpstr>
      <vt:lpstr>Ο ρόλος της Ελληνικής παιδείας στη ζωή</vt:lpstr>
      <vt:lpstr>ΤΕΛΟΣ ΠΑΡΟΥΣΙΑΣΗΣ και ΒΙΒΛΙΟΓΡΑΦΙΑ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Το άνοιγμα των Πατέρων της Εκκλησίας στην ελληνική παιδεία</dc:title>
  <dc:creator>Paul Drygoutis</dc:creator>
  <cp:lastModifiedBy>Paris</cp:lastModifiedBy>
  <cp:revision>2</cp:revision>
  <dcterms:created xsi:type="dcterms:W3CDTF">2023-05-16T19:22:00Z</dcterms:created>
  <dcterms:modified xsi:type="dcterms:W3CDTF">2024-02-23T16:37:05Z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79CF7547A550412B8AC6FF4AC7F195E0_13</vt:lpwstr>
  </property>
  <property fmtid="{D5CDD505-2E9C-101B-9397-08002B2CF9AE}" pid="3" name="KSOProductBuildVer">
    <vt:lpwstr>1033-12.2.0.13489</vt:lpwstr>
  </property>
</Properties>
</file>