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1" r:id="rId7"/>
    <p:sldId id="262" r:id="rId8"/>
    <p:sldId id="263" r:id="rId9"/>
    <p:sldId id="264" r:id="rId10"/>
    <p:sldId id="260"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53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4" Type="http://schemas.openxmlformats.org/officeDocument/2006/relationships/tableStyles" Target="tableStyles.xml"/><Relationship Id="rId13" Type="http://schemas.openxmlformats.org/officeDocument/2006/relationships/viewProps" Target="viewProps.xml"/><Relationship Id="rId12" Type="http://schemas.openxmlformats.org/officeDocument/2006/relationships/presProps" Target="presProps.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Διαφάνεια τίτλου">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hasCustomPrompt="1"/>
          </p:nvPr>
        </p:nvSpPr>
        <p:spPr>
          <a:xfrm>
            <a:off x="1507067" y="2404534"/>
            <a:ext cx="7766936" cy="1646302"/>
          </a:xfrm>
        </p:spPr>
        <p:txBody>
          <a:bodyPr anchor="b">
            <a:noAutofit/>
          </a:bodyPr>
          <a:lstStyle>
            <a:lvl1pPr algn="r">
              <a:defRPr sz="5400">
                <a:solidFill>
                  <a:schemeClr val="accent1"/>
                </a:solidFill>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hasCustomPrompt="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75AEF431-2E2B-44B3-8475-6AB4CE5EA30A}" type="datetimeFigureOut">
              <a:rPr lang="el-GR" smtClean="0"/>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EC0F1B4-D39A-4D6D-B3A6-8477F291ACED}" type="slidenum">
              <a:rPr lang="el-GR" smtClean="0"/>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7335" y="609600"/>
            <a:ext cx="8596668" cy="3403600"/>
          </a:xfrm>
        </p:spPr>
        <p:txBody>
          <a:bodyPr anchor="ctr">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hasCustomPrompt="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endParaRPr lang="el-GR"/>
          </a:p>
        </p:txBody>
      </p:sp>
      <p:sp>
        <p:nvSpPr>
          <p:cNvPr id="4" name="Date Placeholder 3"/>
          <p:cNvSpPr>
            <a:spLocks noGrp="1"/>
          </p:cNvSpPr>
          <p:nvPr>
            <p:ph type="dt" sz="half" idx="10"/>
          </p:nvPr>
        </p:nvSpPr>
        <p:spPr/>
        <p:txBody>
          <a:bodyPr/>
          <a:lstStyle/>
          <a:p>
            <a:fld id="{75AEF431-2E2B-44B3-8475-6AB4CE5EA30A}" type="datetimeFigureOut">
              <a:rPr lang="el-GR" smtClean="0"/>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EC0F1B4-D39A-4D6D-B3A6-8477F291ACED}" type="slidenum">
              <a:rPr lang="el-GR" smtClean="0"/>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31334" y="609600"/>
            <a:ext cx="8094134" cy="3022600"/>
          </a:xfrm>
        </p:spPr>
        <p:txBody>
          <a:bodyPr anchor="ctr">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23" name="Text Placeholder 9"/>
          <p:cNvSpPr>
            <a:spLocks noGrp="1"/>
          </p:cNvSpPr>
          <p:nvPr>
            <p:ph type="body" sz="quarter" idx="13" hasCustomPrompt="1"/>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endParaRPr lang="el-GR"/>
          </a:p>
        </p:txBody>
      </p:sp>
      <p:sp>
        <p:nvSpPr>
          <p:cNvPr id="3" name="Text Placeholder 2"/>
          <p:cNvSpPr>
            <a:spLocks noGrp="1"/>
          </p:cNvSpPr>
          <p:nvPr>
            <p:ph type="body" idx="1" hasCustomPrompt="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endParaRPr lang="el-GR"/>
          </a:p>
        </p:txBody>
      </p:sp>
      <p:sp>
        <p:nvSpPr>
          <p:cNvPr id="4" name="Date Placeholder 3"/>
          <p:cNvSpPr>
            <a:spLocks noGrp="1"/>
          </p:cNvSpPr>
          <p:nvPr>
            <p:ph type="dt" sz="half" idx="10"/>
          </p:nvPr>
        </p:nvSpPr>
        <p:spPr/>
        <p:txBody>
          <a:bodyPr/>
          <a:lstStyle/>
          <a:p>
            <a:fld id="{75AEF431-2E2B-44B3-8475-6AB4CE5EA30A}" type="datetimeFigureOut">
              <a:rPr lang="el-GR" smtClean="0"/>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EC0F1B4-D39A-4D6D-B3A6-8477F291ACED}" type="slidenum">
              <a:rPr lang="el-GR" smtClean="0"/>
            </a:fld>
            <a:endParaRPr lang="el-G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panose="020B0604020202020204"/>
              </a:rPr>
              <a:t>“</a:t>
            </a:r>
            <a:endParaRPr lang="en-US" sz="8000" baseline="0" dirty="0">
              <a:ln w="3175" cmpd="sng">
                <a:noFill/>
              </a:ln>
              <a:solidFill>
                <a:schemeClr val="accent1">
                  <a:lumMod val="60000"/>
                  <a:lumOff val="40000"/>
                </a:schemeClr>
              </a:solidFill>
              <a:effectLst/>
              <a:latin typeface="Arial" panose="020B0604020202020204"/>
            </a:endParaRP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panose="020B0604020202020204"/>
              </a:rPr>
              <a:t>”</a:t>
            </a:r>
            <a:endParaRPr lang="en-US" dirty="0">
              <a:solidFill>
                <a:schemeClr val="accent1">
                  <a:lumMod val="60000"/>
                  <a:lumOff val="40000"/>
                </a:schemeClr>
              </a:solidFill>
              <a:latin typeface="Arial" panose="020B0604020202020204"/>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7335" y="1931988"/>
            <a:ext cx="8596668" cy="2595460"/>
          </a:xfrm>
        </p:spPr>
        <p:txBody>
          <a:bodyPr anchor="b">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hasCustomPrompt="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endParaRPr lang="el-GR"/>
          </a:p>
        </p:txBody>
      </p:sp>
      <p:sp>
        <p:nvSpPr>
          <p:cNvPr id="4" name="Date Placeholder 3"/>
          <p:cNvSpPr>
            <a:spLocks noGrp="1"/>
          </p:cNvSpPr>
          <p:nvPr>
            <p:ph type="dt" sz="half" idx="10"/>
          </p:nvPr>
        </p:nvSpPr>
        <p:spPr/>
        <p:txBody>
          <a:bodyPr/>
          <a:lstStyle/>
          <a:p>
            <a:fld id="{75AEF431-2E2B-44B3-8475-6AB4CE5EA30A}" type="datetimeFigureOut">
              <a:rPr lang="el-GR" smtClean="0"/>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EC0F1B4-D39A-4D6D-B3A6-8477F291ACED}" type="slidenum">
              <a:rPr lang="el-GR" smtClean="0"/>
            </a:fld>
            <a:endParaRPr lang="el-G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31334" y="609600"/>
            <a:ext cx="8094134" cy="3022600"/>
          </a:xfrm>
        </p:spPr>
        <p:txBody>
          <a:bodyPr anchor="ctr">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23" name="Text Placeholder 9"/>
          <p:cNvSpPr>
            <a:spLocks noGrp="1"/>
          </p:cNvSpPr>
          <p:nvPr>
            <p:ph type="body" sz="quarter" idx="13" hasCustomPrompt="1"/>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endParaRPr lang="el-GR"/>
          </a:p>
        </p:txBody>
      </p:sp>
      <p:sp>
        <p:nvSpPr>
          <p:cNvPr id="3" name="Text Placeholder 2"/>
          <p:cNvSpPr>
            <a:spLocks noGrp="1"/>
          </p:cNvSpPr>
          <p:nvPr>
            <p:ph type="body" idx="1" hasCustomPrompt="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endParaRPr lang="el-GR"/>
          </a:p>
        </p:txBody>
      </p:sp>
      <p:sp>
        <p:nvSpPr>
          <p:cNvPr id="4" name="Date Placeholder 3"/>
          <p:cNvSpPr>
            <a:spLocks noGrp="1"/>
          </p:cNvSpPr>
          <p:nvPr>
            <p:ph type="dt" sz="half" idx="10"/>
          </p:nvPr>
        </p:nvSpPr>
        <p:spPr/>
        <p:txBody>
          <a:bodyPr/>
          <a:lstStyle/>
          <a:p>
            <a:fld id="{75AEF431-2E2B-44B3-8475-6AB4CE5EA30A}" type="datetimeFigureOut">
              <a:rPr lang="el-GR" smtClean="0"/>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EC0F1B4-D39A-4D6D-B3A6-8477F291ACED}" type="slidenum">
              <a:rPr lang="el-GR" smtClean="0"/>
            </a:fld>
            <a:endParaRPr lang="el-G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panose="020B0604020202020204"/>
              </a:rPr>
              <a:t>“</a:t>
            </a:r>
            <a:endParaRPr lang="en-US" sz="8000" baseline="0" dirty="0">
              <a:ln w="3175" cmpd="sng">
                <a:noFill/>
              </a:ln>
              <a:solidFill>
                <a:schemeClr val="accent1">
                  <a:lumMod val="60000"/>
                  <a:lumOff val="40000"/>
                </a:schemeClr>
              </a:solidFill>
              <a:effectLst/>
              <a:latin typeface="Arial" panose="020B0604020202020204"/>
            </a:endParaRP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panose="020B0604020202020204"/>
              </a:rPr>
              <a:t>”</a:t>
            </a:r>
            <a:endParaRPr lang="en-US" sz="8000" baseline="0" dirty="0">
              <a:ln w="3175" cmpd="sng">
                <a:noFill/>
              </a:ln>
              <a:solidFill>
                <a:schemeClr val="accent1">
                  <a:lumMod val="60000"/>
                  <a:lumOff val="40000"/>
                </a:schemeClr>
              </a:solidFill>
              <a:effectLst/>
              <a:latin typeface="Arial" panose="020B0604020202020204"/>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85799" y="609600"/>
            <a:ext cx="8588203" cy="3022600"/>
          </a:xfrm>
        </p:spPr>
        <p:txBody>
          <a:bodyPr anchor="ctr">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23" name="Text Placeholder 9"/>
          <p:cNvSpPr>
            <a:spLocks noGrp="1"/>
          </p:cNvSpPr>
          <p:nvPr>
            <p:ph type="body" sz="quarter" idx="13" hasCustomPrompt="1"/>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endParaRPr lang="el-GR"/>
          </a:p>
        </p:txBody>
      </p:sp>
      <p:sp>
        <p:nvSpPr>
          <p:cNvPr id="3" name="Text Placeholder 2"/>
          <p:cNvSpPr>
            <a:spLocks noGrp="1"/>
          </p:cNvSpPr>
          <p:nvPr>
            <p:ph type="body" idx="1" hasCustomPrompt="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endParaRPr lang="el-GR"/>
          </a:p>
        </p:txBody>
      </p:sp>
      <p:sp>
        <p:nvSpPr>
          <p:cNvPr id="4" name="Date Placeholder 3"/>
          <p:cNvSpPr>
            <a:spLocks noGrp="1"/>
          </p:cNvSpPr>
          <p:nvPr>
            <p:ph type="dt" sz="half" idx="10"/>
          </p:nvPr>
        </p:nvSpPr>
        <p:spPr/>
        <p:txBody>
          <a:bodyPr/>
          <a:lstStyle/>
          <a:p>
            <a:fld id="{75AEF431-2E2B-44B3-8475-6AB4CE5EA30A}" type="datetimeFigureOut">
              <a:rPr lang="el-GR" smtClean="0"/>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EC0F1B4-D39A-4D6D-B3A6-8477F291ACED}" type="slidenum">
              <a:rPr lang="el-GR" smtClean="0"/>
            </a:fld>
            <a:endParaRPr lang="el-G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hasCustomPrompt="1"/>
          </p:nvPr>
        </p:nvSpPr>
        <p:spPr/>
        <p:txBody>
          <a:bodyPr vert="eaVert"/>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4" name="Date Placeholder 3"/>
          <p:cNvSpPr>
            <a:spLocks noGrp="1"/>
          </p:cNvSpPr>
          <p:nvPr>
            <p:ph type="dt" sz="half" idx="10"/>
          </p:nvPr>
        </p:nvSpPr>
        <p:spPr/>
        <p:txBody>
          <a:bodyPr/>
          <a:lstStyle/>
          <a:p>
            <a:fld id="{75AEF431-2E2B-44B3-8475-6AB4CE5EA30A}" type="datetimeFigureOut">
              <a:rPr lang="el-GR" smtClean="0"/>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EC0F1B4-D39A-4D6D-B3A6-8477F291ACED}" type="slidenum">
              <a:rPr lang="el-GR" smtClean="0"/>
            </a:fld>
            <a:endParaRPr lang="el-G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hasCustomPrompt="1"/>
          </p:nvPr>
        </p:nvSpPr>
        <p:spPr>
          <a:xfrm>
            <a:off x="7967673" y="609599"/>
            <a:ext cx="1304743" cy="5251451"/>
          </a:xfrm>
        </p:spPr>
        <p:txBody>
          <a:bodyPr vert="eaVert" anchor="ct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hasCustomPrompt="1"/>
          </p:nvPr>
        </p:nvSpPr>
        <p:spPr>
          <a:xfrm>
            <a:off x="677335" y="609600"/>
            <a:ext cx="7060150" cy="5251450"/>
          </a:xfrm>
        </p:spPr>
        <p:txBody>
          <a:bodyPr vert="eaVert"/>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4" name="Date Placeholder 3"/>
          <p:cNvSpPr>
            <a:spLocks noGrp="1"/>
          </p:cNvSpPr>
          <p:nvPr>
            <p:ph type="dt" sz="half" idx="10"/>
          </p:nvPr>
        </p:nvSpPr>
        <p:spPr/>
        <p:txBody>
          <a:bodyPr/>
          <a:lstStyle/>
          <a:p>
            <a:fld id="{75AEF431-2E2B-44B3-8475-6AB4CE5EA30A}" type="datetimeFigureOut">
              <a:rPr lang="el-GR" smtClean="0"/>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EC0F1B4-D39A-4D6D-B3A6-8477F291ACED}" type="slidenum">
              <a:rPr lang="el-GR" smtClean="0"/>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6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hasCustomPrompt="1"/>
          </p:nvPr>
        </p:nvSpPr>
        <p:spPr/>
        <p:txBody>
          <a:bodyPr/>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4" name="Date Placeholder 3"/>
          <p:cNvSpPr>
            <a:spLocks noGrp="1"/>
          </p:cNvSpPr>
          <p:nvPr>
            <p:ph type="dt" sz="half" idx="10"/>
          </p:nvPr>
        </p:nvSpPr>
        <p:spPr/>
        <p:txBody>
          <a:bodyPr/>
          <a:lstStyle/>
          <a:p>
            <a:fld id="{75AEF431-2E2B-44B3-8475-6AB4CE5EA30A}" type="datetimeFigureOut">
              <a:rPr lang="el-GR" smtClean="0"/>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EC0F1B4-D39A-4D6D-B3A6-8477F291ACED}" type="slidenum">
              <a:rPr lang="el-GR" smtClean="0"/>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7335" y="2700867"/>
            <a:ext cx="8596668" cy="1826581"/>
          </a:xfrm>
        </p:spPr>
        <p:txBody>
          <a:bodyPr anchor="b"/>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hasCustomPrompt="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endParaRPr lang="el-GR"/>
          </a:p>
        </p:txBody>
      </p:sp>
      <p:sp>
        <p:nvSpPr>
          <p:cNvPr id="4" name="Date Placeholder 3"/>
          <p:cNvSpPr>
            <a:spLocks noGrp="1"/>
          </p:cNvSpPr>
          <p:nvPr>
            <p:ph type="dt" sz="half" idx="10"/>
          </p:nvPr>
        </p:nvSpPr>
        <p:spPr/>
        <p:txBody>
          <a:bodyPr/>
          <a:lstStyle/>
          <a:p>
            <a:fld id="{75AEF431-2E2B-44B3-8475-6AB4CE5EA30A}" type="datetimeFigureOut">
              <a:rPr lang="el-GR" smtClean="0"/>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EC0F1B4-D39A-4D6D-B3A6-8477F291ACED}" type="slidenum">
              <a:rPr lang="el-GR" smtClean="0"/>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hasCustomPrompt="1"/>
          </p:nvPr>
        </p:nvSpPr>
        <p:spPr>
          <a:xfrm>
            <a:off x="677334" y="2160589"/>
            <a:ext cx="4184035" cy="3880772"/>
          </a:xfrm>
        </p:spPr>
        <p:txBody>
          <a:bodyPr/>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4" name="Content Placeholder 3"/>
          <p:cNvSpPr>
            <a:spLocks noGrp="1"/>
          </p:cNvSpPr>
          <p:nvPr>
            <p:ph sz="half" idx="2" hasCustomPrompt="1"/>
          </p:nvPr>
        </p:nvSpPr>
        <p:spPr>
          <a:xfrm>
            <a:off x="5089970" y="2160589"/>
            <a:ext cx="4184034" cy="3880773"/>
          </a:xfrm>
        </p:spPr>
        <p:txBody>
          <a:bodyPr/>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5" name="Date Placeholder 4"/>
          <p:cNvSpPr>
            <a:spLocks noGrp="1"/>
          </p:cNvSpPr>
          <p:nvPr>
            <p:ph type="dt" sz="half" idx="10"/>
          </p:nvPr>
        </p:nvSpPr>
        <p:spPr/>
        <p:txBody>
          <a:bodyPr/>
          <a:lstStyle/>
          <a:p>
            <a:fld id="{75AEF431-2E2B-44B3-8475-6AB4CE5EA30A}" type="datetimeFigureOut">
              <a:rPr lang="el-GR" smtClean="0"/>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BEC0F1B4-D39A-4D6D-B3A6-8477F291ACED}" type="slidenum">
              <a:rPr lang="el-GR" smtClean="0"/>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hasCustomPrompt="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endParaRPr lang="el-GR"/>
          </a:p>
        </p:txBody>
      </p:sp>
      <p:sp>
        <p:nvSpPr>
          <p:cNvPr id="4" name="Content Placeholder 3"/>
          <p:cNvSpPr>
            <a:spLocks noGrp="1"/>
          </p:cNvSpPr>
          <p:nvPr>
            <p:ph sz="half" idx="2" hasCustomPrompt="1"/>
          </p:nvPr>
        </p:nvSpPr>
        <p:spPr>
          <a:xfrm>
            <a:off x="675745" y="2737245"/>
            <a:ext cx="4185623" cy="3304117"/>
          </a:xfrm>
        </p:spPr>
        <p:txBody>
          <a:bodyPr>
            <a:normAutofit/>
          </a:bodyPr>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5" name="Text Placeholder 4"/>
          <p:cNvSpPr>
            <a:spLocks noGrp="1"/>
          </p:cNvSpPr>
          <p:nvPr>
            <p:ph type="body" sz="quarter" idx="3" hasCustomPrompt="1"/>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endParaRPr lang="el-GR"/>
          </a:p>
        </p:txBody>
      </p:sp>
      <p:sp>
        <p:nvSpPr>
          <p:cNvPr id="6" name="Content Placeholder 5"/>
          <p:cNvSpPr>
            <a:spLocks noGrp="1"/>
          </p:cNvSpPr>
          <p:nvPr>
            <p:ph sz="quarter" idx="4" hasCustomPrompt="1"/>
          </p:nvPr>
        </p:nvSpPr>
        <p:spPr>
          <a:xfrm>
            <a:off x="5088384" y="2737245"/>
            <a:ext cx="4185617" cy="3304117"/>
          </a:xfrm>
        </p:spPr>
        <p:txBody>
          <a:bodyPr>
            <a:normAutofit/>
          </a:bodyPr>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7" name="Date Placeholder 6"/>
          <p:cNvSpPr>
            <a:spLocks noGrp="1"/>
          </p:cNvSpPr>
          <p:nvPr>
            <p:ph type="dt" sz="half" idx="10"/>
          </p:nvPr>
        </p:nvSpPr>
        <p:spPr/>
        <p:txBody>
          <a:bodyPr/>
          <a:lstStyle/>
          <a:p>
            <a:fld id="{75AEF431-2E2B-44B3-8475-6AB4CE5EA30A}" type="datetimeFigureOut">
              <a:rPr lang="el-GR" smtClean="0"/>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BEC0F1B4-D39A-4D6D-B3A6-8477F291ACED}" type="slidenum">
              <a:rPr lang="el-GR" smtClean="0"/>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7334" y="609600"/>
            <a:ext cx="8596668" cy="1320800"/>
          </a:xfrm>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75AEF431-2E2B-44B3-8475-6AB4CE5EA30A}" type="datetimeFigureOut">
              <a:rPr lang="el-GR" smtClean="0"/>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BEC0F1B4-D39A-4D6D-B3A6-8477F291ACED}" type="slidenum">
              <a:rPr lang="el-GR" smtClean="0"/>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AEF431-2E2B-44B3-8475-6AB4CE5EA30A}" type="datetimeFigureOut">
              <a:rPr lang="el-GR" smtClean="0"/>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BEC0F1B4-D39A-4D6D-B3A6-8477F291ACED}" type="slidenum">
              <a:rPr lang="el-GR" smtClean="0"/>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7334" y="1498604"/>
            <a:ext cx="3854528" cy="1278466"/>
          </a:xfrm>
        </p:spPr>
        <p:txBody>
          <a:bodyPr anchor="b">
            <a:normAutofit/>
          </a:bodyPr>
          <a:lstStyle>
            <a:lvl1pPr>
              <a:defRPr sz="20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hasCustomPrompt="1"/>
          </p:nvPr>
        </p:nvSpPr>
        <p:spPr>
          <a:xfrm>
            <a:off x="4760461" y="514924"/>
            <a:ext cx="4513541" cy="5526437"/>
          </a:xfrm>
        </p:spPr>
        <p:txBody>
          <a:bodyPr>
            <a:normAutofit/>
          </a:bodyPr>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4" name="Text Placeholder 3"/>
          <p:cNvSpPr>
            <a:spLocks noGrp="1"/>
          </p:cNvSpPr>
          <p:nvPr>
            <p:ph type="body" sz="half" idx="2" hasCustomPrompt="1"/>
          </p:nvPr>
        </p:nvSpPr>
        <p:spPr>
          <a:xfrm>
            <a:off x="677334" y="2777069"/>
            <a:ext cx="3854528" cy="2584449"/>
          </a:xfrm>
        </p:spPr>
        <p:txBody>
          <a:bodyPr>
            <a:normAutofit/>
          </a:bodyPr>
          <a:lstStyle>
            <a:lvl1pPr marL="0" indent="0">
              <a:buNone/>
              <a:defRPr sz="1400"/>
            </a:lvl1pPr>
            <a:lvl2pPr marL="457200" indent="0">
              <a:buNone/>
              <a:defRPr sz="1400"/>
            </a:lvl2pPr>
            <a:lvl3pPr marL="914400" indent="0">
              <a:buNone/>
              <a:defRPr sz="1200"/>
            </a:lvl3pPr>
            <a:lvl4pPr marL="1370965" indent="0">
              <a:buNone/>
              <a:defRPr sz="1000"/>
            </a:lvl4pPr>
            <a:lvl5pPr marL="1828165" indent="0">
              <a:buNone/>
              <a:defRPr sz="1000"/>
            </a:lvl5pPr>
            <a:lvl6pPr marL="2285365" indent="0">
              <a:buNone/>
              <a:defRPr sz="1000"/>
            </a:lvl6pPr>
            <a:lvl7pPr marL="2742565" indent="0">
              <a:buNone/>
              <a:defRPr sz="1000"/>
            </a:lvl7pPr>
            <a:lvl8pPr marL="3199130" indent="0">
              <a:buNone/>
              <a:defRPr sz="1000"/>
            </a:lvl8pPr>
            <a:lvl9pPr marL="3656330" indent="0">
              <a:buNone/>
              <a:defRPr sz="1000"/>
            </a:lvl9pPr>
          </a:lstStyle>
          <a:p>
            <a:pPr lvl="0"/>
            <a:r>
              <a:rPr lang="el-GR"/>
              <a:t>Στυλ κειμένου υποδείγματος</a:t>
            </a:r>
            <a:endParaRPr lang="el-GR"/>
          </a:p>
        </p:txBody>
      </p:sp>
      <p:sp>
        <p:nvSpPr>
          <p:cNvPr id="5" name="Date Placeholder 4"/>
          <p:cNvSpPr>
            <a:spLocks noGrp="1"/>
          </p:cNvSpPr>
          <p:nvPr>
            <p:ph type="dt" sz="half" idx="10"/>
          </p:nvPr>
        </p:nvSpPr>
        <p:spPr/>
        <p:txBody>
          <a:bodyPr/>
          <a:lstStyle/>
          <a:p>
            <a:fld id="{75AEF431-2E2B-44B3-8475-6AB4CE5EA30A}" type="datetimeFigureOut">
              <a:rPr lang="el-GR" smtClean="0"/>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BEC0F1B4-D39A-4D6D-B3A6-8477F291ACED}" type="slidenum">
              <a:rPr lang="el-GR" smtClean="0"/>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7334" y="4800600"/>
            <a:ext cx="8596667"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hasCustomPrompt="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hasCustomPrompt="1"/>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endParaRPr lang="el-GR"/>
          </a:p>
        </p:txBody>
      </p:sp>
      <p:sp>
        <p:nvSpPr>
          <p:cNvPr id="5" name="Date Placeholder 4"/>
          <p:cNvSpPr>
            <a:spLocks noGrp="1"/>
          </p:cNvSpPr>
          <p:nvPr>
            <p:ph type="dt" sz="half" idx="10"/>
          </p:nvPr>
        </p:nvSpPr>
        <p:spPr/>
        <p:txBody>
          <a:bodyPr/>
          <a:lstStyle/>
          <a:p>
            <a:fld id="{75AEF431-2E2B-44B3-8475-6AB4CE5EA30A}" type="datetimeFigureOut">
              <a:rPr lang="el-GR" smtClean="0"/>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BEC0F1B4-D39A-4D6D-B3A6-8477F291ACED}" type="slidenum">
              <a:rPr lang="el-GR" smtClean="0"/>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7" Type="http://schemas.openxmlformats.org/officeDocument/2006/relationships/theme" Target="../theme/theme1.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5AEF431-2E2B-44B3-8475-6AB4CE5EA30A}" type="datetimeFigureOut">
              <a:rPr lang="el-GR" smtClean="0"/>
            </a:fld>
            <a:endParaRPr lang="el-G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EC0F1B4-D39A-4D6D-B3A6-8477F291ACED}" type="slidenum">
              <a:rPr lang="el-GR" smtClean="0"/>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panose="05040102010807070707"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panose="05040102010807070707"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6.jpeg"/><Relationship Id="rId1" Type="http://schemas.openxmlformats.org/officeDocument/2006/relationships/image" Target="../media/image5.jpe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7.jpe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9.jpeg"/><Relationship Id="rId1" Type="http://schemas.openxmlformats.org/officeDocument/2006/relationships/image" Target="../media/image8.jpeg"/></Relationships>
</file>

<file path=ppt/slides/_rels/slide9.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openxmlformats.org/officeDocument/2006/relationships/hyperlink" Target="https://www.sansimera.gr/articles/1066" TargetMode="External"/><Relationship Id="rId4" Type="http://schemas.openxmlformats.org/officeDocument/2006/relationships/hyperlink" Target="https://www.pemptousia.gr/2023/02/i-kiriaki-ton-apokreo/" TargetMode="External"/><Relationship Id="rId3" Type="http://schemas.openxmlformats.org/officeDocument/2006/relationships/hyperlink" Target="http://agiosthomas.gr/index.php/agios-nikolaos-velimirovic-kyriaki-asotoy/" TargetMode="External"/><Relationship Id="rId2" Type="http://schemas.openxmlformats.org/officeDocument/2006/relationships/hyperlink" Target="https://www.dogma.gr/imerodromio/kyriaki-telonou-kai-farisaiou-enarksi-triodiou-4/169775/" TargetMode="External"/><Relationship Id="rId1" Type="http://schemas.openxmlformats.org/officeDocument/2006/relationships/hyperlink" Target="https://www.argiro.gr/2020/02/anoixe-triodio-giati-onomastike-etsi-sxesi-karnabali-kai-pos-sundeetai-tis-diatrofikes-mas-sunithei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pPr algn="ctr"/>
            <a:r>
              <a:rPr lang="el-GR" dirty="0"/>
              <a:t>Εργασία Θρησκευτικών</a:t>
            </a:r>
            <a:endParaRPr lang="el-GR" dirty="0"/>
          </a:p>
        </p:txBody>
      </p:sp>
      <p:sp>
        <p:nvSpPr>
          <p:cNvPr id="5" name="Θέση περιεχομένου 4"/>
          <p:cNvSpPr>
            <a:spLocks noGrp="1"/>
          </p:cNvSpPr>
          <p:nvPr>
            <p:ph idx="1"/>
          </p:nvPr>
        </p:nvSpPr>
        <p:spPr/>
        <p:txBody>
          <a:bodyPr/>
          <a:lstStyle/>
          <a:p>
            <a:pPr algn="ctr"/>
            <a:r>
              <a:rPr lang="el-GR" dirty="0"/>
              <a:t>Εργασία Θρησκευτικών με θέμα το τριώδιο.</a:t>
            </a:r>
            <a:endParaRPr lang="el-GR" dirty="0"/>
          </a:p>
          <a:p>
            <a:pPr algn="ctr"/>
            <a:r>
              <a:rPr lang="el-GR" dirty="0"/>
              <a:t>Όνομα: </a:t>
            </a:r>
            <a:r>
              <a:rPr lang="el-GR" dirty="0" err="1"/>
              <a:t>Δρυγούτης</a:t>
            </a:r>
            <a:r>
              <a:rPr lang="el-GR" dirty="0"/>
              <a:t> Παύλος </a:t>
            </a:r>
            <a:endParaRPr lang="el-GR" dirty="0"/>
          </a:p>
          <a:p>
            <a:pPr algn="ctr"/>
            <a:r>
              <a:rPr lang="el-GR" dirty="0"/>
              <a:t>Ημερομηνία: 22/2/23</a:t>
            </a:r>
            <a:endParaRPr lang="el-GR" dirty="0"/>
          </a:p>
          <a:p>
            <a:pPr algn="ctr"/>
            <a:r>
              <a:rPr lang="el-GR" dirty="0"/>
              <a:t>Τμήμα Β’3</a:t>
            </a:r>
            <a:endParaRPr lang="el-GR" dirty="0"/>
          </a:p>
          <a:p>
            <a:pPr algn="ctr"/>
            <a:r>
              <a:rPr lang="el-GR" dirty="0"/>
              <a:t>Τετράμηνο: Β’</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Τι είναι το Τριώδιο; </a:t>
            </a:r>
            <a:endParaRPr lang="el-GR" dirty="0"/>
          </a:p>
        </p:txBody>
      </p:sp>
      <p:sp>
        <p:nvSpPr>
          <p:cNvPr id="3" name="Θέση περιεχομένου 2"/>
          <p:cNvSpPr>
            <a:spLocks noGrp="1"/>
          </p:cNvSpPr>
          <p:nvPr>
            <p:ph idx="1"/>
          </p:nvPr>
        </p:nvSpPr>
        <p:spPr/>
        <p:txBody>
          <a:bodyPr/>
          <a:lstStyle/>
          <a:p>
            <a:r>
              <a:rPr lang="el-GR" dirty="0"/>
              <a:t>Καταρχάς, το Τριώδιο έχει ονομαστεί με βάση το εκκλησιαστικό βιβλίο (το Τριώδιο), το οποίο περιλαμβάνει τους ύμνους οι οποίοι ψάλλονται στις εκκλησίες κατά τη διάρκεια της συγκεκριμένης περιόδου.</a:t>
            </a:r>
            <a:endParaRPr lang="el-GR" dirty="0"/>
          </a:p>
          <a:p>
            <a:r>
              <a:rPr lang="el-GR" dirty="0"/>
              <a:t>Είναι βαθιά θρησκευτική και σηματοδοτεί την εισαγωγή στη διαδικασία του εξαγνισμού του ανθρώπου μέσω της </a:t>
            </a:r>
            <a:r>
              <a:rPr lang="el-GR" dirty="0" err="1"/>
              <a:t>σαρανταήμερης</a:t>
            </a:r>
            <a:r>
              <a:rPr lang="el-GR" dirty="0"/>
              <a:t> νηστείας που ξεκινάει αμέσως μετά τις </a:t>
            </a:r>
            <a:r>
              <a:rPr lang="el-GR" dirty="0" err="1"/>
              <a:t>απόκριες</a:t>
            </a:r>
            <a:r>
              <a:rPr lang="el-GR" dirty="0"/>
              <a:t>.</a:t>
            </a:r>
            <a:endParaRPr lang="el-GR" dirty="0"/>
          </a:p>
          <a:p>
            <a:r>
              <a:rPr lang="el-GR" dirty="0"/>
              <a:t>Η περίοδος του Τριωδίου </a:t>
            </a:r>
            <a:r>
              <a:rPr lang="el-GR" dirty="0" err="1"/>
              <a:t>διαρείται</a:t>
            </a:r>
            <a:r>
              <a:rPr lang="el-GR" dirty="0"/>
              <a:t> σε τρεις μικρότερες περιόδους. Συγκεκριμένα, Κυριακή </a:t>
            </a:r>
            <a:r>
              <a:rPr lang="el-GR" dirty="0" err="1"/>
              <a:t>Τελώνου</a:t>
            </a:r>
            <a:r>
              <a:rPr lang="el-GR" dirty="0"/>
              <a:t> και Φαρισαίου μέχρι Κυριακή της Τυροφάγου, Καθαρά Δευτέρα μέχρι το Σάββατο Του Λαζάρου και Κυριακή των Βαΐων το βράδυ μέχρι το Μεγάλο Σάββατο πριν την Ανάσταση.</a:t>
            </a:r>
            <a:endParaRPr lang="el-GR" dirty="0"/>
          </a:p>
        </p:txBody>
      </p:sp>
      <p:pic>
        <p:nvPicPr>
          <p:cNvPr id="1028" name="Picture 4" descr="Το Τριώδιο | Ιερός Ναός Αγίου Θωμά Αμπελοκήπων (Γουδή)"/>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9386145" y="4994726"/>
            <a:ext cx="2638425" cy="17335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2000">
        <p15:prstTrans prst="drape"/>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Τι κάνουμε κατά τη διάρκειά του (1)</a:t>
            </a:r>
            <a:endParaRPr lang="el-GR" dirty="0"/>
          </a:p>
        </p:txBody>
      </p:sp>
      <p:sp>
        <p:nvSpPr>
          <p:cNvPr id="3" name="Θέση περιεχομένου 2"/>
          <p:cNvSpPr>
            <a:spLocks noGrp="1"/>
          </p:cNvSpPr>
          <p:nvPr>
            <p:ph idx="1"/>
          </p:nvPr>
        </p:nvSpPr>
        <p:spPr/>
        <p:txBody>
          <a:bodyPr/>
          <a:lstStyle/>
          <a:p>
            <a:r>
              <a:rPr lang="el-GR" dirty="0"/>
              <a:t>Την πρώτη εβδομάδα γίνεται «κατάλυση στα πάντα», δηλαδή τρώγεται ελεύθερα κάθε φαγητό ακόμα και την Τετάρτη και Παρασκευή. Για το λόγο αυτό ονομάζεται «ελεύθερη» ή «απολυτή».</a:t>
            </a:r>
            <a:endParaRPr lang="el-GR" dirty="0"/>
          </a:p>
          <a:p>
            <a:r>
              <a:rPr lang="el-GR" dirty="0"/>
              <a:t>Την δεύτερη εβδομάδα του Τριωδίου γίνεται «κατάλυση στα πάντα» όλες τις ημέρες εκτός της Τετάρτης και Παρασκευής όποτε απέχουμε ακόμα και από τα λαδερά φαγητά όπως και τις ημέρες της Μεγάλης Σαρακοστής. Την Πέμπτη της δεύτερης εβδομάδας στην Ελλάδα υπάρχει το έθιμο της Τσικνοπέμπτης, κατά την οποία καταναλώνονται </a:t>
            </a:r>
            <a:r>
              <a:rPr lang="el-GR" dirty="0" err="1"/>
              <a:t>κρεατικά</a:t>
            </a:r>
            <a:r>
              <a:rPr lang="el-GR" dirty="0"/>
              <a:t>, δεδομένου ότι μετά από τρεις ημέρες αρχίζει ουσιαστικά η νηστεία της Σαρακοστής.</a:t>
            </a:r>
            <a:endParaRPr lang="el-GR" dirty="0"/>
          </a:p>
        </p:txBody>
      </p:sp>
      <p:pic>
        <p:nvPicPr>
          <p:cNvPr id="2050" name="Picture 2" descr="Σήμερα ανοίγει το Τριώδιο - trikalaenimerosi"/>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9120278" y="311150"/>
            <a:ext cx="2819400" cy="16192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2000">
        <p15:prstTrans prst="drape"/>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Τι κάνουμε κατά τη διάρκειά του (2)</a:t>
            </a:r>
            <a:endParaRPr lang="el-GR" dirty="0"/>
          </a:p>
        </p:txBody>
      </p:sp>
      <p:sp>
        <p:nvSpPr>
          <p:cNvPr id="3" name="Θέση περιεχομένου 2"/>
          <p:cNvSpPr>
            <a:spLocks noGrp="1"/>
          </p:cNvSpPr>
          <p:nvPr>
            <p:ph idx="1"/>
          </p:nvPr>
        </p:nvSpPr>
        <p:spPr/>
        <p:txBody>
          <a:bodyPr/>
          <a:lstStyle/>
          <a:p>
            <a:r>
              <a:rPr lang="el-GR" dirty="0"/>
              <a:t>Η τρίτη εβδομάδα του Τριωδίου είναι αυτή της Τυροφάγου ή </a:t>
            </a:r>
            <a:r>
              <a:rPr lang="el-GR" dirty="0" err="1"/>
              <a:t>Τυρινής</a:t>
            </a:r>
            <a:r>
              <a:rPr lang="el-GR" dirty="0"/>
              <a:t>, οπότε όλες τις ημέρες γίνεται κατάλυση σε όλα τα γαλακτοκομικά προϊόντα του αυγού, των ψαριών και φυσικά του ελαιόλαδου, απαγορεύεται όμως η κρεατοφαγία.</a:t>
            </a:r>
            <a:endParaRPr lang="el-GR" dirty="0"/>
          </a:p>
          <a:p>
            <a:r>
              <a:rPr lang="el-GR" dirty="0"/>
              <a:t>Την τρίτη Κυριακή της Αποκριάς, πριν από την Καθαρά Δευτέρα, αρχίζει η περίοδος της Μεγάλης Σαρακοστής, δηλαδή της νηστείας των σαράντα ημερών που προηγείται του χριστιανικού Πάσχα.</a:t>
            </a:r>
            <a:endParaRPr lang="el-GR" dirty="0"/>
          </a:p>
        </p:txBody>
      </p:sp>
      <p:pic>
        <p:nvPicPr>
          <p:cNvPr id="3076" name="Picture 4" descr="Αφιέρωμα στο Άγιο Τριώδιο - Ενωμένη Ρωμηοσύνη"/>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9572625" y="2221033"/>
            <a:ext cx="2619375" cy="17430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2000">
        <p15:prstTrans prst="drape"/>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Η πρώτη Κυριακή </a:t>
            </a:r>
            <a:endParaRPr lang="el-GR" dirty="0"/>
          </a:p>
        </p:txBody>
      </p:sp>
      <p:sp>
        <p:nvSpPr>
          <p:cNvPr id="3" name="Θέση περιεχομένου 2"/>
          <p:cNvSpPr>
            <a:spLocks noGrp="1"/>
          </p:cNvSpPr>
          <p:nvPr>
            <p:ph idx="1"/>
          </p:nvPr>
        </p:nvSpPr>
        <p:spPr/>
        <p:txBody>
          <a:bodyPr/>
          <a:lstStyle/>
          <a:p>
            <a:r>
              <a:rPr lang="el-GR" dirty="0"/>
              <a:t>Η πρώτη Κυριακή του Τριωδίου είναι αφιερωμένη στην διδακτική παραβολή του </a:t>
            </a:r>
            <a:r>
              <a:rPr lang="el-GR" dirty="0" err="1"/>
              <a:t>Τελώνου</a:t>
            </a:r>
            <a:r>
              <a:rPr lang="el-GR" dirty="0"/>
              <a:t> και του Φαρισαίου, την οποία ο Κύριος διηγήθηκε, προκειμένου να διδάξει την αρετή της ταπεινώσεως και να στηλιτεύσει την έπαρση.</a:t>
            </a:r>
            <a:endParaRPr lang="el-GR" dirty="0"/>
          </a:p>
          <a:p>
            <a:r>
              <a:rPr lang="el-GR" dirty="0"/>
              <a:t>Οι Πατέρες της Εκκλησίας μας όρισαν να είναι αφιερωμένη η πρώτη Κυριακή του Τριωδίου στη διδακτική αυτή παραβολή του Κυρίου για να συνειδητοποιήσουν οι πιστοί πως η υπερηφάνεια είναι η αγιάτρευτη ρίζα του κακού στον άνθρωπο, η οποία τον κρατά μακριά από την </a:t>
            </a:r>
            <a:r>
              <a:rPr lang="el-GR" dirty="0" err="1"/>
              <a:t>αγιαστική</a:t>
            </a:r>
            <a:r>
              <a:rPr lang="el-GR" dirty="0"/>
              <a:t> χάρη του Θεού και πως η ταπείνωση είναι το σωτήριο αντίδοτο της καταστροφικής πορείας, που οδηγεί τον άνθρωπο η εγωπάθεια.</a:t>
            </a:r>
            <a:endParaRPr lang="el-GR" dirty="0"/>
          </a:p>
        </p:txBody>
      </p:sp>
      <p:pic>
        <p:nvPicPr>
          <p:cNvPr id="1026" name="Picture 2" descr="Κυριακή του Τελώνου και του Φαρισαίου - Αφιέρωμα - Σαν Σήμερα .gr"/>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9394346" y="513272"/>
            <a:ext cx="2495550" cy="1828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2000">
        <p15:prstTrans prst="drape"/>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Η δεύτερη Κυριακή</a:t>
            </a:r>
            <a:endParaRPr lang="el-GR" dirty="0"/>
          </a:p>
        </p:txBody>
      </p:sp>
      <p:sp>
        <p:nvSpPr>
          <p:cNvPr id="3" name="Θέση περιεχομένου 2"/>
          <p:cNvSpPr>
            <a:spLocks noGrp="1"/>
          </p:cNvSpPr>
          <p:nvPr>
            <p:ph idx="1"/>
          </p:nvPr>
        </p:nvSpPr>
        <p:spPr/>
        <p:txBody>
          <a:bodyPr/>
          <a:lstStyle/>
          <a:p>
            <a:r>
              <a:rPr lang="el-GR" dirty="0"/>
              <a:t>Τη δεύτερη Κυριακή του Τριωδίου διαβάζεται στις Εκκλησίες η παραβολή του ασώτου υιού.</a:t>
            </a:r>
            <a:endParaRPr lang="el-GR" dirty="0"/>
          </a:p>
          <a:p>
            <a:r>
              <a:rPr lang="el-GR" dirty="0"/>
              <a:t>Η δεύτερη Κυριακή του Τριωδίου είναι αφιερωμένη στην αρκετά διδακτική παραβολή του ασώτου υιού. Η παραβολή μας μιλάει για ένα πλούσιο νέο, ο όποιος άσωτα σπατάλησε την περιουσία του σε χώρα μακρινή και στο τέλος κατάντησε ως βοσκός χοίρων. Τότε μετανόησε και επέστρεψε στον πατέρα του, που τον δέχτηκε με μεγάλη αγάπη και στοργή.</a:t>
            </a:r>
            <a:endParaRPr lang="el-GR" dirty="0"/>
          </a:p>
        </p:txBody>
      </p:sp>
      <p:pic>
        <p:nvPicPr>
          <p:cNvPr id="2050" name="Picture 2" descr="Κυριακή του Ασώτου - Αφιέρωμα - Σαν Σήμερα .gr"/>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9274002" y="101600"/>
            <a:ext cx="2495550" cy="18288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Το μήνυμα του Ασώτου υιού - ΒΗΜΑ ΟΡΘΟΔΟΞΙΑΣ"/>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97006" y="4687289"/>
            <a:ext cx="2590800" cy="17621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Η τρίτη Κυριακή</a:t>
            </a:r>
            <a:endParaRPr lang="el-GR" dirty="0"/>
          </a:p>
        </p:txBody>
      </p:sp>
      <p:sp>
        <p:nvSpPr>
          <p:cNvPr id="3" name="Θέση περιεχομένου 2"/>
          <p:cNvSpPr>
            <a:spLocks noGrp="1"/>
          </p:cNvSpPr>
          <p:nvPr>
            <p:ph idx="1"/>
          </p:nvPr>
        </p:nvSpPr>
        <p:spPr/>
        <p:txBody>
          <a:bodyPr/>
          <a:lstStyle/>
          <a:p>
            <a:r>
              <a:rPr lang="el-GR" dirty="0"/>
              <a:t>Αυτή η Κυριακή ονομάστηκε ως &lt;&lt;Κυριακή της </a:t>
            </a:r>
            <a:r>
              <a:rPr lang="el-GR" dirty="0" err="1"/>
              <a:t>Απόκρεω</a:t>
            </a:r>
            <a:r>
              <a:rPr lang="el-GR" dirty="0"/>
              <a:t>&gt;&gt; διότι αυτή είναι η τελευταία μέρα που μπορούμε να φάμε κρέας. </a:t>
            </a:r>
            <a:endParaRPr lang="el-GR" dirty="0"/>
          </a:p>
          <a:p>
            <a:r>
              <a:rPr lang="el-GR" dirty="0"/>
              <a:t>Επίσης είναι σημαντική καθώς μας προετοιμάζει να ακολουθήσουμε το σωστό δρόμο και έτσι να αποδείξουμε με αυτόν τον τρόπο την πίστη που έχουμε για Το Θεό.</a:t>
            </a:r>
            <a:endParaRPr lang="el-GR" dirty="0"/>
          </a:p>
        </p:txBody>
      </p:sp>
      <p:pic>
        <p:nvPicPr>
          <p:cNvPr id="3076" name="Picture 4" descr="Κυριακή της Απόκρεω - Ο Παράδεισος (07-03-2021) - Ιερά Μητρόπολη  Κωνσταντίας και Αμμοχώστου | Diocese Of Constantia - Ammochostos"/>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899093" y="3752490"/>
            <a:ext cx="6153150" cy="310550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pull/>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Η τέταρτη Κυριακή</a:t>
            </a:r>
            <a:endParaRPr lang="el-GR" dirty="0"/>
          </a:p>
        </p:txBody>
      </p:sp>
      <p:sp>
        <p:nvSpPr>
          <p:cNvPr id="3" name="Θέση περιεχομένου 2"/>
          <p:cNvSpPr>
            <a:spLocks noGrp="1"/>
          </p:cNvSpPr>
          <p:nvPr>
            <p:ph idx="1"/>
          </p:nvPr>
        </p:nvSpPr>
        <p:spPr/>
        <p:txBody>
          <a:bodyPr/>
          <a:lstStyle/>
          <a:p>
            <a:r>
              <a:rPr lang="el-GR" dirty="0"/>
              <a:t>Η τέταρτη και τελευταία Κυριακή του Τριωδίου ονομάστηκε έτσι επειδή από το ξεκίνημά της απαγορεύεται η κατανάλωση κρέατος ενώ αντίθετα επιτρέπεται η κατανάλωση αυγών και γαλακτοκομικών προϊόντων.</a:t>
            </a:r>
            <a:endParaRPr lang="el-GR" dirty="0"/>
          </a:p>
          <a:p>
            <a:endParaRPr lang="el-GR" dirty="0"/>
          </a:p>
        </p:txBody>
      </p:sp>
      <p:pic>
        <p:nvPicPr>
          <p:cNvPr id="4100" name="Picture 4" descr="Κυριακή της Τυρινής σήμερα: Τι συμβολίζει, τα έθιμα"/>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8090339" y="4100975"/>
            <a:ext cx="3424327" cy="2612362"/>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Κυριακή της Τυρινής ή Τυροφάγου αύριο 26 Φεβρουαρίου 202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7334" y="4100975"/>
            <a:ext cx="3920151" cy="253904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2000">
        <p15:prstTrans prst="fallOver"/>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Βιβλιογραφία</a:t>
            </a:r>
            <a:endParaRPr lang="el-GR" dirty="0"/>
          </a:p>
        </p:txBody>
      </p:sp>
      <p:sp>
        <p:nvSpPr>
          <p:cNvPr id="3" name="Θέση περιεχομένου 2"/>
          <p:cNvSpPr>
            <a:spLocks noGrp="1"/>
          </p:cNvSpPr>
          <p:nvPr>
            <p:ph idx="1"/>
          </p:nvPr>
        </p:nvSpPr>
        <p:spPr/>
        <p:txBody>
          <a:bodyPr>
            <a:normAutofit fontScale="92500"/>
          </a:bodyPr>
          <a:lstStyle/>
          <a:p>
            <a:r>
              <a:rPr lang="el-GR" dirty="0"/>
              <a:t>Ελπίζω η εργασία μου να σας άρεσε!</a:t>
            </a:r>
            <a:endParaRPr lang="el-GR" dirty="0"/>
          </a:p>
          <a:p>
            <a:endParaRPr lang="el-GR" dirty="0"/>
          </a:p>
          <a:p>
            <a:r>
              <a:rPr lang="el-GR" dirty="0"/>
              <a:t>Πηγές: </a:t>
            </a:r>
            <a:br>
              <a:rPr lang="el-GR" dirty="0"/>
            </a:br>
            <a:br>
              <a:rPr lang="el-GR" dirty="0"/>
            </a:br>
            <a:r>
              <a:rPr lang="el-GR" dirty="0"/>
              <a:t>Γενικές Πληροφορίες: </a:t>
            </a:r>
            <a:r>
              <a:rPr lang="en-US" dirty="0">
                <a:hlinkClick r:id="rId1"/>
              </a:rPr>
              <a:t>https://www.argiro.gr/2020/02/anoixe-triodio-giati-onomastike-etsi-sxesi-karnabali-kai-pos-sundeetai-tis-diatrofikes-mas-sunitheies/</a:t>
            </a:r>
            <a:br>
              <a:rPr lang="el-GR" dirty="0"/>
            </a:br>
            <a:r>
              <a:rPr lang="el-GR" dirty="0"/>
              <a:t>Κυριακές: </a:t>
            </a:r>
            <a:r>
              <a:rPr lang="en-US" dirty="0">
                <a:hlinkClick r:id="rId2"/>
              </a:rPr>
              <a:t>https://www.dogma.gr/imerodromio/kyriaki-telonou-kai-farisaiou-enarksi-triodiou-4/169775/</a:t>
            </a:r>
            <a:br>
              <a:rPr lang="el-GR" dirty="0"/>
            </a:br>
            <a:r>
              <a:rPr lang="en-US" dirty="0">
                <a:hlinkClick r:id="rId3"/>
              </a:rPr>
              <a:t>http://agiosthomas.gr/index.php/agios-nikolaos-velimirovic-kyriaki-asotoy/</a:t>
            </a:r>
            <a:br>
              <a:rPr lang="el-GR" dirty="0"/>
            </a:br>
            <a:r>
              <a:rPr lang="en-US" dirty="0">
                <a:hlinkClick r:id="rId4"/>
              </a:rPr>
              <a:t>https://www.pemptousia.gr/2023/02/i-kiriaki-ton-apokreo/</a:t>
            </a:r>
            <a:br>
              <a:rPr lang="el-GR" dirty="0"/>
            </a:br>
            <a:r>
              <a:rPr lang="en-US">
                <a:hlinkClick r:id="rId5"/>
              </a:rPr>
              <a:t>https://www.sansimera.gr/articles/1066</a:t>
            </a:r>
            <a:endParaRPr lang="el-GR" dirty="0"/>
          </a:p>
          <a:p>
            <a:r>
              <a:rPr lang="el-GR" dirty="0"/>
              <a:t>Ευχαριστώ πολύ, </a:t>
            </a:r>
            <a:br>
              <a:rPr lang="el-GR" dirty="0"/>
            </a:br>
            <a:r>
              <a:rPr lang="el-GR" dirty="0"/>
              <a:t>Παύλος </a:t>
            </a:r>
            <a:r>
              <a:rPr lang="el-GR" dirty="0" err="1"/>
              <a:t>Δρυγούτης</a:t>
            </a:r>
            <a:r>
              <a:rPr lang="el-GR" dirty="0"/>
              <a:t>.</a:t>
            </a:r>
            <a:endParaRPr lang="el-GR"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6000">
        <p15:prstTrans prst="curtains"/>
      </p:transition>
    </mc:Choice>
    <mc:Fallback>
      <p:transition spd="slow">
        <p:fade/>
      </p:transition>
    </mc:Fallback>
  </mc:AlternateContent>
</p:sld>
</file>

<file path=ppt/theme/theme1.xml><?xml version="1.0" encoding="utf-8"?>
<a:theme xmlns:a="http://schemas.openxmlformats.org/drawingml/2006/main" name="Όψη">
  <a:themeElements>
    <a:clrScheme name="Όψη">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Όψη">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Όψη">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0</TotalTime>
  <Words>3866</Words>
  <Application>WPS Presentation</Application>
  <PresentationFormat>Ευρεία οθόνη</PresentationFormat>
  <Paragraphs>51</Paragraphs>
  <Slides>9</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9</vt:i4>
      </vt:variant>
    </vt:vector>
  </HeadingPairs>
  <TitlesOfParts>
    <vt:vector size="19" baseType="lpstr">
      <vt:lpstr>Arial</vt:lpstr>
      <vt:lpstr>SimSun</vt:lpstr>
      <vt:lpstr>Wingdings</vt:lpstr>
      <vt:lpstr>Wingdings 3</vt:lpstr>
      <vt:lpstr>Arial</vt:lpstr>
      <vt:lpstr>Trebuchet MS</vt:lpstr>
      <vt:lpstr>Microsoft YaHei</vt:lpstr>
      <vt:lpstr>Arial Unicode MS</vt:lpstr>
      <vt:lpstr>Calibri</vt:lpstr>
      <vt:lpstr>Όψη</vt:lpstr>
      <vt:lpstr>Εργασία Θρησκευτικών</vt:lpstr>
      <vt:lpstr>Τι είναι το Τριώδιο; </vt:lpstr>
      <vt:lpstr>Τι κάνουμε κατά τη διάρκειά του (1)</vt:lpstr>
      <vt:lpstr>Τι κάνουμε κατά τη διάρκειά του (2)</vt:lpstr>
      <vt:lpstr>Η πρώτη Κυριακή </vt:lpstr>
      <vt:lpstr>Η δεύτερη Κυριακή</vt:lpstr>
      <vt:lpstr>Η τρίτη Κυριακή</vt:lpstr>
      <vt:lpstr>Η τέταρτη Κυριακή</vt:lpstr>
      <vt:lpstr>Βιβλιογραφία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Εργασία Θρησκευτικών</dc:title>
  <dc:creator>Paul Drygoutis</dc:creator>
  <cp:lastModifiedBy>Paris</cp:lastModifiedBy>
  <cp:revision>3</cp:revision>
  <dcterms:created xsi:type="dcterms:W3CDTF">2023-02-21T14:48:00Z</dcterms:created>
  <dcterms:modified xsi:type="dcterms:W3CDTF">2024-02-02T14:00:26Z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AA2D0165589E4EF2BDB49F434F63458A_13</vt:lpwstr>
  </property>
  <property fmtid="{D5CDD505-2E9C-101B-9397-08002B2CF9AE}" pid="3" name="KSOProductBuildVer">
    <vt:lpwstr>1033-12.2.0.13431</vt:lpwstr>
  </property>
</Properties>
</file>