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9" r:id="rId2"/>
    <p:sldId id="375" r:id="rId3"/>
    <p:sldId id="376" r:id="rId4"/>
    <p:sldId id="379" r:id="rId5"/>
    <p:sldId id="377" r:id="rId6"/>
    <p:sldId id="378" r:id="rId7"/>
    <p:sldId id="384" r:id="rId8"/>
    <p:sldId id="380" r:id="rId9"/>
    <p:sldId id="335" r:id="rId10"/>
    <p:sldId id="386" r:id="rId11"/>
    <p:sldId id="387" r:id="rId12"/>
    <p:sldId id="388" r:id="rId13"/>
    <p:sldId id="389" r:id="rId14"/>
    <p:sldId id="390" r:id="rId15"/>
    <p:sldId id="381" r:id="rId16"/>
    <p:sldId id="382" r:id="rId17"/>
    <p:sldId id="269" r:id="rId18"/>
    <p:sldId id="383" r:id="rId19"/>
    <p:sldId id="333" r:id="rId20"/>
    <p:sldId id="339" r:id="rId21"/>
    <p:sldId id="340" r:id="rId22"/>
    <p:sldId id="373" r:id="rId23"/>
    <p:sldId id="391" r:id="rId24"/>
    <p:sldId id="364" r:id="rId25"/>
    <p:sldId id="365" r:id="rId26"/>
    <p:sldId id="368" r:id="rId27"/>
    <p:sldId id="369" r:id="rId28"/>
    <p:sldId id="385" r:id="rId29"/>
    <p:sldId id="362" r:id="rId30"/>
    <p:sldId id="363" r:id="rId31"/>
    <p:sldId id="374" r:id="rId32"/>
    <p:sldId id="392" r:id="rId33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a Poulia" initials="LP" lastIdx="3" clrIdx="0">
    <p:extLst>
      <p:ext uri="{19B8F6BF-5375-455C-9EA6-DF929625EA0E}">
        <p15:presenceInfo xmlns:p15="http://schemas.microsoft.com/office/powerpoint/2012/main" userId="d22b8e7e76551c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6BA2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CF5B5-1A4A-446D-BCCF-689163D874FA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BC71D1-5635-451F-B1BB-DEFA1D10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57FE8E-B683-49F0-BAD9-C419DC356EC6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80B4E4-38F3-42CA-B127-803E02DA8E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60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20E60-F4C0-43D1-AA5B-F0314688A1E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686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28548-FA14-43B9-A9BD-B4ECB9AC151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C67E9-3666-4674-BE6A-9579FB17C42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1C6F-8071-4402-A09E-8E578B395981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CC1E-BA66-47A8-90B4-346F0084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77-D89D-4FD8-8686-AB07D16C9871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1D3A-4776-4DB9-AC38-6498F088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A2C7-1979-4A28-84A4-5B2B760A0EAD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56C3-B658-4439-A19D-9F9FC9841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1C11-31B9-457A-9EFC-E61AB1E9F5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EB5A-45F4-4EE6-9D9D-6FF80EAEE18D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C7BB-D95C-4C60-9649-3D4030E8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FC59-308B-4752-92CE-B34048DAA9F2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F04B-8323-4449-8C5F-15934F38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8EA7-7A54-449C-B1D2-519280BD7CE2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A52F-9D04-41B0-870B-543267078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DA50-4B26-4DB4-8656-D03BC3C9A837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08D2-EE07-4E2C-934A-BB777F87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B261-21CC-4B95-A0EB-AE4F04DADC9C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B146-5AAF-47C3-BD26-839ACFF3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5B0D-2234-4CAF-A0CB-275CD90B4933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EDBF-172C-4BEB-A0AB-C0A88ACF1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5EC2-B95C-403D-81F7-5879CE44B6F2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A93-7A72-45AC-8492-0DABF0EE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9CAF-F5CD-415E-B2A7-6B5697B5ABDC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A9B0-C263-4003-922E-3ECDEC0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0C32D-994A-4CBD-94B2-7C8F986768A4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C2A2-9A60-42EC-BB3C-F67E074C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643183"/>
            <a:ext cx="7772400" cy="1428760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>Τρώω έξυπνα! Νιώθω καλά!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2053" name="Picture 4" descr="H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913"/>
            <a:ext cx="1231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5 - TextBox"/>
          <p:cNvSpPr txBox="1">
            <a:spLocks noChangeArrowheads="1"/>
          </p:cNvSpPr>
          <p:nvPr/>
        </p:nvSpPr>
        <p:spPr bwMode="auto">
          <a:xfrm>
            <a:off x="-180528" y="1341438"/>
            <a:ext cx="25923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 dirty="0">
                <a:latin typeface="Calibri" pitchFamily="34" charset="0"/>
              </a:rPr>
              <a:t>Πανελλήνιος Σύλλογος </a:t>
            </a:r>
          </a:p>
          <a:p>
            <a:pPr algn="ctr"/>
            <a:r>
              <a:rPr lang="el-GR" sz="1100" b="1" dirty="0">
                <a:latin typeface="Calibri" pitchFamily="34" charset="0"/>
              </a:rPr>
              <a:t>Διαιτολόγων - Διατροφολόγων</a:t>
            </a:r>
          </a:p>
        </p:txBody>
      </p:sp>
      <p:sp>
        <p:nvSpPr>
          <p:cNvPr id="2056" name="6 - TextBox"/>
          <p:cNvSpPr txBox="1">
            <a:spLocks noChangeArrowheads="1"/>
          </p:cNvSpPr>
          <p:nvPr/>
        </p:nvSpPr>
        <p:spPr bwMode="auto">
          <a:xfrm>
            <a:off x="6012160" y="332656"/>
            <a:ext cx="2808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Calibri" pitchFamily="34" charset="0"/>
              </a:rPr>
              <a:t>ΥΠΟΥΡΓΕΙΟ ΥΓΕΙΑΣ</a:t>
            </a:r>
            <a:endParaRPr lang="el-GR" sz="1400" b="1" dirty="0">
              <a:latin typeface="Calibri" pitchFamily="34" charset="0"/>
            </a:endParaRPr>
          </a:p>
        </p:txBody>
      </p:sp>
      <p:sp>
        <p:nvSpPr>
          <p:cNvPr id="8" name="7 - Υπότιτλος"/>
          <p:cNvSpPr txBox="1">
            <a:spLocks noGrp="1"/>
          </p:cNvSpPr>
          <p:nvPr>
            <p:ph type="subTitle" idx="1"/>
          </p:nvPr>
        </p:nvSpPr>
        <p:spPr>
          <a:xfrm>
            <a:off x="1051520" y="5786438"/>
            <a:ext cx="6400800" cy="461962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ΑΓΩΓΗ ΥΓΕΙΑΣ - ΥΠΟΥΡΓΕΙΟ ΥΓΕΙΑΣ - Αθήνα 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286000" y="4643438"/>
            <a:ext cx="40767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ΥΛΙΚΑ ΓΙΑ ΤΟΥΣ ΜΑΘΗΤΕΣ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Α-Β ΤΑΞΗΣ ΔΗΜΟΤΙΚΟΥ</a:t>
            </a:r>
          </a:p>
        </p:txBody>
      </p:sp>
      <p:pic>
        <p:nvPicPr>
          <p:cNvPr id="9" name="Picture 7" descr="68fd1d661976b9d8b879f7809970f2e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7767"/>
            <a:ext cx="1143001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 - TextBox"/>
          <p:cNvSpPr txBox="1">
            <a:spLocks noChangeArrowheads="1"/>
          </p:cNvSpPr>
          <p:nvPr/>
        </p:nvSpPr>
        <p:spPr bwMode="auto">
          <a:xfrm>
            <a:off x="1619672" y="1341929"/>
            <a:ext cx="2592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 dirty="0" smtClean="0">
                <a:latin typeface="Calibri" pitchFamily="34" charset="0"/>
              </a:rPr>
              <a:t>Ένωση</a:t>
            </a:r>
            <a:r>
              <a:rPr lang="el-GR" sz="1100" b="1" dirty="0">
                <a:latin typeface="Calibri" pitchFamily="34" charset="0"/>
              </a:rPr>
              <a:t> </a:t>
            </a:r>
            <a:r>
              <a:rPr lang="el-GR" sz="1100" b="1" dirty="0" smtClean="0">
                <a:latin typeface="Calibri" pitchFamily="34" charset="0"/>
              </a:rPr>
              <a:t>Διαιτολόγων – </a:t>
            </a:r>
          </a:p>
          <a:p>
            <a:pPr algn="ctr"/>
            <a:r>
              <a:rPr lang="el-GR" sz="1100" b="1" dirty="0" smtClean="0">
                <a:latin typeface="Calibri" pitchFamily="34" charset="0"/>
              </a:rPr>
              <a:t>Διατροφολόγων Ελλάδας</a:t>
            </a:r>
            <a:endParaRPr lang="el-GR" sz="11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400" b="1" dirty="0">
                <a:solidFill>
                  <a:srgbClr val="FF3300"/>
                </a:solidFill>
                <a:latin typeface="+mn-lt"/>
              </a:rPr>
              <a:t>Καταβροχθίστε ένα</a:t>
            </a:r>
            <a:br>
              <a:rPr lang="el-GR" altLang="el-GR" sz="4400" b="1" dirty="0">
                <a:solidFill>
                  <a:srgbClr val="FF3300"/>
                </a:solidFill>
                <a:latin typeface="+mn-lt"/>
              </a:rPr>
            </a:br>
            <a:r>
              <a:rPr lang="el-GR" altLang="el-GR" sz="4400" b="1" dirty="0">
                <a:solidFill>
                  <a:srgbClr val="FF3300"/>
                </a:solidFill>
                <a:latin typeface="+mn-lt"/>
              </a:rPr>
              <a:t> Ουράνιο Τόξο</a:t>
            </a:r>
            <a:endParaRPr lang="el-GR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315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543800" cy="4319041"/>
          </a:xfrm>
        </p:spPr>
        <p:txBody>
          <a:bodyPr/>
          <a:lstStyle/>
          <a:p>
            <a:endParaRPr lang="el-GR" altLang="el-GR" b="1" dirty="0"/>
          </a:p>
          <a:p>
            <a:endParaRPr lang="el-GR" altLang="el-GR" b="1" dirty="0"/>
          </a:p>
          <a:p>
            <a:endParaRPr lang="el-GR" altLang="el-GR" b="1" dirty="0"/>
          </a:p>
          <a:p>
            <a:endParaRPr lang="el-GR" altLang="el-GR" b="1" dirty="0"/>
          </a:p>
          <a:p>
            <a:pPr algn="ctr"/>
            <a:r>
              <a:rPr lang="el-GR" altLang="el-GR" sz="2800" dirty="0"/>
              <a:t>Όσα περισσότερα χρώματα και ποικιλία </a:t>
            </a:r>
          </a:p>
          <a:p>
            <a:pPr marL="0" indent="0" algn="ctr">
              <a:buNone/>
            </a:pPr>
            <a:r>
              <a:rPr lang="el-GR" altLang="el-GR" sz="2800" dirty="0"/>
              <a:t>υπάρχει στα φρούτα και τα λαχανικά </a:t>
            </a:r>
          </a:p>
          <a:p>
            <a:pPr marL="0" indent="0" algn="ctr">
              <a:buNone/>
            </a:pPr>
            <a:r>
              <a:rPr lang="el-GR" altLang="el-GR" sz="2800" dirty="0"/>
              <a:t>που καταναλώνουμε </a:t>
            </a:r>
          </a:p>
          <a:p>
            <a:pPr marL="0" indent="0" algn="ctr">
              <a:buNone/>
            </a:pPr>
            <a:r>
              <a:rPr lang="el-GR" altLang="el-GR" sz="2800" dirty="0"/>
              <a:t>τόσο περισσότερο φροντίζουμε την υγεία </a:t>
            </a:r>
            <a:r>
              <a:rPr lang="el-GR" altLang="el-GR" sz="2800" dirty="0" smtClean="0"/>
              <a:t>μας</a:t>
            </a:r>
            <a:endParaRPr lang="en-US" altLang="el-GR" sz="2800" dirty="0" smtClean="0"/>
          </a:p>
          <a:p>
            <a:pPr algn="ctr"/>
            <a:r>
              <a:rPr lang="el-GR" altLang="el-GR" sz="2800" dirty="0" smtClean="0"/>
              <a:t>Διαλέγουμε φρούτα και λαχανικά της εποχής!</a:t>
            </a:r>
            <a:endParaRPr lang="el-GR" altLang="el-GR" sz="2800" dirty="0"/>
          </a:p>
          <a:p>
            <a:endParaRPr lang="el-GR" dirty="0"/>
          </a:p>
        </p:txBody>
      </p:sp>
      <p:pic>
        <p:nvPicPr>
          <p:cNvPr id="6" name="Picture 5" descr="fruv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6734" y="1556792"/>
            <a:ext cx="2934181" cy="21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48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Φθινόπωρο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1036483" y="2060848"/>
            <a:ext cx="3240360" cy="648072"/>
          </a:xfrm>
        </p:spPr>
        <p:txBody>
          <a:bodyPr/>
          <a:lstStyle/>
          <a:p>
            <a:pPr algn="ctr"/>
            <a:r>
              <a:rPr lang="el-GR" sz="3200" b="1" dirty="0"/>
              <a:t>ΦΡΟΥΤΑ</a:t>
            </a:r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l-GR" sz="2200" b="1" dirty="0"/>
              <a:t>αχλάδι,</a:t>
            </a:r>
            <a:r>
              <a:rPr lang="el-GR" sz="2200" b="1" baseline="0" dirty="0"/>
              <a:t> μήλο,                                         </a:t>
            </a:r>
          </a:p>
          <a:p>
            <a:pPr algn="ctr"/>
            <a:r>
              <a:rPr lang="el-GR" sz="2200" b="1" baseline="0" dirty="0"/>
              <a:t>σταφύλια, ρόδι</a:t>
            </a:r>
            <a:endParaRPr lang="el-GR" sz="2200" b="1" dirty="0"/>
          </a:p>
          <a:p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63440" y="1700808"/>
            <a:ext cx="3703320" cy="64807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ΛΑΧΑΝΙΚΑ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4427984" y="2420888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καρότα, παντζάρια, μαρούλι, σπανάκι, χόρτα</a:t>
            </a:r>
          </a:p>
        </p:txBody>
      </p:sp>
      <p:pic>
        <p:nvPicPr>
          <p:cNvPr id="26" name="Content Placeholder 25" descr="hand-drawn-apple-fruit-illustration_53876-298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3528" y="4437112"/>
            <a:ext cx="1440160" cy="1440160"/>
          </a:xfrm>
        </p:spPr>
      </p:pic>
      <p:pic>
        <p:nvPicPr>
          <p:cNvPr id="21" name="Picture 20" descr="aut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0938"/>
            <a:ext cx="292608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pe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140969"/>
            <a:ext cx="1509338" cy="1080120"/>
          </a:xfrm>
          <a:prstGeom prst="rect">
            <a:avLst/>
          </a:prstGeom>
        </p:spPr>
      </p:pic>
      <p:pic>
        <p:nvPicPr>
          <p:cNvPr id="24" name="Picture 23" descr="pomegranate-3259170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797152"/>
            <a:ext cx="2160240" cy="1440160"/>
          </a:xfrm>
          <a:prstGeom prst="rect">
            <a:avLst/>
          </a:prstGeom>
        </p:spPr>
      </p:pic>
      <p:pic>
        <p:nvPicPr>
          <p:cNvPr id="25" name="Picture 24" descr="grapes-2032838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3356992"/>
            <a:ext cx="1785950" cy="1190633"/>
          </a:xfrm>
          <a:prstGeom prst="rect">
            <a:avLst/>
          </a:prstGeom>
        </p:spPr>
      </p:pic>
      <p:pic>
        <p:nvPicPr>
          <p:cNvPr id="27" name="Picture 26" descr="beets-2485052_960_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140968"/>
            <a:ext cx="2320296" cy="1546864"/>
          </a:xfrm>
          <a:prstGeom prst="rect">
            <a:avLst/>
          </a:prstGeom>
        </p:spPr>
      </p:pic>
      <p:pic>
        <p:nvPicPr>
          <p:cNvPr id="28" name="Picture 27" descr="lettuce-1239155_960_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4941168"/>
            <a:ext cx="1949203" cy="1186641"/>
          </a:xfrm>
          <a:prstGeom prst="rect">
            <a:avLst/>
          </a:prstGeom>
        </p:spPr>
      </p:pic>
      <p:pic>
        <p:nvPicPr>
          <p:cNvPr id="29" name="Picture 28" descr="spinach-3708115_960_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3284984"/>
            <a:ext cx="1822648" cy="1308129"/>
          </a:xfrm>
          <a:prstGeom prst="rect">
            <a:avLst/>
          </a:prstGeom>
        </p:spPr>
      </p:pic>
      <p:pic>
        <p:nvPicPr>
          <p:cNvPr id="30" name="Picture 29" descr="healthy-orange-carrots-graphic-illustration_53876-8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479715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0070C0"/>
                </a:solidFill>
              </a:rPr>
              <a:t>                     Χειμώνας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 flipH="1">
            <a:off x="323528" y="1988840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800" dirty="0">
              <a:solidFill>
                <a:schemeClr val="tx2"/>
              </a:solidFill>
            </a:endParaRPr>
          </a:p>
          <a:p>
            <a:pPr algn="ctr"/>
            <a:endParaRPr lang="el-GR" b="1" dirty="0">
              <a:solidFill>
                <a:schemeClr val="tx2"/>
              </a:solidFill>
            </a:endParaRPr>
          </a:p>
          <a:p>
            <a:pPr algn="ctr"/>
            <a:r>
              <a:rPr lang="el-GR" sz="2200" b="1" dirty="0">
                <a:solidFill>
                  <a:schemeClr val="tx2"/>
                </a:solidFill>
                <a:latin typeface="+mn-lt"/>
              </a:rPr>
              <a:t>πορτοκάλι, μήλο, αχλάδι,</a:t>
            </a:r>
            <a:r>
              <a:rPr lang="el-GR" sz="2200" b="1" baseline="0" dirty="0">
                <a:solidFill>
                  <a:schemeClr val="tx2"/>
                </a:solidFill>
                <a:latin typeface="+mn-lt"/>
              </a:rPr>
              <a:t> μανταρίνι, μπανάνα</a:t>
            </a:r>
            <a:endParaRPr lang="el-GR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971599" y="1916832"/>
            <a:ext cx="2448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5292080" y="191683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ΛΑΧΑΝΙΚΑ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4355976" y="2492896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πράσα, μπρόκολο, κουνουπίδι, λάχανο</a:t>
            </a:r>
          </a:p>
        </p:txBody>
      </p:sp>
      <p:pic>
        <p:nvPicPr>
          <p:cNvPr id="18" name="Picture 17" descr="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92608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pear-1300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14817"/>
            <a:ext cx="785818" cy="1100757"/>
          </a:xfrm>
          <a:prstGeom prst="rect">
            <a:avLst/>
          </a:prstGeom>
        </p:spPr>
      </p:pic>
      <p:pic>
        <p:nvPicPr>
          <p:cNvPr id="26" name="Picture 25" descr="banana-2548690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71942"/>
            <a:ext cx="1890700" cy="1798288"/>
          </a:xfrm>
          <a:prstGeom prst="rect">
            <a:avLst/>
          </a:prstGeom>
        </p:spPr>
      </p:pic>
      <p:pic>
        <p:nvPicPr>
          <p:cNvPr id="27" name="Picture 26" descr="tangerines-1721633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929198"/>
            <a:ext cx="2000232" cy="1104295"/>
          </a:xfrm>
          <a:prstGeom prst="rect">
            <a:avLst/>
          </a:prstGeom>
        </p:spPr>
      </p:pic>
      <p:pic>
        <p:nvPicPr>
          <p:cNvPr id="28" name="Picture 27" descr="broco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1407" y="3071810"/>
            <a:ext cx="1572593" cy="1025462"/>
          </a:xfrm>
          <a:prstGeom prst="rect">
            <a:avLst/>
          </a:prstGeom>
        </p:spPr>
      </p:pic>
      <p:pic>
        <p:nvPicPr>
          <p:cNvPr id="29" name="Picture 28" descr="cauliflower-253406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643314"/>
            <a:ext cx="2000232" cy="1640281"/>
          </a:xfrm>
          <a:prstGeom prst="rect">
            <a:avLst/>
          </a:prstGeom>
        </p:spPr>
      </p:pic>
      <p:pic>
        <p:nvPicPr>
          <p:cNvPr id="30" name="Picture 29" descr="cabbage-957778_960_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429520" y="5143512"/>
            <a:ext cx="1393041" cy="928694"/>
          </a:xfrm>
          <a:prstGeom prst="rect">
            <a:avLst/>
          </a:prstGeom>
        </p:spPr>
      </p:pic>
      <p:pic>
        <p:nvPicPr>
          <p:cNvPr id="31" name="Picture 30" descr="cabag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10990" y="4643447"/>
            <a:ext cx="1385103" cy="1428760"/>
          </a:xfrm>
          <a:prstGeom prst="rect">
            <a:avLst/>
          </a:prstGeom>
        </p:spPr>
      </p:pic>
      <p:pic>
        <p:nvPicPr>
          <p:cNvPr id="33" name="Content Placeholder 32" descr="leek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429124" y="3286124"/>
            <a:ext cx="2067031" cy="1500198"/>
          </a:xfrm>
        </p:spPr>
      </p:pic>
      <p:pic>
        <p:nvPicPr>
          <p:cNvPr id="32" name="Content Placeholder 31" descr="slice-orange_1232-1915.jpg"/>
          <p:cNvPicPr>
            <a:picLocks noGrp="1" noChangeAspect="1"/>
          </p:cNvPicPr>
          <p:nvPr>
            <p:ph sz="half" idx="1"/>
          </p:nvPr>
        </p:nvPicPr>
        <p:blipFill>
          <a:blip r:embed="rId11" cstate="print"/>
          <a:stretch>
            <a:fillRect/>
          </a:stretch>
        </p:blipFill>
        <p:spPr>
          <a:xfrm>
            <a:off x="0" y="3284984"/>
            <a:ext cx="1856958" cy="1236983"/>
          </a:xfrm>
        </p:spPr>
      </p:pic>
      <p:pic>
        <p:nvPicPr>
          <p:cNvPr id="34" name="Picture 33" descr="hand-drawn-apple-fruit-illustration_53876-298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3356992"/>
            <a:ext cx="882016" cy="8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27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     </a:t>
            </a:r>
            <a:r>
              <a:rPr lang="el-GR" altLang="el-GR" b="1" dirty="0">
                <a:solidFill>
                  <a:srgbClr val="0070C0"/>
                </a:solidFill>
              </a:rPr>
              <a:t>Άνοιξη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18448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1187624" y="2348880"/>
            <a:ext cx="2476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φράουλα, κεράσι, βερίκοκο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453860" y="1979365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αρακάς, καρότο, κολοκυθάκι, κρεμμυδάκι</a:t>
            </a:r>
          </a:p>
          <a:p>
            <a:pPr algn="ctr"/>
            <a:endParaRPr lang="el-GR" sz="1800" dirty="0"/>
          </a:p>
        </p:txBody>
      </p:sp>
      <p:sp>
        <p:nvSpPr>
          <p:cNvPr id="23" name="22 - Ορθογώνιο"/>
          <p:cNvSpPr/>
          <p:nvPr/>
        </p:nvSpPr>
        <p:spPr>
          <a:xfrm>
            <a:off x="5832140" y="1511206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ΛΑΧΑΝΙΚΑ</a:t>
            </a:r>
          </a:p>
        </p:txBody>
      </p:sp>
      <p:pic>
        <p:nvPicPr>
          <p:cNvPr id="16" name="Picture 15" descr="spring-bird-22954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trawberry-118004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72" y="3118321"/>
            <a:ext cx="2143140" cy="1428760"/>
          </a:xfrm>
          <a:prstGeom prst="rect">
            <a:avLst/>
          </a:prstGeom>
        </p:spPr>
      </p:pic>
      <p:pic>
        <p:nvPicPr>
          <p:cNvPr id="18" name="Picture 17" descr="apricots-2523272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383" y="4688200"/>
            <a:ext cx="2464611" cy="1643074"/>
          </a:xfrm>
          <a:prstGeom prst="rect">
            <a:avLst/>
          </a:prstGeom>
        </p:spPr>
      </p:pic>
      <p:pic>
        <p:nvPicPr>
          <p:cNvPr id="19" name="Picture 18" descr="cherr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068960"/>
            <a:ext cx="1785380" cy="1785380"/>
          </a:xfrm>
          <a:prstGeom prst="rect">
            <a:avLst/>
          </a:prstGeom>
        </p:spPr>
      </p:pic>
      <p:pic>
        <p:nvPicPr>
          <p:cNvPr id="26" name="Picture 25" descr="pea-1205679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068960"/>
            <a:ext cx="2428860" cy="1619240"/>
          </a:xfrm>
          <a:prstGeom prst="rect">
            <a:avLst/>
          </a:prstGeom>
        </p:spPr>
      </p:pic>
      <p:pic>
        <p:nvPicPr>
          <p:cNvPr id="27" name="Picture 26" descr="zucchini-1659094_960_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786322"/>
            <a:ext cx="2068824" cy="1379216"/>
          </a:xfrm>
          <a:prstGeom prst="rect">
            <a:avLst/>
          </a:prstGeom>
        </p:spPr>
      </p:pic>
      <p:pic>
        <p:nvPicPr>
          <p:cNvPr id="35" name="Picture 34" descr="onio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4786322"/>
            <a:ext cx="1891668" cy="1261112"/>
          </a:xfrm>
          <a:prstGeom prst="rect">
            <a:avLst/>
          </a:prstGeom>
        </p:spPr>
      </p:pic>
      <p:pic>
        <p:nvPicPr>
          <p:cNvPr id="25" name="Picture 24" descr="healthy-orange-carrots-graphic-illustration_53876-8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8248" y="3151814"/>
            <a:ext cx="1619672" cy="1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-95135" y="0"/>
            <a:ext cx="8229600" cy="1143000"/>
          </a:xfrm>
        </p:spPr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 Καλοκαίρι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18448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683568" y="2348880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καρπούζι, πεπόνι, σύκο, ροδάκινο, νεκταρίνι, σταφύλια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508104" y="1844824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φασολάκια, ντομάτα μπάμιες, πιπεριές,</a:t>
            </a:r>
            <a:r>
              <a:rPr lang="el-GR" sz="2200" b="1" baseline="0" dirty="0">
                <a:latin typeface="+mn-lt"/>
              </a:rPr>
              <a:t> αγγούρι, μελιτζάνες, </a:t>
            </a:r>
            <a:r>
              <a:rPr lang="el-GR" sz="2200" b="1" dirty="0">
                <a:latin typeface="+mn-lt"/>
              </a:rPr>
              <a:t>κολοκυθάκι 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5832140" y="1321604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ΛΑΧΑΝΙΚΑ</a:t>
            </a:r>
          </a:p>
        </p:txBody>
      </p:sp>
      <p:pic>
        <p:nvPicPr>
          <p:cNvPr id="26" name="Picture 25" descr="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-1"/>
            <a:ext cx="2643206" cy="17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Content Placeholder 27" descr="watermel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533608"/>
            <a:ext cx="1627845" cy="1038400"/>
          </a:xfrm>
        </p:spPr>
      </p:pic>
      <p:pic>
        <p:nvPicPr>
          <p:cNvPr id="29" name="Picture 28" descr="me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7" y="3456876"/>
            <a:ext cx="1821669" cy="1214446"/>
          </a:xfrm>
          <a:prstGeom prst="rect">
            <a:avLst/>
          </a:prstGeom>
        </p:spPr>
      </p:pic>
      <p:pic>
        <p:nvPicPr>
          <p:cNvPr id="30" name="Picture 29" descr="pea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225" y="5011381"/>
            <a:ext cx="2250297" cy="1500198"/>
          </a:xfrm>
          <a:prstGeom prst="rect">
            <a:avLst/>
          </a:prstGeom>
        </p:spPr>
      </p:pic>
      <p:pic>
        <p:nvPicPr>
          <p:cNvPr id="31" name="Picture 30" descr="fig-2079166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997800"/>
            <a:ext cx="1963106" cy="1308737"/>
          </a:xfrm>
          <a:prstGeom prst="rect">
            <a:avLst/>
          </a:prstGeom>
        </p:spPr>
      </p:pic>
      <p:pic>
        <p:nvPicPr>
          <p:cNvPr id="33" name="Content Placeholder 32" descr="greeen peas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643438" y="3286124"/>
            <a:ext cx="1851029" cy="1234019"/>
          </a:xfrm>
        </p:spPr>
      </p:pic>
      <p:pic>
        <p:nvPicPr>
          <p:cNvPr id="34" name="Picture 33" descr="peppers-154377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4572008"/>
            <a:ext cx="2000232" cy="1000116"/>
          </a:xfrm>
          <a:prstGeom prst="rect">
            <a:avLst/>
          </a:prstGeom>
        </p:spPr>
      </p:pic>
      <p:pic>
        <p:nvPicPr>
          <p:cNvPr id="35" name="Picture 34" descr="tomato-3520004_960_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3286124"/>
            <a:ext cx="1784511" cy="1189674"/>
          </a:xfrm>
          <a:prstGeom prst="rect">
            <a:avLst/>
          </a:prstGeom>
        </p:spPr>
      </p:pic>
      <p:pic>
        <p:nvPicPr>
          <p:cNvPr id="36" name="Picture 35" descr="cucumber-685704_960_7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4500570"/>
            <a:ext cx="1464447" cy="976298"/>
          </a:xfrm>
          <a:prstGeom prst="rect">
            <a:avLst/>
          </a:prstGeom>
        </p:spPr>
      </p:pic>
      <p:pic>
        <p:nvPicPr>
          <p:cNvPr id="37" name="Picture 36" descr="eggplant-1659784_960_7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5206" y="5500702"/>
            <a:ext cx="1214446" cy="805835"/>
          </a:xfrm>
          <a:prstGeom prst="rect">
            <a:avLst/>
          </a:prstGeom>
        </p:spPr>
      </p:pic>
      <p:pic>
        <p:nvPicPr>
          <p:cNvPr id="38" name="Picture 37" descr="zucchini-1659094_960_72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628" y="5500702"/>
            <a:ext cx="1393041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01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τρόφιμα, όπως, πατάτα, ψωμί, ρύζι και ζυμαρικά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Έφαγες κάποιο από τα παραπάνω τρόφιμα χθες;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55167"/>
            <a:ext cx="7488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τρόφιμα, όπως, γάλα, τυρί, γιαούρτι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Ποιο από τα παραπάνω τρόφιμα είναι το αγαπημένο σου</a:t>
            </a:r>
            <a:r>
              <a:rPr lang="el-GR" dirty="0">
                <a:solidFill>
                  <a:srgbClr val="339966"/>
                </a:solidFill>
              </a:rPr>
              <a:t>;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5481"/>
            <a:ext cx="6984776" cy="19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1442"/>
            <a:ext cx="2485405" cy="174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624" y="156939"/>
            <a:ext cx="8548083" cy="2123658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ΓΑΛΑΚΤΟΚΟΜΙΚΑ για</a:t>
            </a:r>
            <a:b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γερά κόκκαλα και δόντια</a:t>
            </a:r>
            <a:b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Πόσα;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1" y="2289314"/>
            <a:ext cx="6887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 μερίδες την ημέρα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9699" name="AutoShape 2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9701" name="AutoShape 6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pic>
        <p:nvPicPr>
          <p:cNvPr id="29703" name="Picture 7" descr="5232402-458918-a-glass-of-milk-cartoon-charac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61" y="3179812"/>
            <a:ext cx="249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0375" y="56612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ποτήρι γάλα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6612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κομμάτι τυρί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9944" y="571120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κεσεδάκι γιαούρτι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5446" y="4427821"/>
            <a:ext cx="59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=</a:t>
            </a:r>
            <a:endParaRPr lang="en-US" sz="4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42782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Comic Sans MS" pitchFamily="66" charset="0"/>
              </a:rPr>
              <a:t>=</a:t>
            </a:r>
            <a:endParaRPr lang="en-US" sz="4800" dirty="0">
              <a:ln>
                <a:solidFill>
                  <a:schemeClr val="tx2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40962" name="Picture 2" descr="Αποτέλεσμα εικόνας για chees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1872208" cy="2160240"/>
          </a:xfrm>
          <a:prstGeom prst="rect">
            <a:avLst/>
          </a:prstGeom>
          <a:noFill/>
        </p:spPr>
      </p:pic>
      <p:sp>
        <p:nvSpPr>
          <p:cNvPr id="40964" name="AutoShape 4" descr="Αποτέλεσμα εικόνας για yogur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6" name="Picture 6" descr="Αποτέλεσμα εικόνας για yogur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9944" y="3407093"/>
            <a:ext cx="2304256" cy="206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Πρέπει να καταναλώνετε τρόφιμα, όπως, όσπρια, ψάρι, αυγά, κρέας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Μπορείς να ονοματίσεις τα παραπάνω τρόφιμα;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5527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ΝΕΡΟ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4561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Πίνω νερό, όχι μόνο, όταν διψάω</a:t>
            </a:r>
          </a:p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Έχω πάντα νερό μαζί μου στο σχολείο </a:t>
            </a:r>
          </a:p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Πίνω άφθονο νερό κατά τη διάρκεια και μετά τη γυμναστική μου</a:t>
            </a:r>
          </a:p>
          <a:p>
            <a:pPr eaLnBrk="1" hangingPunct="1"/>
            <a:endParaRPr lang="el-GR" dirty="0">
              <a:latin typeface="Comic Sans MS" pitchFamily="66" charset="0"/>
            </a:endParaRPr>
          </a:p>
        </p:txBody>
      </p:sp>
      <p:pic>
        <p:nvPicPr>
          <p:cNvPr id="35843" name="5 - Εικόνα" descr="hktyj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94967"/>
            <a:ext cx="3024064" cy="24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6 - Εικόνα" descr="sjd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94967"/>
            <a:ext cx="3481005" cy="24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1189" y="1988840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16BA2A"/>
                </a:solidFill>
              </a:rPr>
              <a:t>Γιατί;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>
          <a:xfrm flipH="1">
            <a:off x="2186769" y="3068960"/>
            <a:ext cx="4938440" cy="303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Ιδέες για ένα γευστικό πρωινό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408" y="1054249"/>
            <a:ext cx="497668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Γάλα + δημητριακά + φρούτο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Φρούτο + τοστ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Φρούτο + 2 φρυγανιές + 1 αυγό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Γιαούρτι + φρούτο+ κουλούρι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Γάλα + 1 φέτα ψωμί με μέλι ή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μαρμελάδα + φρούτο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Κουλούρι με σουσάμι + τυρί +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φυσικό χυμό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dirty="0">
              <a:latin typeface="Comic Sans MS" pitchFamily="66" charset="0"/>
            </a:endParaRPr>
          </a:p>
        </p:txBody>
      </p:sp>
      <p:pic>
        <p:nvPicPr>
          <p:cNvPr id="44035" name="Picture 5" descr="pouring-milk-on-cer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7123"/>
            <a:ext cx="3528392" cy="525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Σνακ</a:t>
            </a:r>
          </a:p>
        </p:txBody>
      </p:sp>
      <p:sp>
        <p:nvSpPr>
          <p:cNvPr id="4505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82042"/>
            <a:ext cx="8229600" cy="4525963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Τοστ με τυρί ,ντομάτα και μαρούλι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Τοστ με ταχίνι και μέλι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Φρούτα (μπανάνα, μήλο, μανταρίνια) ή φυσ. χυμό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μικρό κομμάτι σπιτική πίτα ή κέικ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κουλούρι με σουσάμι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μπάρα δημητριακών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μικρό παστέλι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Ξηροί καρποί, αποξηραμένα φρούτα</a:t>
            </a:r>
          </a:p>
          <a:p>
            <a:pPr eaLnBrk="1" hangingPunct="1"/>
            <a:endParaRPr lang="el-GR" sz="2800" dirty="0">
              <a:latin typeface="Comic Sans MS" pitchFamily="66" charset="0"/>
            </a:endParaRPr>
          </a:p>
          <a:p>
            <a:pPr eaLnBrk="1" hangingPunct="1"/>
            <a:endParaRPr lang="el-GR" sz="2800" dirty="0">
              <a:latin typeface="Comic Sans MS" pitchFamily="66" charset="0"/>
            </a:endParaRPr>
          </a:p>
          <a:p>
            <a:pPr eaLnBrk="1" hangingPunct="1"/>
            <a:endParaRPr lang="el-GR" sz="2800" dirty="0">
              <a:latin typeface="Comic Sans MS" pitchFamily="66" charset="0"/>
            </a:endParaRPr>
          </a:p>
        </p:txBody>
      </p:sp>
      <p:pic>
        <p:nvPicPr>
          <p:cNvPr id="45059" name="Picture 6" descr="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221" y="3645024"/>
            <a:ext cx="2736652" cy="27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692150"/>
            <a:ext cx="56626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Μαγειρεύω και δοκιμάζω γεύσεις με ασφάλεια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 l="72993" t="11111" b="59259"/>
          <a:stretch>
            <a:fillRect/>
          </a:stretch>
        </p:blipFill>
        <p:spPr bwMode="auto">
          <a:xfrm>
            <a:off x="419100" y="1984375"/>
            <a:ext cx="957263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 l="15102" t="3705" r="57211" b="64815"/>
          <a:stretch>
            <a:fillRect/>
          </a:stretch>
        </p:blipFill>
        <p:spPr bwMode="auto">
          <a:xfrm>
            <a:off x="3395663" y="1927225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7" descr="ronnie_hat"/>
          <p:cNvPicPr>
            <a:picLocks noChangeAspect="1" noChangeArrowheads="1"/>
          </p:cNvPicPr>
          <p:nvPr/>
        </p:nvPicPr>
        <p:blipFill>
          <a:blip r:embed="rId3" cstate="print"/>
          <a:srcRect l="5450" t="36150" r="64566" b="37131"/>
          <a:stretch>
            <a:fillRect/>
          </a:stretch>
        </p:blipFill>
        <p:spPr bwMode="auto">
          <a:xfrm>
            <a:off x="6156325" y="1989138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8" descr="alisha_hat"/>
          <p:cNvPicPr>
            <a:picLocks noChangeAspect="1" noChangeArrowheads="1"/>
          </p:cNvPicPr>
          <p:nvPr/>
        </p:nvPicPr>
        <p:blipFill>
          <a:blip r:embed="rId4" cstate="print"/>
          <a:srcRect l="20805" t="34711" r="23448" b="17355"/>
          <a:stretch>
            <a:fillRect/>
          </a:stretch>
        </p:blipFill>
        <p:spPr bwMode="auto">
          <a:xfrm>
            <a:off x="1714500" y="4500563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08550" y="4319588"/>
            <a:ext cx="971550" cy="1905000"/>
            <a:chOff x="1248" y="2016"/>
            <a:chExt cx="576" cy="8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96" y="2064"/>
              <a:ext cx="469" cy="768"/>
              <a:chOff x="2660" y="1872"/>
              <a:chExt cx="570" cy="1056"/>
            </a:xfrm>
          </p:grpSpPr>
          <p:pic>
            <p:nvPicPr>
              <p:cNvPr id="29713" name="Picture 11" descr="ronnie_ha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6320" t="25148" b="59135"/>
              <a:stretch>
                <a:fillRect/>
              </a:stretch>
            </p:blipFill>
            <p:spPr bwMode="auto">
              <a:xfrm>
                <a:off x="2688" y="2304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4" name="Picture 12" descr="MCj028012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0" y="1872"/>
                <a:ext cx="440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1248" y="2016"/>
              <a:ext cx="576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1476375" y="2060575"/>
            <a:ext cx="1885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Βγάζω από τα χέρια μου τ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ο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 ρολόι μου ή τα </a:t>
            </a:r>
            <a:r>
              <a:rPr lang="el-GR" altLang="en-US" sz="2000" b="1" dirty="0" err="1">
                <a:solidFill>
                  <a:srgbClr val="E46B2F"/>
                </a:solidFill>
                <a:latin typeface="Calibri" pitchFamily="34" charset="0"/>
              </a:rPr>
              <a:t>βραχι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ό</a:t>
            </a:r>
            <a:r>
              <a:rPr lang="el-GR" altLang="en-US" sz="2000" b="1" dirty="0" err="1">
                <a:solidFill>
                  <a:srgbClr val="E46B2F"/>
                </a:solidFill>
                <a:latin typeface="Calibri" pitchFamily="34" charset="0"/>
              </a:rPr>
              <a:t>λια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 μου</a:t>
            </a:r>
            <a:endParaRPr lang="en-GB" altLang="en-US" sz="20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4429125" y="2230438"/>
            <a:ext cx="1511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Δένω 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π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ίσω τα μακριά μαλλιά μου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6" name="Text Box 17"/>
          <p:cNvSpPr txBox="1">
            <a:spLocks noChangeArrowheads="1"/>
          </p:cNvSpPr>
          <p:nvPr/>
        </p:nvSpPr>
        <p:spPr bwMode="auto">
          <a:xfrm>
            <a:off x="7308850" y="1989138"/>
            <a:ext cx="1624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Ανεβάζω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 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τα μανίκια μου, πάνω από τον αγκώνα μου</a:t>
            </a:r>
            <a:endParaRPr lang="en-GB" altLang="en-US" sz="20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2857500" y="4654550"/>
            <a:ext cx="180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Βάζω μία ποδιά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6084888" y="4581525"/>
            <a:ext cx="1668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Πλέν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ω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 και στ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ε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γνών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ω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 καλά τα χέρια μου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29709" name="Picture 12" descr="ronnie_h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15888"/>
            <a:ext cx="8747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1" descr="alisha_h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101600"/>
            <a:ext cx="8572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Προσέχω τα δόντια μου βράδυ-πρωί!</a:t>
            </a:r>
            <a:endParaRPr lang="el-GR" sz="3600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286380" y="4572008"/>
            <a:ext cx="2286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 smtClean="0">
                <a:solidFill>
                  <a:srgbClr val="E46B2F"/>
                </a:solidFill>
                <a:latin typeface="Calibri" pitchFamily="34" charset="0"/>
              </a:rPr>
              <a:t>Βουρτσίζω τα δόντια  μου 2 φορές την ημέρα, πρωί και βράδυ 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89090" name="Picture 2" descr="Αποτέλεσμα εικόνας για brush teeth animation"/>
          <p:cNvPicPr>
            <a:picLocks noChangeAspect="1" noChangeArrowheads="1"/>
          </p:cNvPicPr>
          <p:nvPr/>
        </p:nvPicPr>
        <p:blipFill>
          <a:blip r:embed="rId2" cstate="print"/>
          <a:srcRect l="19593" r="18613"/>
          <a:stretch>
            <a:fillRect/>
          </a:stretch>
        </p:blipFill>
        <p:spPr bwMode="auto">
          <a:xfrm>
            <a:off x="2500298" y="4000504"/>
            <a:ext cx="27459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092" name="AutoShape 4" descr="Αποτέλεσμα εικόνας για dentist teeth animation"/>
          <p:cNvSpPr>
            <a:spLocks noChangeAspect="1" noChangeArrowheads="1"/>
          </p:cNvSpPr>
          <p:nvPr/>
        </p:nvSpPr>
        <p:spPr bwMode="auto">
          <a:xfrm>
            <a:off x="144463" y="-2598738"/>
            <a:ext cx="5419725" cy="541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9094" name="Picture 6" descr="Αποτέλεσμα εικόνας για dentist teeth animation"/>
          <p:cNvPicPr>
            <a:picLocks noChangeAspect="1" noChangeArrowheads="1"/>
          </p:cNvPicPr>
          <p:nvPr/>
        </p:nvPicPr>
        <p:blipFill>
          <a:blip r:embed="rId3" cstate="print"/>
          <a:srcRect l="20833" t="20833" r="19444" b="30555"/>
          <a:stretch>
            <a:fillRect/>
          </a:stretch>
        </p:blipFill>
        <p:spPr bwMode="auto">
          <a:xfrm>
            <a:off x="142844" y="1563305"/>
            <a:ext cx="2643206" cy="215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14612" y="1928802"/>
            <a:ext cx="19288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 smtClean="0">
                <a:solidFill>
                  <a:srgbClr val="E46B2F"/>
                </a:solidFill>
                <a:latin typeface="Calibri" pitchFamily="34" charset="0"/>
              </a:rPr>
              <a:t>Επισκέπτομαι συχνά τον οδοντίατρο μου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89096" name="Picture 8" descr="hqdefa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276822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5394" y="2000240"/>
            <a:ext cx="172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 smtClean="0">
                <a:solidFill>
                  <a:srgbClr val="E46B2F"/>
                </a:solidFill>
                <a:latin typeface="Calibri" pitchFamily="34" charset="0"/>
              </a:rPr>
              <a:t>Δεν τρώω γλυκά και ζάχαρη πριν τον ύπνο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85725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ΒΙΩΜΑΤΙΚΕΣ ΑΣΚΗΣΕΙΣ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492918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Νόστιμο τοστ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Φρουτοσαλάτα η θαυμαστή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Η τέλεια σαλάτα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Σχεδιάζω το γεύμα μου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Παιχνίδι φαγητού με κάρτες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Ζωγραφίζω πως νιώθω όταν πεινάω και όταν είμαι χορτάτος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Ζωγραφίζω τα φρούτα και τα λαχανικά της εποχής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413" y="836613"/>
            <a:ext cx="58293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Νόστιμο τοστ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2349500"/>
            <a:ext cx="8678863" cy="3733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>
                <a:solidFill>
                  <a:schemeClr val="accent1"/>
                </a:solidFill>
              </a:rPr>
              <a:t>Σκοπός αυτής της βιωματικής άσκησης είναι τα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l-GR" sz="2800" dirty="0">
                <a:solidFill>
                  <a:schemeClr val="accent1"/>
                </a:solidFill>
              </a:rPr>
              <a:t>παιδιά να: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θυμηθούν οτι πρέπει να έχουν πρωινό κάθε μέρα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αναγνωρίσουν ότι το τοστ μπορεί να καταναλωθεί στο πρωινό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δοκιμάσουν και να επιλέξουν διαφορετική γέμιση για τα τοστ </a:t>
            </a:r>
            <a:r>
              <a:rPr lang="el-GR" sz="2800" dirty="0" smtClean="0">
                <a:solidFill>
                  <a:schemeClr val="accent1"/>
                </a:solidFill>
              </a:rPr>
              <a:t>τους (π.χ. </a:t>
            </a:r>
            <a:r>
              <a:rPr lang="el-GR" sz="2800" dirty="0">
                <a:solidFill>
                  <a:schemeClr val="accent1"/>
                </a:solidFill>
              </a:rPr>
              <a:t>τ</a:t>
            </a:r>
            <a:r>
              <a:rPr lang="el-GR" sz="2800" dirty="0" smtClean="0">
                <a:solidFill>
                  <a:schemeClr val="accent1"/>
                </a:solidFill>
              </a:rPr>
              <a:t>υρί, ταχίνι, μαρμελάδα, αβγό, φρούτα)</a:t>
            </a:r>
            <a:endParaRPr lang="el-GR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πραγματοποίσηουν απλές δεξιότητες χειρισμού τροφίμων, με ασφάλεια, π.χ. επάλειψη, ταξινόμηση, τακτοποίηση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2700338" y="260350"/>
            <a:ext cx="6202362" cy="1143000"/>
          </a:xfrm>
        </p:spPr>
        <p:txBody>
          <a:bodyPr/>
          <a:lstStyle/>
          <a:p>
            <a:r>
              <a:rPr lang="el-GR" sz="3600" b="1">
                <a:solidFill>
                  <a:schemeClr val="accent1"/>
                </a:solidFill>
              </a:rPr>
              <a:t>Φρουτοσαλάτα η θαυμαστή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9388" y="2060575"/>
            <a:ext cx="8856662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800">
                <a:solidFill>
                  <a:schemeClr val="accent1"/>
                </a:solidFill>
              </a:rPr>
              <a:t>Σκοπός αυτής της βιωματικής άσκησης είναι τα</a:t>
            </a:r>
            <a:r>
              <a:rPr lang="en-GB" sz="2800">
                <a:solidFill>
                  <a:schemeClr val="accent1"/>
                </a:solidFill>
              </a:rPr>
              <a:t> </a:t>
            </a:r>
            <a:r>
              <a:rPr lang="el-GR" sz="2800">
                <a:solidFill>
                  <a:schemeClr val="accent1"/>
                </a:solidFill>
              </a:rPr>
              <a:t>παιδιά να: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8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ονομάσουν διαφορετικά είδη φρούτων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μάθουν ότι η κατανάλωση φρούτων μπορεί να μας βοηθήσει στην υγεία μας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πραγματοποιήσουν απλές δεξιότητες χειρισμού τροφίμων με ασφάλεια, με έμφαση στο ξεφλούδισμα με το χέρι, στην κοπή, στην ανάμιξη σε μια φρουτοσαλάτα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αναγνωρίσουν ότι τα φρούτα μπορούν να καταναλωθούν ως ένα υγιεινό σνακ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l-GR" sz="2800">
              <a:solidFill>
                <a:schemeClr val="accent1"/>
              </a:solidFill>
            </a:endParaRPr>
          </a:p>
        </p:txBody>
      </p:sp>
      <p:pic>
        <p:nvPicPr>
          <p:cNvPr id="48133" name="Picture 5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875" cy="192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1143000"/>
          </a:xfrm>
        </p:spPr>
        <p:txBody>
          <a:bodyPr/>
          <a:lstStyle/>
          <a:p>
            <a:r>
              <a:rPr lang="el-GR" sz="4000" b="1">
                <a:solidFill>
                  <a:schemeClr val="accent1"/>
                </a:solidFill>
              </a:rPr>
              <a:t>Η τέλεια σαλάτα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Σκοπός αυτής της βιωματικής άσκησης είναι τα παιδιά να: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μάθουν ότι πολλά από τα τρόφιμά μας προέρχονται από τα φυτά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ονομάσουν τα μέρη ορισμένων φυτών που τρώμε, π.χ. φύλλα, ρίζα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μάθουν ότι τα λαχανικά προέρχονται από φυτά και μπορούν να καταναλωθούν ως ένα υγιεινό σνακ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πραγματοποιήσουν απλές δεξιότητες χειρισμού τροφίμων με ασφάλεια, με έμφαση στην κοπή με ψαλίδι, το τρίψιμο και την ανάμειξη λαχανικών για την τέλεια σαλάτα.</a:t>
            </a:r>
          </a:p>
        </p:txBody>
      </p:sp>
      <p:pic>
        <p:nvPicPr>
          <p:cNvPr id="50181" name="Picture 5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197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γεύμα σου!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348880"/>
            <a:ext cx="4536504" cy="2232248"/>
          </a:xfrm>
        </p:spPr>
        <p:txBody>
          <a:bodyPr/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Σχεδίασε το γεύμα σου </a:t>
            </a:r>
          </a:p>
          <a:p>
            <a:pPr>
              <a:buNone/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από τις ομάδες τροφίμων</a:t>
            </a:r>
          </a:p>
          <a:p>
            <a:pPr>
              <a:buNone/>
            </a:pP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Να θυμηθείς να προσθέσεις και τι θα πιεις</a:t>
            </a:r>
            <a:r>
              <a:rPr lang="el-G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877" y="1235034"/>
            <a:ext cx="4427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40768"/>
            <a:ext cx="827584" cy="11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51" y="1951657"/>
            <a:ext cx="319882" cy="2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3" cstate="print"/>
          <a:srcRect t="14763" b="14272"/>
          <a:stretch>
            <a:fillRect/>
          </a:stretch>
        </p:blipFill>
        <p:spPr bwMode="auto">
          <a:xfrm>
            <a:off x="928688" y="1071563"/>
            <a:ext cx="63865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1643063" y="507206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6000750" y="428625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7286625" y="364331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500063" y="78581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4786313" y="5295900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458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1857375"/>
            <a:ext cx="135096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143900" y="2857496"/>
            <a:ext cx="642942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Την ημέρα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263759" y="207940"/>
            <a:ext cx="38576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Παιχνίδι φαγητού</a:t>
            </a:r>
          </a:p>
        </p:txBody>
      </p:sp>
      <p:pic>
        <p:nvPicPr>
          <p:cNvPr id="24589" name="Picture 25"/>
          <p:cNvPicPr>
            <a:picLocks noChangeAspect="1" noChangeArrowheads="1"/>
          </p:cNvPicPr>
          <p:nvPr/>
        </p:nvPicPr>
        <p:blipFill>
          <a:blip r:embed="rId5" cstate="print"/>
          <a:srcRect b="23595"/>
          <a:stretch>
            <a:fillRect/>
          </a:stretch>
        </p:blipFill>
        <p:spPr bwMode="auto">
          <a:xfrm>
            <a:off x="7286625" y="5429250"/>
            <a:ext cx="10096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- Γωνιακή σύνδεση"/>
          <p:cNvCxnSpPr>
            <a:endCxn id="11" idx="1"/>
          </p:cNvCxnSpPr>
          <p:nvPr/>
        </p:nvCxnSpPr>
        <p:spPr>
          <a:xfrm>
            <a:off x="6143625" y="5072063"/>
            <a:ext cx="1143000" cy="73977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μεγαλώσουμε σωστά και να έχουμε ενέργεια!</a:t>
            </a:r>
          </a:p>
          <a:p>
            <a:endParaRPr lang="el-GR" b="1" dirty="0">
              <a:solidFill>
                <a:srgbClr val="339966"/>
              </a:solidFill>
            </a:endParaRPr>
          </a:p>
        </p:txBody>
      </p:sp>
      <p:pic>
        <p:nvPicPr>
          <p:cNvPr id="76802" name="Picture 2" descr="Αποτέλεσμα εικόνας για stretching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50971"/>
            <a:ext cx="63367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4995"/>
            <a:ext cx="8229600" cy="76255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Κάρτες για το παιχνίδι φαγητού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 l="9628" t="26613" r="52600" b="14516"/>
          <a:stretch>
            <a:fillRect/>
          </a:stretch>
        </p:blipFill>
        <p:spPr bwMode="auto">
          <a:xfrm>
            <a:off x="2484438" y="692150"/>
            <a:ext cx="43084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νιώθεις;</a:t>
            </a: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63767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278780" y="30272"/>
            <a:ext cx="88652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Ζωγραφίζω τα φρούτα και τα λαχανικά της κάθε εποχής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50686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8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κάθε ημέρα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είμαστε υγιείς και δυνατοί για το παιχνίδι!</a:t>
            </a:r>
          </a:p>
        </p:txBody>
      </p:sp>
      <p:pic>
        <p:nvPicPr>
          <p:cNvPr id="87042" name="Picture 2" descr="Αποτέλεσμα εικόνας για healthy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04825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8445624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είμαστε δραστήριοι και καλύτεροι στα μαθήματα!</a:t>
            </a:r>
          </a:p>
        </p:txBody>
      </p:sp>
      <p:pic>
        <p:nvPicPr>
          <p:cNvPr id="75778" name="Picture 2" descr="Αποτέλεσμα εικόνας για active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5976664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Εσείς τι δραστηριότητες κάνετε;</a:t>
            </a:r>
          </a:p>
        </p:txBody>
      </p:sp>
      <p:sp>
        <p:nvSpPr>
          <p:cNvPr id="4" name="Oval Callout 4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065315"/>
          </a:xfrm>
          <a:prstGeom prst="wedgeEllipseCallout">
            <a:avLst>
              <a:gd name="adj1" fmla="val -52993"/>
              <a:gd name="adj2" fmla="val 5344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Υπάρχουν διαφορετικές ομάδες </a:t>
            </a:r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τροφίμων!</a:t>
            </a:r>
            <a:endParaRPr lang="el-GR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7"/>
            <a:ext cx="8424936" cy="50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πολλά φρούτα και λαχανικά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Ποια τρόφιμα βλέπετε παραπάνω;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636912"/>
            <a:ext cx="7461829" cy="29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485304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375277" y="116632"/>
            <a:ext cx="8120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339966"/>
                </a:solidFill>
                <a:latin typeface="+mn-lt"/>
              </a:rPr>
              <a:t>Πόσα;</a:t>
            </a:r>
          </a:p>
          <a:p>
            <a:pPr algn="ctr"/>
            <a:r>
              <a:rPr lang="el-GR" sz="3200" b="1" dirty="0">
                <a:solidFill>
                  <a:srgbClr val="339966"/>
                </a:solidFill>
                <a:latin typeface="+mn-lt"/>
              </a:rPr>
              <a:t>3 φρούτα και 2 λαχανικά την ημέρα!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44008" y="1412776"/>
            <a:ext cx="4104456" cy="2356284"/>
          </a:xfrm>
          <a:prstGeom prst="cloudCallout">
            <a:avLst>
              <a:gd name="adj1" fmla="val -63532"/>
              <a:gd name="adj2" fmla="val 1024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339966"/>
                </a:solidFill>
                <a:cs typeface="Arial" charset="0"/>
              </a:rPr>
              <a:t>Με διαφορετικό χρώμα για ποικιλία και πολλές βιταμίνες!!!</a:t>
            </a:r>
            <a:endParaRPr lang="en-US" sz="2400" b="1" dirty="0">
              <a:solidFill>
                <a:srgbClr val="339966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771554"/>
            <a:ext cx="424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sz="5400" b="1" cap="none" spc="0" dirty="0" smtClean="0">
                <a:ln w="1143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54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5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843</Words>
  <Application>Microsoft Office PowerPoint</Application>
  <PresentationFormat>Προβολή στην οθόνη (4:3)</PresentationFormat>
  <Paragraphs>174</Paragraphs>
  <Slides>32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Wingdings</vt:lpstr>
      <vt:lpstr>Office Theme</vt:lpstr>
      <vt:lpstr>  Τρώω έξυπνα! Νιώθω καλά!   </vt:lpstr>
      <vt:lpstr>Όλοι χρειάζεται να τρώμε και να πίνουμε νερό καθημερινά</vt:lpstr>
      <vt:lpstr>Όλοι χρειάζεται να τρώμε και να πίνουμε νερό καθημερινά</vt:lpstr>
      <vt:lpstr>Όλοι χρειάζεται να τρώμε και να πίνουμε νερό κάθε ημέρα </vt:lpstr>
      <vt:lpstr>Όλοι χρειάζεται να τρώμε και να πίνουμε νερό καθημερινά</vt:lpstr>
      <vt:lpstr>Εσείς τι δραστηριότητες κάνετε;</vt:lpstr>
      <vt:lpstr>Υπάρχουν διαφορετικές ομάδες τροφίμων!</vt:lpstr>
      <vt:lpstr>Χρειάζεστε διαφορετικές ομάδες τροφίμων</vt:lpstr>
      <vt:lpstr>Παρουσίαση του PowerPoint</vt:lpstr>
      <vt:lpstr>Καταβροχθίστε ένα  Ουράνιο Τόξο</vt:lpstr>
      <vt:lpstr>                  Φθινόπωρο</vt:lpstr>
      <vt:lpstr>                     Χειμώνας</vt:lpstr>
      <vt:lpstr>                       Άνοιξη</vt:lpstr>
      <vt:lpstr>                   Καλοκαίρι</vt:lpstr>
      <vt:lpstr>Χρειάζεστε διαφορετικές ομάδες τροφίμων</vt:lpstr>
      <vt:lpstr>Χρειάζεστε διαφορετικές ομάδες τροφίμων</vt:lpstr>
      <vt:lpstr>ΓΑΛΑΚΤΟΚΟΜΙΚΑ για γερά κόκκαλα και δόντια  Πόσα;</vt:lpstr>
      <vt:lpstr>Χρειάζεστε διαφορετικές ομάδες τροφίμων</vt:lpstr>
      <vt:lpstr>ΝΕΡΟ</vt:lpstr>
      <vt:lpstr>Ιδέες για ένα γευστικό πρωινό</vt:lpstr>
      <vt:lpstr>Σνακ</vt:lpstr>
      <vt:lpstr>Μαγειρεύω και δοκιμάζω γεύσεις με ασφάλεια  </vt:lpstr>
      <vt:lpstr>Προσέχω τα δόντια μου βράδυ-πρωί!</vt:lpstr>
      <vt:lpstr>ΒΙΩΜΑΤΙΚΕΣ ΑΣΚΗΣΕΙΣ</vt:lpstr>
      <vt:lpstr>Νόστιμο τοστ</vt:lpstr>
      <vt:lpstr>Φρουτοσαλάτα η θαυμαστή</vt:lpstr>
      <vt:lpstr>Η τέλεια σαλάτα</vt:lpstr>
      <vt:lpstr>Το γεύμα σου!</vt:lpstr>
      <vt:lpstr>Παρουσίαση του PowerPoint</vt:lpstr>
      <vt:lpstr>Κάρτες για το παιχνίδι φαγητού</vt:lpstr>
      <vt:lpstr>Πως νιώθεις;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Τρώμε σωστά</dc:title>
  <dc:creator>charavlassi</dc:creator>
  <cp:lastModifiedBy>User</cp:lastModifiedBy>
  <cp:revision>206</cp:revision>
  <dcterms:created xsi:type="dcterms:W3CDTF">2012-12-17T12:36:13Z</dcterms:created>
  <dcterms:modified xsi:type="dcterms:W3CDTF">2020-11-19T08:56:27Z</dcterms:modified>
</cp:coreProperties>
</file>