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4" r:id="rId5"/>
    <p:sldId id="272" r:id="rId6"/>
    <p:sldId id="270" r:id="rId7"/>
    <p:sldId id="271" r:id="rId8"/>
    <p:sldId id="259" r:id="rId9"/>
    <p:sldId id="269" r:id="rId10"/>
    <p:sldId id="267" r:id="rId11"/>
    <p:sldId id="263" r:id="rId12"/>
    <p:sldId id="264" r:id="rId13"/>
    <p:sldId id="266" r:id="rId14"/>
    <p:sldId id="265" r:id="rId15"/>
    <p:sldId id="260" r:id="rId16"/>
    <p:sldId id="261" r:id="rId17"/>
    <p:sldId id="262" r:id="rId18"/>
    <p:sldId id="258" r:id="rId19"/>
    <p:sldId id="275"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6FCF1ADA-636E-4211-816D-7BECEA1EC67E}"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124349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FCF1ADA-636E-4211-816D-7BECEA1EC67E}"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374616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FCF1ADA-636E-4211-816D-7BECEA1EC67E}"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2297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FCF1ADA-636E-4211-816D-7BECEA1EC67E}"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204833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6FCF1ADA-636E-4211-816D-7BECEA1EC67E}" type="datetimeFigureOut">
              <a:rPr lang="el-GR" smtClean="0"/>
              <a:t>13/12/2020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136760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FCF1ADA-636E-4211-816D-7BECEA1EC67E}" type="datetimeFigureOut">
              <a:rPr lang="el-GR" smtClean="0"/>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200551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FCF1ADA-636E-4211-816D-7BECEA1EC67E}" type="datetimeFigureOut">
              <a:rPr lang="el-GR" smtClean="0"/>
              <a:t>13/12/2020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39210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FCF1ADA-636E-4211-816D-7BECEA1EC67E}" type="datetimeFigureOut">
              <a:rPr lang="el-GR" smtClean="0"/>
              <a:t>13/12/2020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3420126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FCF1ADA-636E-4211-816D-7BECEA1EC67E}" type="datetimeFigureOut">
              <a:rPr lang="el-GR" smtClean="0"/>
              <a:t>13/12/2020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385824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FCF1ADA-636E-4211-816D-7BECEA1EC67E}" type="datetimeFigureOut">
              <a:rPr lang="el-GR" smtClean="0"/>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296260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FCF1ADA-636E-4211-816D-7BECEA1EC67E}" type="datetimeFigureOut">
              <a:rPr lang="el-GR" smtClean="0"/>
              <a:t>13/12/2020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2088EB-7E69-4999-9B77-8E38C2797610}" type="slidenum">
              <a:rPr lang="el-GR" smtClean="0"/>
              <a:t>‹#›</a:t>
            </a:fld>
            <a:endParaRPr lang="el-GR"/>
          </a:p>
        </p:txBody>
      </p:sp>
    </p:spTree>
    <p:extLst>
      <p:ext uri="{BB962C8B-B14F-4D97-AF65-F5344CB8AC3E}">
        <p14:creationId xmlns:p14="http://schemas.microsoft.com/office/powerpoint/2010/main" val="64602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F1ADA-636E-4211-816D-7BECEA1EC67E}" type="datetimeFigureOut">
              <a:rPr lang="el-GR" smtClean="0"/>
              <a:t>13/12/2020</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088EB-7E69-4999-9B77-8E38C2797610}" type="slidenum">
              <a:rPr lang="el-GR" smtClean="0"/>
              <a:t>‹#›</a:t>
            </a:fld>
            <a:endParaRPr lang="el-GR"/>
          </a:p>
        </p:txBody>
      </p:sp>
    </p:spTree>
    <p:extLst>
      <p:ext uri="{BB962C8B-B14F-4D97-AF65-F5344CB8AC3E}">
        <p14:creationId xmlns:p14="http://schemas.microsoft.com/office/powerpoint/2010/main" val="50453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46909" y="-166110"/>
            <a:ext cx="9781309" cy="2387600"/>
          </a:xfrm>
        </p:spPr>
        <p:txBody>
          <a:bodyPr>
            <a:normAutofit/>
          </a:bodyPr>
          <a:lstStyle/>
          <a:p>
            <a:r>
              <a:rPr lang="el-GR" dirty="0" smtClean="0"/>
              <a:t>ΓΕΡΑ ΔΟΝΤΑΚΙΑ…</a:t>
            </a:r>
            <a:br>
              <a:rPr lang="el-GR" dirty="0" smtClean="0"/>
            </a:br>
            <a:r>
              <a:rPr lang="el-GR" dirty="0" smtClean="0"/>
              <a:t>ΚΑΛΥΤΕΡΗ ΥΓΕΙΑ!</a:t>
            </a:r>
            <a:endParaRPr lang="el-GR" dirty="0"/>
          </a:p>
        </p:txBody>
      </p:sp>
      <p:sp>
        <p:nvSpPr>
          <p:cNvPr id="3" name="Υπότιτλος 2"/>
          <p:cNvSpPr>
            <a:spLocks noGrp="1"/>
          </p:cNvSpPr>
          <p:nvPr>
            <p:ph type="subTitle" idx="1"/>
          </p:nvPr>
        </p:nvSpPr>
        <p:spPr>
          <a:xfrm>
            <a:off x="734290" y="6449002"/>
            <a:ext cx="10751127" cy="312016"/>
          </a:xfrm>
        </p:spPr>
        <p:txBody>
          <a:bodyPr>
            <a:normAutofit/>
          </a:bodyPr>
          <a:lstStyle/>
          <a:p>
            <a:r>
              <a:rPr lang="el-GR" sz="1400" dirty="0" smtClean="0"/>
              <a:t>ΒΑΛΑΡΗ ΑΓΓΕΛΙΚΗ ΣΧΟΛΙΚΗ ΝΟΣΗΛΕΥΤΡΙΑ </a:t>
            </a:r>
            <a:endParaRPr lang="el-GR" sz="1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1" y="2812473"/>
            <a:ext cx="4987636" cy="2937164"/>
          </a:xfrm>
          <a:prstGeom prst="rect">
            <a:avLst/>
          </a:prstGeom>
        </p:spPr>
      </p:pic>
    </p:spTree>
    <p:extLst>
      <p:ext uri="{BB962C8B-B14F-4D97-AF65-F5344CB8AC3E}">
        <p14:creationId xmlns:p14="http://schemas.microsoft.com/office/powerpoint/2010/main" val="612422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Πως πρέπει να πλένουμε σωστά τα δόντια μας…..</a:t>
            </a:r>
            <a:endParaRPr lang="el-GR"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55" y="1690688"/>
            <a:ext cx="10584872" cy="5028767"/>
          </a:xfrm>
        </p:spPr>
      </p:pic>
    </p:spTree>
    <p:extLst>
      <p:ext uri="{BB962C8B-B14F-4D97-AF65-F5344CB8AC3E}">
        <p14:creationId xmlns:p14="http://schemas.microsoft.com/office/powerpoint/2010/main" val="183644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Οι συχνότερες παθήσεις των δοντιών...</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t>Οδοντική πλάκα</a:t>
            </a:r>
            <a:endParaRPr lang="el-GR" dirty="0"/>
          </a:p>
          <a:p>
            <a:r>
              <a:rPr lang="el-GR" dirty="0" smtClean="0"/>
              <a:t>Είναι η συσσώρευση </a:t>
            </a:r>
            <a:r>
              <a:rPr lang="el-GR" dirty="0"/>
              <a:t>των βακτηρίων που προσκολλώνται κυρίως στην επιφάνεια των δοντιών, είτε στα φυσικά είτε στα τεχνητά, δημιουργώντας σε πρώτη φάση ένα </a:t>
            </a:r>
            <a:r>
              <a:rPr lang="el-GR" dirty="0" smtClean="0"/>
              <a:t>φιλμ. Πάνω </a:t>
            </a:r>
            <a:r>
              <a:rPr lang="el-GR" dirty="0"/>
              <a:t>σε αυτό, προσκολλώνται τα βακτήρια και αυτό οδηγεί στη δημιουργία πλάκας που αν δεν απομακρυνθεί άμεσα με το βούρτσισμα των δοντιών, σκληραίνει και μετατρέπεται σε πέτρα.</a:t>
            </a:r>
          </a:p>
          <a:p>
            <a:r>
              <a:rPr lang="el-GR" b="1" dirty="0"/>
              <a:t>Ανάλογα με το είδος, τον τύπο και την ποσότητα των βακτηριδίων που υπάρχουν στο στόμα μας και σχηματίζουν την πλάκα, έχουμε:</a:t>
            </a:r>
            <a:endParaRPr lang="el-GR" dirty="0"/>
          </a:p>
          <a:p>
            <a:r>
              <a:rPr lang="el-GR" dirty="0"/>
              <a:t>-  τα βακτήρια που προκαλούν τερηδόνα,</a:t>
            </a:r>
          </a:p>
          <a:p>
            <a:r>
              <a:rPr lang="el-GR" dirty="0"/>
              <a:t>-  τα βακτήρια που προκαλούν προβλήματα στα ούλα (ουλίτιδα, περιοδοντίτιδα).</a:t>
            </a:r>
          </a:p>
          <a:p>
            <a:pPr marL="0" indent="0">
              <a:buNone/>
            </a:pP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2873" y="4631436"/>
            <a:ext cx="2133600" cy="1862328"/>
          </a:xfrm>
          <a:prstGeom prst="rect">
            <a:avLst/>
          </a:prstGeom>
        </p:spPr>
      </p:pic>
    </p:spTree>
    <p:extLst>
      <p:ext uri="{BB962C8B-B14F-4D97-AF65-F5344CB8AC3E}">
        <p14:creationId xmlns:p14="http://schemas.microsoft.com/office/powerpoint/2010/main" val="270505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Οι συχνότερες παθήσεις των δοντιών...</a:t>
            </a:r>
            <a:endParaRPr lang="el-GR" dirty="0"/>
          </a:p>
        </p:txBody>
      </p:sp>
      <p:sp>
        <p:nvSpPr>
          <p:cNvPr id="3" name="Θέση περιεχομένου 2"/>
          <p:cNvSpPr>
            <a:spLocks noGrp="1"/>
          </p:cNvSpPr>
          <p:nvPr>
            <p:ph idx="1"/>
          </p:nvPr>
        </p:nvSpPr>
        <p:spPr>
          <a:xfrm>
            <a:off x="838200" y="1468582"/>
            <a:ext cx="10515600" cy="5389418"/>
          </a:xfrm>
        </p:spPr>
        <p:txBody>
          <a:bodyPr>
            <a:normAutofit/>
          </a:bodyPr>
          <a:lstStyle/>
          <a:p>
            <a:pPr marL="0" indent="0">
              <a:buNone/>
            </a:pPr>
            <a:r>
              <a:rPr lang="el-GR" b="1" dirty="0"/>
              <a:t>Τερηδόνα</a:t>
            </a:r>
            <a:endParaRPr lang="el-GR" dirty="0"/>
          </a:p>
          <a:p>
            <a:pPr marL="0" indent="0">
              <a:buNone/>
            </a:pPr>
            <a:r>
              <a:rPr lang="el-GR" dirty="0" smtClean="0"/>
              <a:t>Είναι μια μικροβιακή νόσος, </a:t>
            </a:r>
            <a:r>
              <a:rPr lang="el-GR" dirty="0"/>
              <a:t>η </a:t>
            </a:r>
            <a:r>
              <a:rPr lang="el-GR" dirty="0" smtClean="0"/>
              <a:t>οποία                                                  </a:t>
            </a:r>
            <a:r>
              <a:rPr lang="el-GR" dirty="0"/>
              <a:t>επιτίθεται προοδευτικά στο σμάλτο </a:t>
            </a:r>
            <a:r>
              <a:rPr lang="el-GR" dirty="0" smtClean="0"/>
              <a:t>                                                          των </a:t>
            </a:r>
            <a:r>
              <a:rPr lang="el-GR" dirty="0"/>
              <a:t>δοντιών και καταστρέφει τους </a:t>
            </a:r>
            <a:r>
              <a:rPr lang="el-GR" dirty="0" smtClean="0"/>
              <a:t>                                                            σκληρούς </a:t>
            </a:r>
            <a:r>
              <a:rPr lang="el-GR" dirty="0"/>
              <a:t>ιστούς, σχηματίζοντας </a:t>
            </a:r>
            <a:r>
              <a:rPr lang="el-GR" dirty="0" smtClean="0"/>
              <a:t>                                                                                                           στο </a:t>
            </a:r>
            <a:r>
              <a:rPr lang="el-GR" dirty="0"/>
              <a:t>δόντι μία κοιλότητα.</a:t>
            </a:r>
          </a:p>
          <a:p>
            <a:pPr marL="0" indent="0">
              <a:buNone/>
            </a:pPr>
            <a:r>
              <a:rPr lang="el-GR" dirty="0"/>
              <a:t>Προκαλείται από τη συνδυασμένη </a:t>
            </a:r>
            <a:r>
              <a:rPr lang="el-GR" dirty="0" smtClean="0"/>
              <a:t>                                                                        δράση </a:t>
            </a:r>
            <a:r>
              <a:rPr lang="el-GR" dirty="0"/>
              <a:t>των μικροοργανισμών της </a:t>
            </a:r>
            <a:r>
              <a:rPr lang="el-GR" dirty="0" smtClean="0"/>
              <a:t>                                                                   </a:t>
            </a:r>
            <a:r>
              <a:rPr lang="el-GR" dirty="0" err="1" smtClean="0"/>
              <a:t>βακτηριακής</a:t>
            </a:r>
            <a:r>
              <a:rPr lang="el-GR" dirty="0" smtClean="0"/>
              <a:t> </a:t>
            </a:r>
            <a:r>
              <a:rPr lang="el-GR" dirty="0"/>
              <a:t>πλάκας </a:t>
            </a:r>
            <a:r>
              <a:rPr lang="el-GR" dirty="0" smtClean="0"/>
              <a:t>                                                                                                         και </a:t>
            </a:r>
            <a:r>
              <a:rPr lang="el-GR" dirty="0"/>
              <a:t>των </a:t>
            </a:r>
            <a:r>
              <a:rPr lang="el-GR" dirty="0" smtClean="0"/>
              <a:t>υδατανθράκων                                                                                                             της </a:t>
            </a:r>
            <a:r>
              <a:rPr lang="el-GR" dirty="0"/>
              <a:t>τροφής</a:t>
            </a:r>
            <a:r>
              <a:rPr lang="el-GR" dirty="0" smtClean="0"/>
              <a:t>.</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109" y="1911927"/>
            <a:ext cx="5652653" cy="4946074"/>
          </a:xfrm>
          <a:prstGeom prst="rect">
            <a:avLst/>
          </a:prstGeom>
        </p:spPr>
      </p:pic>
    </p:spTree>
    <p:extLst>
      <p:ext uri="{BB962C8B-B14F-4D97-AF65-F5344CB8AC3E}">
        <p14:creationId xmlns:p14="http://schemas.microsoft.com/office/powerpoint/2010/main" val="292083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Οι συχνότερες παθήσεις των δοντιών...</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Ουλίτιδα</a:t>
            </a:r>
            <a:endParaRPr lang="el-GR" dirty="0" smtClean="0"/>
          </a:p>
          <a:p>
            <a:pPr marL="0" indent="0">
              <a:buNone/>
            </a:pPr>
            <a:r>
              <a:rPr lang="el-GR" dirty="0" smtClean="0"/>
              <a:t>Είναι η φλεγμονή στα ούλα, με αποτέλεσμα αυτά να είναι κόκκινα, πρησμένα και να ματώνουν ακόμα και με ήπιο βούρτσισμα.</a:t>
            </a:r>
          </a:p>
          <a:p>
            <a:pPr marL="0" indent="0">
              <a:buNone/>
            </a:pPr>
            <a:r>
              <a:rPr lang="el-GR" b="1" dirty="0" smtClean="0"/>
              <a:t>Αν η ουλίτιδα δεν αντιμετωπιστεί σωστά,                                                                   οδηγεί σε περιοδοντίτιδα που είναι μη                                                      αναστρέψιμη νόσος.</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945" y="3255818"/>
            <a:ext cx="4724401" cy="3500871"/>
          </a:xfrm>
          <a:prstGeom prst="rect">
            <a:avLst/>
          </a:prstGeom>
        </p:spPr>
      </p:pic>
    </p:spTree>
    <p:extLst>
      <p:ext uri="{BB962C8B-B14F-4D97-AF65-F5344CB8AC3E}">
        <p14:creationId xmlns:p14="http://schemas.microsoft.com/office/powerpoint/2010/main" val="1478710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flipH="1">
            <a:off x="883918" y="1445779"/>
            <a:ext cx="9784081" cy="1325563"/>
          </a:xfrm>
        </p:spPr>
        <p:txBody>
          <a:bodyPr>
            <a:noAutofit/>
          </a:bodyPr>
          <a:lstStyle/>
          <a:p>
            <a:pPr>
              <a:spcBef>
                <a:spcPts val="1000"/>
              </a:spcBef>
            </a:pPr>
            <a:r>
              <a:rPr lang="el-GR" sz="2800" dirty="0">
                <a:latin typeface="+mn-lt"/>
                <a:ea typeface="+mn-ea"/>
                <a:cs typeface="+mn-cs"/>
              </a:rPr>
              <a:t>Είναι λοιπόν απαραίτητο να υιοθετήσουμε μία σωστή καθημερινή υγιεινή έτσι ώστε να αποτρέψουμε τον σχηματισμό οδοντικής πλάκας και την εμφάνιση των παραπάνω νόσων.</a:t>
            </a:r>
            <a:br>
              <a:rPr lang="el-GR" sz="2800" dirty="0">
                <a:latin typeface="+mn-lt"/>
                <a:ea typeface="+mn-ea"/>
                <a:cs typeface="+mn-cs"/>
              </a:rPr>
            </a:br>
            <a:endParaRPr lang="el-GR" sz="2800" dirty="0">
              <a:latin typeface="+mn-lt"/>
              <a:ea typeface="+mn-ea"/>
              <a:cs typeface="+mn-cs"/>
            </a:endParaRPr>
          </a:p>
        </p:txBody>
      </p:sp>
      <p:sp>
        <p:nvSpPr>
          <p:cNvPr id="3" name="Θέση περιεχομένου 2"/>
          <p:cNvSpPr>
            <a:spLocks noGrp="1"/>
          </p:cNvSpPr>
          <p:nvPr>
            <p:ph idx="1"/>
          </p:nvPr>
        </p:nvSpPr>
        <p:spPr>
          <a:xfrm>
            <a:off x="883918" y="2895600"/>
            <a:ext cx="10515600" cy="3103419"/>
          </a:xfrm>
        </p:spPr>
        <p:txBody>
          <a:bodyPr/>
          <a:lstStyle/>
          <a:p>
            <a:pPr marL="0" indent="0">
              <a:buNone/>
            </a:pPr>
            <a:r>
              <a:rPr lang="el-GR" b="1" dirty="0" smtClean="0"/>
              <a:t>Το καθημερινό βούρτσισμα των δοντιών</a:t>
            </a:r>
            <a:r>
              <a:rPr lang="el-GR" b="1" dirty="0"/>
              <a:t> είναι το πιο σημαντικό μέτρο για τη διατήρηση της καλής στοματικής υγιεινής.</a:t>
            </a:r>
            <a:endParaRPr lang="el-GR" dirty="0"/>
          </a:p>
          <a:p>
            <a:pPr marL="0" indent="0">
              <a:buNone/>
            </a:pPr>
            <a:r>
              <a:rPr lang="el-GR" dirty="0"/>
              <a:t>Ο σωστός καθαρισμός προϋποθέτει τη χρήση κατάλληλης οδοντόβουρτσας και οδοντόκρεμας, ανάλογα με τις ανάγκες και την ηλικία του κάθε ατόμου.</a:t>
            </a: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8673" y="4627418"/>
            <a:ext cx="3069363" cy="2230582"/>
          </a:xfrm>
          <a:prstGeom prst="rect">
            <a:avLst/>
          </a:prstGeom>
        </p:spPr>
      </p:pic>
    </p:spTree>
    <p:extLst>
      <p:ext uri="{BB962C8B-B14F-4D97-AF65-F5344CB8AC3E}">
        <p14:creationId xmlns:p14="http://schemas.microsoft.com/office/powerpoint/2010/main" val="121364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49381"/>
            <a:ext cx="10515600" cy="1814945"/>
          </a:xfrm>
        </p:spPr>
        <p:txBody>
          <a:bodyPr>
            <a:normAutofit/>
          </a:bodyPr>
          <a:lstStyle/>
          <a:p>
            <a:r>
              <a:rPr lang="el-GR" b="1" dirty="0" smtClean="0"/>
              <a:t>Ωφέλιμες τροφές για</a:t>
            </a:r>
            <a:br>
              <a:rPr lang="el-GR" b="1" dirty="0" smtClean="0"/>
            </a:br>
            <a:r>
              <a:rPr lang="el-GR" b="1" dirty="0" smtClean="0"/>
              <a:t> τα δόντια μας … </a:t>
            </a:r>
            <a:endParaRPr lang="el-GR" dirty="0"/>
          </a:p>
        </p:txBody>
      </p:sp>
      <p:sp>
        <p:nvSpPr>
          <p:cNvPr id="3" name="Θέση περιεχομένου 2"/>
          <p:cNvSpPr>
            <a:spLocks noGrp="1"/>
          </p:cNvSpPr>
          <p:nvPr>
            <p:ph idx="1"/>
          </p:nvPr>
        </p:nvSpPr>
        <p:spPr>
          <a:xfrm>
            <a:off x="838200" y="2396835"/>
            <a:ext cx="10515600" cy="4752109"/>
          </a:xfrm>
        </p:spPr>
        <p:txBody>
          <a:bodyPr>
            <a:normAutofit/>
          </a:bodyPr>
          <a:lstStyle/>
          <a:p>
            <a:pPr marL="0" indent="0">
              <a:buNone/>
            </a:pPr>
            <a:r>
              <a:rPr lang="el-GR" sz="2500" dirty="0" err="1" smtClean="0"/>
              <a:t>Ολοι</a:t>
            </a:r>
            <a:r>
              <a:rPr lang="el-GR" sz="2500" dirty="0" smtClean="0"/>
              <a:t> </a:t>
            </a:r>
            <a:r>
              <a:rPr lang="el-GR" sz="2500" dirty="0"/>
              <a:t>γνωρίζουμε ότι τα τρόφιμα και τα ποτά που περιέχουν ζάχαρη βλάπτουν τα δόντια. Υπάρχουν όμως και τροφές που προωθούν την υγεία τους</a:t>
            </a:r>
            <a:r>
              <a:rPr lang="el-GR" sz="2500" dirty="0" smtClean="0"/>
              <a:t>.</a:t>
            </a:r>
          </a:p>
          <a:p>
            <a:pPr>
              <a:buFont typeface="Wingdings" panose="05000000000000000000" pitchFamily="2" charset="2"/>
              <a:buChar char="§"/>
            </a:pPr>
            <a:r>
              <a:rPr lang="el-GR" sz="2500" dirty="0" smtClean="0"/>
              <a:t>Μερικές</a:t>
            </a:r>
            <a:r>
              <a:rPr lang="el-GR" sz="2500" dirty="0"/>
              <a:t> </a:t>
            </a:r>
            <a:r>
              <a:rPr lang="el-GR" sz="2500" b="1" dirty="0"/>
              <a:t>τροφές</a:t>
            </a:r>
            <a:r>
              <a:rPr lang="el-GR" sz="2500" dirty="0"/>
              <a:t> που περιέχουν φθόριο μπορεί βοηθητικά να προστατεύσουν </a:t>
            </a:r>
            <a:r>
              <a:rPr lang="el-GR" sz="2500" b="1" dirty="0"/>
              <a:t>τα δόντια και τα ούλα.</a:t>
            </a:r>
            <a:r>
              <a:rPr lang="el-GR" sz="2500" dirty="0"/>
              <a:t> Το φθόριο είναι φυσικό προϊόν και περιέχεται σε όλα τα </a:t>
            </a:r>
            <a:r>
              <a:rPr lang="el-GR" sz="2500" dirty="0" smtClean="0"/>
              <a:t>νερά. </a:t>
            </a:r>
            <a:r>
              <a:rPr lang="el-GR" sz="2500" b="1" dirty="0" smtClean="0"/>
              <a:t>Πόσιμο </a:t>
            </a:r>
            <a:r>
              <a:rPr lang="el-GR" sz="2500" b="1" dirty="0" err="1"/>
              <a:t>φθοριωμένο</a:t>
            </a:r>
            <a:r>
              <a:rPr lang="el-GR" sz="2500" b="1" dirty="0"/>
              <a:t> νερό</a:t>
            </a:r>
            <a:r>
              <a:rPr lang="el-GR" sz="2500" dirty="0"/>
              <a:t> συνιστάται από ορισμένους οδοντιάτρους, ενώ, άλλοι λένε ότι η χρήση οδοντόκρεμας και μόνο είναι αρκετή. </a:t>
            </a:r>
            <a:endParaRPr lang="el-GR" sz="2500" dirty="0" smtClean="0"/>
          </a:p>
          <a:p>
            <a:pPr>
              <a:buFont typeface="Wingdings" panose="05000000000000000000" pitchFamily="2" charset="2"/>
              <a:buChar char="§"/>
            </a:pPr>
            <a:r>
              <a:rPr lang="el-GR" sz="2500" dirty="0" smtClean="0"/>
              <a:t>Γαλακτοκομικά </a:t>
            </a:r>
            <a:r>
              <a:rPr lang="el-GR" sz="2500" dirty="0"/>
              <a:t>προϊόντα, όπως το </a:t>
            </a:r>
            <a:r>
              <a:rPr lang="el-GR" sz="2500" b="1" dirty="0"/>
              <a:t>γάλα, το τυρί και το γιαούρτι</a:t>
            </a:r>
            <a:r>
              <a:rPr lang="el-GR" sz="2500" dirty="0"/>
              <a:t>, τα οποία είναι πλούσια σε ασβέστιο, απαραίτητο για υγιή δόντια</a:t>
            </a:r>
            <a:r>
              <a:rPr lang="el-GR" sz="2500" dirty="0" smtClean="0"/>
              <a:t>.</a:t>
            </a:r>
            <a:r>
              <a:rPr lang="el-GR" sz="2500" dirty="0"/>
              <a:t> Τα </a:t>
            </a:r>
            <a:r>
              <a:rPr lang="el-GR" sz="2500" b="1" dirty="0" err="1"/>
              <a:t>προβιοτικά</a:t>
            </a:r>
            <a:r>
              <a:rPr lang="el-GR" sz="2500" dirty="0"/>
              <a:t> που βρίσκονται στο γιαούρτι ωφελούν επίσης τα ούλα διότι τα καλά βακτήρια εκτοπίζουν τα βακτήρια που προκαλούν κουφάλες στα δόντια. </a:t>
            </a:r>
            <a:endParaRPr lang="el-GR" sz="2500" dirty="0" smtClean="0"/>
          </a:p>
          <a:p>
            <a:pPr marL="0" indent="0">
              <a:buNone/>
            </a:pPr>
            <a:endParaRPr lang="el-GR" dirty="0" smtClean="0"/>
          </a:p>
          <a:p>
            <a:pPr marL="0" indent="0">
              <a:buNone/>
            </a:pPr>
            <a:endParaRPr lang="el-GR" dirty="0" smtClean="0"/>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219" y="0"/>
            <a:ext cx="4135582" cy="2481118"/>
          </a:xfrm>
          <a:prstGeom prst="rect">
            <a:avLst/>
          </a:prstGeom>
        </p:spPr>
      </p:pic>
    </p:spTree>
    <p:extLst>
      <p:ext uri="{BB962C8B-B14F-4D97-AF65-F5344CB8AC3E}">
        <p14:creationId xmlns:p14="http://schemas.microsoft.com/office/powerpoint/2010/main" val="139717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41562"/>
            <a:ext cx="10515600" cy="1343889"/>
          </a:xfrm>
        </p:spPr>
        <p:txBody>
          <a:bodyPr>
            <a:normAutofit/>
          </a:bodyPr>
          <a:lstStyle/>
          <a:p>
            <a:r>
              <a:rPr lang="el-GR" b="1" dirty="0" smtClean="0"/>
              <a:t>Ωφέλιμες τροφές για</a:t>
            </a:r>
            <a:br>
              <a:rPr lang="el-GR" b="1" dirty="0" smtClean="0"/>
            </a:br>
            <a:r>
              <a:rPr lang="el-GR" b="1" dirty="0" smtClean="0"/>
              <a:t> τα δόντια μας …</a:t>
            </a:r>
            <a:endParaRPr lang="el-GR" dirty="0"/>
          </a:p>
        </p:txBody>
      </p:sp>
      <p:sp>
        <p:nvSpPr>
          <p:cNvPr id="3" name="Θέση περιεχομένου 2"/>
          <p:cNvSpPr>
            <a:spLocks noGrp="1"/>
          </p:cNvSpPr>
          <p:nvPr>
            <p:ph idx="1"/>
          </p:nvPr>
        </p:nvSpPr>
        <p:spPr>
          <a:xfrm>
            <a:off x="838200" y="1496291"/>
            <a:ext cx="10515600" cy="5361709"/>
          </a:xfrm>
        </p:spPr>
        <p:txBody>
          <a:bodyPr>
            <a:normAutofit lnSpcReduction="10000"/>
          </a:bodyPr>
          <a:lstStyle/>
          <a:p>
            <a:pPr>
              <a:buFont typeface="Wingdings" panose="05000000000000000000" pitchFamily="2" charset="2"/>
              <a:buChar char="§"/>
            </a:pPr>
            <a:r>
              <a:rPr lang="el-GR" sz="2500" dirty="0" smtClean="0"/>
              <a:t>Τα </a:t>
            </a:r>
            <a:r>
              <a:rPr lang="el-GR" sz="2500" b="1" dirty="0" smtClean="0"/>
              <a:t>πράσινα φυλλώδη λαχανικά </a:t>
            </a:r>
            <a:r>
              <a:rPr lang="el-GR" sz="2500" dirty="0" smtClean="0"/>
              <a:t>και άλλες τροφές                                      πλούσιες σε φυτικές ίνες προστατεύουν τα δόντια κυρίως                          επειδή απαιτούν πολύ μάσημα το οποίο δημιουργεί σάλιο.  Το σάλιο αλλά και το ίδιο το φαγητό τρίβουν φυσικά τα δόντια. Είναι πλούσια σε ασβέστιο στο οποίο βασίζεται το σμάλτο των δοντιών.</a:t>
            </a:r>
            <a:r>
              <a:rPr lang="el-GR" sz="2500" dirty="0"/>
              <a:t> Μπορεί επίσης να περιέχουν </a:t>
            </a:r>
            <a:r>
              <a:rPr lang="el-GR" sz="2500" dirty="0" err="1"/>
              <a:t>φολικό</a:t>
            </a:r>
            <a:r>
              <a:rPr lang="el-GR" sz="2500" dirty="0"/>
              <a:t> οξύ, ένα είδος βιταμίνης Β που έχει πολλά οφέλη για την υγεία των ούλων</a:t>
            </a:r>
            <a:r>
              <a:rPr lang="el-GR" sz="2500" dirty="0" smtClean="0"/>
              <a:t>.</a:t>
            </a:r>
          </a:p>
          <a:p>
            <a:pPr>
              <a:buFont typeface="Wingdings" panose="05000000000000000000" pitchFamily="2" charset="2"/>
              <a:buChar char="§"/>
            </a:pPr>
            <a:r>
              <a:rPr lang="el-GR" sz="2500" dirty="0"/>
              <a:t>Τα </a:t>
            </a:r>
            <a:r>
              <a:rPr lang="el-GR" sz="2500" b="1" dirty="0"/>
              <a:t>φρούτα</a:t>
            </a:r>
            <a:r>
              <a:rPr lang="el-GR" sz="2500" dirty="0"/>
              <a:t> μπορεί να είναι γλυκιά, αλλά είναι επίσης πλούσια σε φυτικές ίνες και νερό</a:t>
            </a:r>
            <a:r>
              <a:rPr lang="el-GR" sz="2500" dirty="0" smtClean="0"/>
              <a:t>.</a:t>
            </a:r>
          </a:p>
          <a:p>
            <a:pPr>
              <a:buFont typeface="Wingdings" panose="05000000000000000000" pitchFamily="2" charset="2"/>
              <a:buChar char="§"/>
            </a:pPr>
            <a:r>
              <a:rPr lang="el-GR" sz="2500" dirty="0"/>
              <a:t>Τα </a:t>
            </a:r>
            <a:r>
              <a:rPr lang="el-GR" sz="2500" b="1" dirty="0"/>
              <a:t>αμύγδαλα</a:t>
            </a:r>
            <a:r>
              <a:rPr lang="el-GR" sz="2500" dirty="0"/>
              <a:t> είναι επίσης καλές πηγές ασβεστίου και πρωτεϊνών, </a:t>
            </a:r>
            <a:r>
              <a:rPr lang="el-GR" sz="2500" dirty="0" smtClean="0"/>
              <a:t>ενώ </a:t>
            </a:r>
            <a:r>
              <a:rPr lang="el-GR" sz="2500" dirty="0"/>
              <a:t>είναι χαμηλής περιεκτικότητας σε ζάχαρη. Σε γενικές γραμμές, όλοι οι </a:t>
            </a:r>
            <a:r>
              <a:rPr lang="el-GR" sz="2500" b="1" dirty="0"/>
              <a:t>ξηροί καρποί </a:t>
            </a:r>
            <a:r>
              <a:rPr lang="el-GR" sz="2500" dirty="0"/>
              <a:t>περιέχουν λίγους υδατάνθρακες και δεν αποτελούν κίνδυνο για τα δόντια. </a:t>
            </a:r>
            <a:endParaRPr lang="el-GR" sz="2500" dirty="0" smtClean="0"/>
          </a:p>
          <a:p>
            <a:pPr>
              <a:buFont typeface="Wingdings" panose="05000000000000000000" pitchFamily="2" charset="2"/>
              <a:buChar char="§"/>
            </a:pPr>
            <a:r>
              <a:rPr lang="el-GR" sz="2500" b="1" dirty="0"/>
              <a:t>Άπαχες πρωτεΐνες </a:t>
            </a:r>
            <a:r>
              <a:rPr lang="el-GR" sz="2500" dirty="0"/>
              <a:t>από ψάρια, κρέας, πουλερικά και αυγά, τα οποία είναι πλούσια σε φώσφορο</a:t>
            </a:r>
            <a:r>
              <a:rPr lang="el-GR" sz="2500" dirty="0" smtClean="0"/>
              <a:t>.</a:t>
            </a:r>
          </a:p>
          <a:p>
            <a:pPr>
              <a:buFont typeface="Wingdings" panose="05000000000000000000" pitchFamily="2" charset="2"/>
              <a:buChar char="§"/>
            </a:pPr>
            <a:r>
              <a:rPr lang="el-GR" sz="2500" dirty="0"/>
              <a:t>Οι </a:t>
            </a:r>
            <a:r>
              <a:rPr lang="el-GR" sz="2500" b="1" dirty="0" smtClean="0"/>
              <a:t>τσίχλες </a:t>
            </a:r>
            <a:r>
              <a:rPr lang="el-GR" sz="2500" b="1" dirty="0"/>
              <a:t>χωρίς ζάχαρη</a:t>
            </a:r>
            <a:r>
              <a:rPr lang="el-GR" sz="2500" dirty="0"/>
              <a:t>, αυξάνουν την έκκριση σάλιου το οποίο εξουδετερώνει τα στοματικά οξέα.</a:t>
            </a:r>
          </a:p>
          <a:p>
            <a:pPr>
              <a:buFont typeface="Wingdings" panose="05000000000000000000" pitchFamily="2" charset="2"/>
              <a:buChar char="§"/>
            </a:pPr>
            <a:endParaRPr lang="el-GR" sz="2500" dirty="0"/>
          </a:p>
          <a:p>
            <a:pPr marL="0" indent="0">
              <a:buNone/>
            </a:pPr>
            <a:endParaRPr lang="el-GR" sz="2500" dirty="0"/>
          </a:p>
          <a:p>
            <a:pPr marL="0" indent="0">
              <a:buNone/>
            </a:pPr>
            <a:endParaRPr lang="el-GR" sz="25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2945" y="138546"/>
            <a:ext cx="3158836" cy="1911928"/>
          </a:xfrm>
          <a:prstGeom prst="rect">
            <a:avLst/>
          </a:prstGeom>
        </p:spPr>
      </p:pic>
    </p:spTree>
    <p:extLst>
      <p:ext uri="{BB962C8B-B14F-4D97-AF65-F5344CB8AC3E}">
        <p14:creationId xmlns:p14="http://schemas.microsoft.com/office/powerpoint/2010/main" val="187662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Επιβλαβείς τροφές </a:t>
            </a:r>
            <a:r>
              <a:rPr lang="el-GR" b="1" dirty="0" smtClean="0"/>
              <a:t>για</a:t>
            </a:r>
            <a:br>
              <a:rPr lang="el-GR" b="1" dirty="0" smtClean="0"/>
            </a:br>
            <a:r>
              <a:rPr lang="el-GR" b="1" dirty="0" smtClean="0"/>
              <a:t> τα δόντια μας …</a:t>
            </a:r>
            <a:endParaRPr lang="el-GR" dirty="0"/>
          </a:p>
        </p:txBody>
      </p:sp>
      <p:sp>
        <p:nvSpPr>
          <p:cNvPr id="3" name="Θέση περιεχομένου 2"/>
          <p:cNvSpPr>
            <a:spLocks noGrp="1"/>
          </p:cNvSpPr>
          <p:nvPr>
            <p:ph idx="1"/>
          </p:nvPr>
        </p:nvSpPr>
        <p:spPr>
          <a:xfrm>
            <a:off x="838200" y="2296679"/>
            <a:ext cx="10515600" cy="4852266"/>
          </a:xfrm>
        </p:spPr>
        <p:txBody>
          <a:bodyPr>
            <a:normAutofit fontScale="85000" lnSpcReduction="20000"/>
          </a:bodyPr>
          <a:lstStyle/>
          <a:p>
            <a:pPr>
              <a:buFont typeface="Wingdings" panose="05000000000000000000" pitchFamily="2" charset="2"/>
              <a:buChar char="ü"/>
            </a:pPr>
            <a:r>
              <a:rPr lang="el-GR" dirty="0"/>
              <a:t>Τα </a:t>
            </a:r>
            <a:r>
              <a:rPr lang="el-GR" b="1" dirty="0"/>
              <a:t>αποξηραμένα φρούτα</a:t>
            </a:r>
            <a:r>
              <a:rPr lang="el-GR" dirty="0"/>
              <a:t> </a:t>
            </a:r>
            <a:r>
              <a:rPr lang="el-GR" dirty="0" smtClean="0"/>
              <a:t>περιέχουν σάκχαρα </a:t>
            </a:r>
            <a:r>
              <a:rPr lang="el-GR" dirty="0"/>
              <a:t>και κολλάνε εύκολα στα δόντια. Η ζάχαρη μπορεί να οδηγήσει σε οδοντική διάβρωση</a:t>
            </a:r>
            <a:r>
              <a:rPr lang="el-GR" dirty="0" smtClean="0"/>
              <a:t>.</a:t>
            </a:r>
          </a:p>
          <a:p>
            <a:pPr>
              <a:buFont typeface="Wingdings" panose="05000000000000000000" pitchFamily="2" charset="2"/>
              <a:buChar char="ü"/>
            </a:pPr>
            <a:r>
              <a:rPr lang="el-GR" dirty="0"/>
              <a:t>Τα </a:t>
            </a:r>
            <a:r>
              <a:rPr lang="el-GR" b="1" dirty="0"/>
              <a:t>Παγωτά – Αναψυκτικά</a:t>
            </a:r>
            <a:r>
              <a:rPr lang="el-GR" dirty="0"/>
              <a:t>. Η πολύ συχνή κατανάλωση παγωτών και αναψυκτικών επιβαρύνει αρνητικά τα δόντια λόγω της ζάχαρης</a:t>
            </a:r>
            <a:r>
              <a:rPr lang="el-GR" dirty="0" smtClean="0"/>
              <a:t>.</a:t>
            </a:r>
          </a:p>
          <a:p>
            <a:pPr>
              <a:buFont typeface="Wingdings" panose="05000000000000000000" pitchFamily="2" charset="2"/>
              <a:buChar char="ü"/>
            </a:pPr>
            <a:r>
              <a:rPr lang="el-GR" dirty="0"/>
              <a:t>Οι </a:t>
            </a:r>
            <a:r>
              <a:rPr lang="el-GR" b="1" dirty="0"/>
              <a:t>Καραμέλες</a:t>
            </a:r>
            <a:r>
              <a:rPr lang="el-GR" dirty="0"/>
              <a:t> </a:t>
            </a:r>
            <a:r>
              <a:rPr lang="el-GR" dirty="0" smtClean="0"/>
              <a:t>που περιέχουν </a:t>
            </a:r>
            <a:r>
              <a:rPr lang="el-GR" dirty="0" err="1" smtClean="0"/>
              <a:t>σάκχαρα,γιατί</a:t>
            </a:r>
            <a:r>
              <a:rPr lang="el-GR" dirty="0" smtClean="0"/>
              <a:t> </a:t>
            </a:r>
            <a:r>
              <a:rPr lang="el-GR" dirty="0"/>
              <a:t>κολλάνε στα δόντια ενώ παραμένουν για πολύ ώρα στο στόμα μέχρι να λιώσουν</a:t>
            </a:r>
            <a:r>
              <a:rPr lang="el-GR" dirty="0" smtClean="0"/>
              <a:t>.</a:t>
            </a:r>
          </a:p>
          <a:p>
            <a:pPr>
              <a:buFont typeface="Wingdings" panose="05000000000000000000" pitchFamily="2" charset="2"/>
              <a:buChar char="ü"/>
            </a:pPr>
            <a:r>
              <a:rPr lang="el-GR" dirty="0"/>
              <a:t>Το </a:t>
            </a:r>
            <a:r>
              <a:rPr lang="el-GR" b="1" dirty="0"/>
              <a:t>Λεμόνι και γενικώς οι όξινες τροφές</a:t>
            </a:r>
            <a:r>
              <a:rPr lang="el-GR" dirty="0"/>
              <a:t>. Τροφές υψηλές σε οξέα, όπως το λεμόνι μπορεί να φθείρουν τα δόντια, κυρίως όταν τρώγονται μόνες τους</a:t>
            </a:r>
            <a:r>
              <a:rPr lang="el-GR" dirty="0" smtClean="0"/>
              <a:t>.</a:t>
            </a:r>
          </a:p>
          <a:p>
            <a:pPr>
              <a:buFont typeface="Wingdings" panose="05000000000000000000" pitchFamily="2" charset="2"/>
              <a:buChar char="ü"/>
            </a:pPr>
            <a:r>
              <a:rPr lang="el-GR" b="1" dirty="0"/>
              <a:t>Τα προϊόντα της </a:t>
            </a:r>
            <a:r>
              <a:rPr lang="el-GR" b="1" dirty="0" err="1"/>
              <a:t>καφεϊνης</a:t>
            </a:r>
            <a:r>
              <a:rPr lang="el-GR" dirty="0"/>
              <a:t> </a:t>
            </a:r>
            <a:r>
              <a:rPr lang="el-GR" dirty="0" smtClean="0"/>
              <a:t> </a:t>
            </a:r>
            <a:r>
              <a:rPr lang="el-GR" dirty="0"/>
              <a:t>μπορούν να προκαλέσουν </a:t>
            </a:r>
            <a:r>
              <a:rPr lang="el-GR" b="1" dirty="0"/>
              <a:t>λεκέδες στα δόντια</a:t>
            </a:r>
            <a:r>
              <a:rPr lang="el-GR" b="1" dirty="0" smtClean="0"/>
              <a:t>.</a:t>
            </a:r>
          </a:p>
          <a:p>
            <a:pPr>
              <a:buFont typeface="Wingdings" panose="05000000000000000000" pitchFamily="2" charset="2"/>
              <a:buChar char="ü"/>
            </a:pPr>
            <a:r>
              <a:rPr lang="el-GR" b="1" dirty="0"/>
              <a:t>Αμυλούχα τρόφιμα </a:t>
            </a:r>
            <a:r>
              <a:rPr lang="el-GR" dirty="0" smtClean="0"/>
              <a:t>όπως πατατάκια </a:t>
            </a:r>
            <a:r>
              <a:rPr lang="el-GR" dirty="0"/>
              <a:t>και λευκό ψωμί κολλούν ανάμεσα στα δόντια, τρέφοντας με αυτόν τον τρόπο τα βακτήρια μέσα στο στόμα, τα οποία με τη σειρά τους δημιουργούν την </a:t>
            </a:r>
            <a:r>
              <a:rPr lang="el-GR" dirty="0" smtClean="0"/>
              <a:t>πλάκα.</a:t>
            </a:r>
          </a:p>
          <a:p>
            <a:pPr marL="0" indent="0">
              <a:buNone/>
            </a:pPr>
            <a:r>
              <a:rPr lang="el-GR" dirty="0"/>
              <a:t>Ο </a:t>
            </a:r>
            <a:r>
              <a:rPr lang="el-GR" b="1" dirty="0"/>
              <a:t>περιορισμός</a:t>
            </a:r>
            <a:r>
              <a:rPr lang="el-GR" dirty="0"/>
              <a:t> σε τρόφιμα και ποτά που περιέχουν ζάχαρη είναι ένας τρόπος</a:t>
            </a:r>
            <a:r>
              <a:rPr lang="el-GR" b="1" dirty="0"/>
              <a:t> για να μειωθεί ο </a:t>
            </a:r>
            <a:r>
              <a:rPr lang="el-GR" b="1" dirty="0" err="1"/>
              <a:t>τεριδονισμός</a:t>
            </a:r>
            <a:r>
              <a:rPr lang="el-GR" b="1" dirty="0"/>
              <a:t> των δοντιών</a:t>
            </a:r>
            <a:r>
              <a:rPr lang="el-GR" dirty="0"/>
              <a:t>.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582" y="206231"/>
            <a:ext cx="4350327" cy="1955078"/>
          </a:xfrm>
          <a:prstGeom prst="rect">
            <a:avLst/>
          </a:prstGeom>
        </p:spPr>
      </p:pic>
    </p:spTree>
    <p:extLst>
      <p:ext uri="{BB962C8B-B14F-4D97-AF65-F5344CB8AC3E}">
        <p14:creationId xmlns:p14="http://schemas.microsoft.com/office/powerpoint/2010/main" val="220050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Η σημασία της </a:t>
            </a:r>
            <a:r>
              <a:rPr lang="el-GR" b="1" dirty="0" smtClean="0"/>
              <a:t/>
            </a:r>
            <a:br>
              <a:rPr lang="el-GR" b="1" dirty="0" smtClean="0"/>
            </a:br>
            <a:r>
              <a:rPr lang="el-GR" b="1" dirty="0" smtClean="0"/>
              <a:t>Στοματικής Υγιεινής.</a:t>
            </a:r>
            <a:endParaRPr lang="el-GR" dirty="0"/>
          </a:p>
        </p:txBody>
      </p:sp>
      <p:sp>
        <p:nvSpPr>
          <p:cNvPr id="3" name="Θέση περιεχομένου 2"/>
          <p:cNvSpPr>
            <a:spLocks noGrp="1"/>
          </p:cNvSpPr>
          <p:nvPr>
            <p:ph idx="1"/>
          </p:nvPr>
        </p:nvSpPr>
        <p:spPr>
          <a:xfrm>
            <a:off x="838200" y="2506662"/>
            <a:ext cx="10515600" cy="4351338"/>
          </a:xfrm>
        </p:spPr>
        <p:txBody>
          <a:bodyPr>
            <a:normAutofit lnSpcReduction="10000"/>
          </a:bodyPr>
          <a:lstStyle/>
          <a:p>
            <a:pPr marL="0" indent="0">
              <a:buNone/>
            </a:pPr>
            <a:r>
              <a:rPr lang="el-GR" dirty="0"/>
              <a:t>Η </a:t>
            </a:r>
            <a:r>
              <a:rPr lang="el-GR" b="1" dirty="0"/>
              <a:t>πρόληψη</a:t>
            </a:r>
            <a:r>
              <a:rPr lang="el-GR" dirty="0"/>
              <a:t> είναι πάντα </a:t>
            </a:r>
            <a:r>
              <a:rPr lang="el-GR" dirty="0" smtClean="0"/>
              <a:t>                                                                                         προτιμότερη </a:t>
            </a:r>
            <a:r>
              <a:rPr lang="el-GR" dirty="0"/>
              <a:t>από τη θεραπεία. </a:t>
            </a:r>
            <a:r>
              <a:rPr lang="el-GR" dirty="0" smtClean="0"/>
              <a:t>                                                                    Αφιερώνοντας</a:t>
            </a:r>
            <a:r>
              <a:rPr lang="el-GR" dirty="0"/>
              <a:t> </a:t>
            </a:r>
            <a:r>
              <a:rPr lang="el-GR" b="1" dirty="0"/>
              <a:t>λίγα λεπτά κάθε ημέρα</a:t>
            </a:r>
            <a:r>
              <a:rPr lang="el-GR" dirty="0"/>
              <a:t> </a:t>
            </a:r>
            <a:r>
              <a:rPr lang="el-GR" dirty="0" smtClean="0"/>
              <a:t>για                                                                           τον </a:t>
            </a:r>
            <a:r>
              <a:rPr lang="el-GR" dirty="0"/>
              <a:t>καθαρισμό των δοντιών μας μπορούμε </a:t>
            </a:r>
            <a:r>
              <a:rPr lang="el-GR" dirty="0" smtClean="0"/>
              <a:t>                                                                       να </a:t>
            </a:r>
            <a:r>
              <a:rPr lang="el-GR" dirty="0"/>
              <a:t>γλιτώσουμε την ταλαιπωρία της </a:t>
            </a:r>
            <a:r>
              <a:rPr lang="el-GR" dirty="0" smtClean="0"/>
              <a:t>                                                              οδοντιατρικής θεραπείας.</a:t>
            </a:r>
          </a:p>
          <a:p>
            <a:pPr marL="0" indent="0">
              <a:buNone/>
            </a:pPr>
            <a:r>
              <a:rPr lang="el-GR" dirty="0" smtClean="0"/>
              <a:t>Είναι </a:t>
            </a:r>
            <a:r>
              <a:rPr lang="el-GR" dirty="0"/>
              <a:t>σημαντικό να κατανοήσουμε ότι η σωστή στοματική υγιεινή </a:t>
            </a:r>
            <a:r>
              <a:rPr lang="el-GR" b="1" dirty="0"/>
              <a:t>πρέπει να μας γίνει συνήθεια</a:t>
            </a:r>
            <a:r>
              <a:rPr lang="el-GR" dirty="0"/>
              <a:t> που πρέπει να ακολουθούμε προσεκτικά κάθε ημέρα για όλη μας τη ζωή, ξεκινώντας</a:t>
            </a:r>
            <a:r>
              <a:rPr lang="el-GR" b="1" dirty="0"/>
              <a:t> από την παιδική ηλικία.</a:t>
            </a:r>
            <a:r>
              <a:rPr lang="el-GR" dirty="0"/>
              <a:t> Τα γερά δόντια μας επιτρέπουν να τρώμε και να μιλάμε χωρίς προβλήματα, και βοηθούν την </a:t>
            </a:r>
            <a:r>
              <a:rPr lang="el-GR" dirty="0" smtClean="0"/>
              <a:t>εμφάνιση μας.  </a:t>
            </a:r>
            <a:endParaRPr lang="el-GR" dirty="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6613" y="185739"/>
            <a:ext cx="5005387" cy="4443412"/>
          </a:xfrm>
          <a:prstGeom prst="rect">
            <a:avLst/>
          </a:prstGeom>
        </p:spPr>
      </p:pic>
    </p:spTree>
    <p:extLst>
      <p:ext uri="{BB962C8B-B14F-4D97-AF65-F5344CB8AC3E}">
        <p14:creationId xmlns:p14="http://schemas.microsoft.com/office/powerpoint/2010/main" val="180052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26727" y="365124"/>
            <a:ext cx="5327073" cy="4567094"/>
          </a:xfrm>
        </p:spPr>
        <p:txBody>
          <a:bodyPr>
            <a:normAutofit/>
          </a:bodyPr>
          <a:lstStyle/>
          <a:p>
            <a:pPr algn="ctr"/>
            <a:r>
              <a:rPr lang="el-GR" b="1" i="1" u="sng" dirty="0" smtClean="0"/>
              <a:t>Ευχαριστώ!</a:t>
            </a:r>
            <a:r>
              <a:rPr lang="en-US" b="1" i="1" u="sng" dirty="0" smtClean="0"/>
              <a:t/>
            </a:r>
            <a:br>
              <a:rPr lang="en-US" b="1" i="1" u="sng" dirty="0" smtClean="0"/>
            </a:br>
            <a:endParaRPr lang="el-GR" b="1" i="1" u="sng"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28" y="540328"/>
            <a:ext cx="5167745" cy="6317672"/>
          </a:xfrm>
        </p:spPr>
      </p:pic>
      <p:sp>
        <p:nvSpPr>
          <p:cNvPr id="6" name="Τίτλος 1"/>
          <p:cNvSpPr txBox="1">
            <a:spLocks/>
          </p:cNvSpPr>
          <p:nvPr/>
        </p:nvSpPr>
        <p:spPr>
          <a:xfrm>
            <a:off x="6026727" y="365124"/>
            <a:ext cx="5327073" cy="6395894"/>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r>
              <a:rPr lang="en-US" b="1" i="1" u="sng" dirty="0" smtClean="0"/>
              <a:t/>
            </a:r>
            <a:br>
              <a:rPr lang="en-US" b="1" i="1" u="sng" dirty="0" smtClean="0"/>
            </a:br>
            <a:endParaRPr lang="en-US"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endParaRPr lang="en-US" sz="1300" b="1" i="1" u="sng" dirty="0"/>
          </a:p>
          <a:p>
            <a:pPr algn="ctr"/>
            <a:endParaRPr lang="en-US" sz="1300" b="1" i="1" u="sng" dirty="0" smtClean="0"/>
          </a:p>
          <a:p>
            <a:pPr algn="ctr"/>
            <a:r>
              <a:rPr lang="el-GR" sz="1600" dirty="0" smtClean="0"/>
              <a:t>ΒΑΛΑΡΗ ΑΓΓΕΛΙΚΗ ΣΧΟΛΙΚΗ ΝΟΣΗΛΕΥΤΡΙΑ </a:t>
            </a:r>
            <a:r>
              <a:rPr lang="el-GR" dirty="0" smtClean="0"/>
              <a:t/>
            </a:r>
            <a:br>
              <a:rPr lang="el-GR" dirty="0" smtClean="0"/>
            </a:br>
            <a:endParaRPr lang="el-GR" b="1" i="1" u="sng" dirty="0"/>
          </a:p>
        </p:txBody>
      </p:sp>
    </p:spTree>
    <p:extLst>
      <p:ext uri="{BB962C8B-B14F-4D97-AF65-F5344CB8AC3E}">
        <p14:creationId xmlns:p14="http://schemas.microsoft.com/office/powerpoint/2010/main" val="359779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96291" y="0"/>
            <a:ext cx="10342418" cy="1662979"/>
          </a:xfrm>
        </p:spPr>
        <p:txBody>
          <a:bodyPr>
            <a:normAutofit fontScale="90000"/>
          </a:bodyPr>
          <a:lstStyle/>
          <a:p>
            <a:r>
              <a:rPr lang="el-GR" dirty="0"/>
              <a:t>Στοματική Υγιεινή για Καλή Στοματική </a:t>
            </a:r>
            <a:r>
              <a:rPr lang="el-GR" dirty="0" smtClean="0"/>
              <a:t>Υγεία   </a:t>
            </a:r>
            <a:r>
              <a:rPr lang="el-GR" dirty="0"/>
              <a:t/>
            </a:r>
            <a:br>
              <a:rPr lang="el-GR" dirty="0"/>
            </a:br>
            <a:r>
              <a:rPr lang="el-GR" dirty="0" smtClean="0"/>
              <a:t/>
            </a:r>
            <a:br>
              <a:rPr lang="el-GR" dirty="0" smtClean="0"/>
            </a:br>
            <a:endParaRPr lang="el-GR" dirty="0"/>
          </a:p>
        </p:txBody>
      </p:sp>
      <p:sp>
        <p:nvSpPr>
          <p:cNvPr id="3" name="Θέση περιεχομένου 2"/>
          <p:cNvSpPr>
            <a:spLocks noGrp="1"/>
          </p:cNvSpPr>
          <p:nvPr>
            <p:ph idx="1"/>
          </p:nvPr>
        </p:nvSpPr>
        <p:spPr>
          <a:xfrm>
            <a:off x="1018308" y="803565"/>
            <a:ext cx="10515600" cy="5821578"/>
          </a:xfrm>
        </p:spPr>
        <p:txBody>
          <a:bodyPr>
            <a:noAutofit/>
          </a:bodyPr>
          <a:lstStyle/>
          <a:p>
            <a:pPr marL="0" indent="0">
              <a:buNone/>
            </a:pPr>
            <a:r>
              <a:rPr lang="el-GR" sz="2100" dirty="0" smtClean="0"/>
              <a:t>Όταν μιλάμε για </a:t>
            </a:r>
            <a:r>
              <a:rPr lang="el-GR" sz="2100" b="1" dirty="0" smtClean="0"/>
              <a:t>Στοματική Υγιεινή</a:t>
            </a:r>
            <a:r>
              <a:rPr lang="el-GR" sz="2100" dirty="0" smtClean="0"/>
              <a:t> εννοούμε το σύνολο των ενεργειών για τη φροντίδα του στόματος όπως η </a:t>
            </a:r>
            <a:r>
              <a:rPr lang="el-GR" sz="2100" b="1" dirty="0" smtClean="0"/>
              <a:t>απομάκρυνση της μικροβιακής πλάκας</a:t>
            </a:r>
            <a:r>
              <a:rPr lang="el-GR" sz="2100" dirty="0" smtClean="0"/>
              <a:t> και η </a:t>
            </a:r>
            <a:r>
              <a:rPr lang="el-GR" sz="2100" b="1" dirty="0" smtClean="0"/>
              <a:t>διατήρηση ενός περιβάλλοντος</a:t>
            </a:r>
            <a:r>
              <a:rPr lang="el-GR" sz="2100" dirty="0" smtClean="0"/>
              <a:t> που δεν ευνοεί την εκδήλωση </a:t>
            </a:r>
            <a:r>
              <a:rPr lang="el-GR" sz="2100" b="1" dirty="0" smtClean="0"/>
              <a:t>παθήσεων των δοντιών, των ούλων και γενικά της στοματικής κοιλότητας</a:t>
            </a:r>
            <a:r>
              <a:rPr lang="el-GR" sz="2100" dirty="0" smtClean="0"/>
              <a:t>.</a:t>
            </a:r>
          </a:p>
          <a:p>
            <a:pPr marL="0" indent="0">
              <a:buNone/>
            </a:pPr>
            <a:r>
              <a:rPr lang="el-GR" sz="2100" dirty="0" smtClean="0"/>
              <a:t>Η καλή στοματική υγιεινή σε συνδυασμό με σωστή διατροφή και τις τακτικές επισκέψεις στον οδοντίατρο αποτελούν</a:t>
            </a:r>
            <a:r>
              <a:rPr lang="el-GR" sz="2100" b="1" dirty="0" smtClean="0"/>
              <a:t> τους τρεις σημαντικότερους παράγοντες για τη διατήρηση της στοματικής υγείας.</a:t>
            </a:r>
          </a:p>
          <a:p>
            <a:pPr marL="0" indent="0">
              <a:buNone/>
            </a:pPr>
            <a:r>
              <a:rPr lang="el-GR" sz="2100" dirty="0" smtClean="0"/>
              <a:t>Ο κύριος </a:t>
            </a:r>
            <a:r>
              <a:rPr lang="el-GR" sz="2100" b="1" dirty="0" smtClean="0"/>
              <a:t>στόχος</a:t>
            </a:r>
            <a:r>
              <a:rPr lang="el-GR" sz="2100" dirty="0" smtClean="0"/>
              <a:t> της στοματικής υγιεινής είναι</a:t>
            </a:r>
            <a:r>
              <a:rPr lang="el-GR" sz="2100" b="1" dirty="0" smtClean="0"/>
              <a:t> η φροντίδα των δοντιών</a:t>
            </a:r>
            <a:r>
              <a:rPr lang="el-GR" sz="2100" dirty="0" smtClean="0"/>
              <a:t> και η αποφυγή των προβλημάτων από ελλιπή καθαρισμό από τις τροφές που προκαλούν τη μικροβιακή οδοντική πλάκα.</a:t>
            </a:r>
          </a:p>
          <a:p>
            <a:pPr marL="0" indent="0">
              <a:buNone/>
            </a:pPr>
            <a:r>
              <a:rPr lang="el-GR" sz="2100" b="1" dirty="0" smtClean="0"/>
              <a:t>Η ελλιπής στοματική υγιεινή</a:t>
            </a:r>
            <a:r>
              <a:rPr lang="el-GR" sz="2100" dirty="0" smtClean="0"/>
              <a:t> επιτρέπει στα μικρόβια της πλάκας να αναπτύσσονται ανενόχλητα παράγοντας οξέα που </a:t>
            </a:r>
            <a:r>
              <a:rPr lang="el-GR" sz="2100" b="1" dirty="0" err="1" smtClean="0"/>
              <a:t>αποδομούν</a:t>
            </a:r>
            <a:r>
              <a:rPr lang="el-GR" sz="2100" b="1" dirty="0" smtClean="0"/>
              <a:t> την αδαμαντίνη (τη σκληρή ουσία) των δοντιών προκαλώντας τερηδόνα. </a:t>
            </a:r>
            <a:r>
              <a:rPr lang="el-GR" sz="2100" dirty="0" smtClean="0"/>
              <a:t>Παράλληλα ερεθίζουν και μολύνουν τα ούλα δημιουργώντας ουλίτιδα (φλεγμονή των ούλων), που μπορεί να εξελιχθεί σε περιοδοντίτιδα.</a:t>
            </a:r>
          </a:p>
          <a:p>
            <a:pPr marL="0" indent="0">
              <a:buNone/>
            </a:pPr>
            <a:r>
              <a:rPr lang="el-GR" sz="2100" dirty="0" smtClean="0"/>
              <a:t>Παθήσεις των δοντιών και των ούλων, όπως τα αποστήματα ή η περιοδοντίτιδα , έχει αποδειχθεί ότι μπορεί να προκαλέσουν σοβαρά προβλήματα και στη γενική υγεία του σώματός μας.</a:t>
            </a:r>
            <a:endParaRPr lang="el-GR" sz="2100" dirty="0"/>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5278582"/>
            <a:ext cx="1323109" cy="1469664"/>
          </a:xfrm>
          <a:prstGeom prst="rect">
            <a:avLst/>
          </a:prstGeom>
        </p:spPr>
      </p:pic>
    </p:spTree>
    <p:extLst>
      <p:ext uri="{BB962C8B-B14F-4D97-AF65-F5344CB8AC3E}">
        <p14:creationId xmlns:p14="http://schemas.microsoft.com/office/powerpoint/2010/main" val="360773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840220"/>
          </a:xfrm>
        </p:spPr>
        <p:txBody>
          <a:bodyPr>
            <a:normAutofit fontScale="90000"/>
          </a:bodyPr>
          <a:lstStyle/>
          <a:p>
            <a:r>
              <a:rPr lang="el-GR" b="1" u="sng" dirty="0"/>
              <a:t>Μέθοδοι Στοματικής Υγιεινής</a:t>
            </a:r>
            <a:br>
              <a:rPr lang="el-GR" b="1" u="sng" dirty="0"/>
            </a:br>
            <a:endParaRPr lang="el-GR" u="sng" dirty="0"/>
          </a:p>
        </p:txBody>
      </p:sp>
      <p:sp>
        <p:nvSpPr>
          <p:cNvPr id="3" name="Θέση περιεχομένου 2"/>
          <p:cNvSpPr>
            <a:spLocks noGrp="1"/>
          </p:cNvSpPr>
          <p:nvPr>
            <p:ph idx="1"/>
          </p:nvPr>
        </p:nvSpPr>
        <p:spPr>
          <a:xfrm>
            <a:off x="838200" y="1825625"/>
            <a:ext cx="10515600" cy="4893830"/>
          </a:xfrm>
        </p:spPr>
        <p:txBody>
          <a:bodyPr/>
          <a:lstStyle/>
          <a:p>
            <a:pPr marL="0" indent="0">
              <a:buNone/>
            </a:pPr>
            <a:r>
              <a:rPr lang="el-GR" b="1" dirty="0"/>
              <a:t>Οι κύριες μέθοδοι στοματικής υγιεινής είναι</a:t>
            </a:r>
            <a:r>
              <a:rPr lang="el-GR" b="1" dirty="0" smtClean="0"/>
              <a:t>:</a:t>
            </a:r>
          </a:p>
          <a:p>
            <a:pPr marL="0" indent="0">
              <a:buNone/>
            </a:pPr>
            <a:r>
              <a:rPr lang="el-GR" b="1" dirty="0"/>
              <a:t> Βούρτσισμα των </a:t>
            </a:r>
            <a:r>
              <a:rPr lang="el-GR" b="1" dirty="0" smtClean="0"/>
              <a:t>Δοντιών                               Οδοντικό νήμα</a:t>
            </a:r>
          </a:p>
          <a:p>
            <a:pPr>
              <a:buFont typeface="Wingdings" panose="05000000000000000000" pitchFamily="2" charset="2"/>
              <a:buChar char="ü"/>
            </a:pPr>
            <a:endParaRPr lang="el-GR" b="1" dirty="0" smtClean="0"/>
          </a:p>
          <a:p>
            <a:pPr>
              <a:buFont typeface="Wingdings" panose="05000000000000000000" pitchFamily="2" charset="2"/>
              <a:buChar char="ü"/>
            </a:pPr>
            <a:endParaRPr lang="el-GR" b="1" dirty="0"/>
          </a:p>
          <a:p>
            <a:pPr>
              <a:buFont typeface="Wingdings" panose="05000000000000000000" pitchFamily="2" charset="2"/>
              <a:buChar char="ü"/>
            </a:pPr>
            <a:endParaRPr lang="el-GR" b="1" dirty="0" smtClean="0"/>
          </a:p>
          <a:p>
            <a:pPr>
              <a:buFont typeface="Wingdings" panose="05000000000000000000" pitchFamily="2" charset="2"/>
              <a:buChar char="ü"/>
            </a:pPr>
            <a:endParaRPr lang="el-GR" b="1" dirty="0"/>
          </a:p>
          <a:p>
            <a:pPr marL="0" indent="0">
              <a:buNone/>
            </a:pPr>
            <a:r>
              <a:rPr lang="el-GR" b="1" dirty="0" smtClean="0"/>
              <a:t>Βουρτσάκια </a:t>
            </a:r>
            <a:r>
              <a:rPr lang="el-GR" b="1" dirty="0" err="1" smtClean="0"/>
              <a:t>Μεσοδοντίων</a:t>
            </a:r>
            <a:r>
              <a:rPr lang="el-GR" b="1" dirty="0" smtClean="0"/>
              <a:t>                       Στοματικά Διαλύματα</a:t>
            </a:r>
          </a:p>
          <a:p>
            <a:pPr marL="0" indent="0">
              <a:buNone/>
            </a:pPr>
            <a:endParaRPr lang="el-GR" b="1" dirty="0"/>
          </a:p>
          <a:p>
            <a:pPr>
              <a:buFont typeface="Wingdings" panose="05000000000000000000" pitchFamily="2" charset="2"/>
              <a:buChar char="ü"/>
            </a:pPr>
            <a:endParaRPr lang="el-GR" b="1" dirty="0"/>
          </a:p>
          <a:p>
            <a:pPr>
              <a:buFont typeface="Wingdings" panose="05000000000000000000" pitchFamily="2" charset="2"/>
              <a:buChar char="ü"/>
            </a:pPr>
            <a:endParaRPr lang="el-GR" b="1" dirty="0"/>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4" y="2819400"/>
            <a:ext cx="3172690" cy="1295399"/>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018" y="2819400"/>
            <a:ext cx="3214255" cy="1295399"/>
          </a:xfrm>
          <a:prstGeom prst="rect">
            <a:avLst/>
          </a:prstGeom>
        </p:spPr>
      </p:pic>
      <p:pic>
        <p:nvPicPr>
          <p:cNvPr id="6" name="Εικόνα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8474" y="5479762"/>
            <a:ext cx="3172690" cy="1239693"/>
          </a:xfrm>
          <a:prstGeom prst="rect">
            <a:avLst/>
          </a:prstGeom>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018" y="5431560"/>
            <a:ext cx="3214255" cy="1153535"/>
          </a:xfrm>
          <a:prstGeom prst="rect">
            <a:avLst/>
          </a:prstGeom>
        </p:spPr>
      </p:pic>
    </p:spTree>
    <p:extLst>
      <p:ext uri="{BB962C8B-B14F-4D97-AF65-F5344CB8AC3E}">
        <p14:creationId xmlns:p14="http://schemas.microsoft.com/office/powerpoint/2010/main" val="326201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t>Μέθοδοι Στοματικής Υγιεινής</a:t>
            </a:r>
            <a:endParaRPr lang="el-GR" dirty="0"/>
          </a:p>
        </p:txBody>
      </p:sp>
      <p:sp>
        <p:nvSpPr>
          <p:cNvPr id="3" name="Θέση περιεχομένου 2"/>
          <p:cNvSpPr>
            <a:spLocks noGrp="1"/>
          </p:cNvSpPr>
          <p:nvPr>
            <p:ph idx="1"/>
          </p:nvPr>
        </p:nvSpPr>
        <p:spPr/>
        <p:txBody>
          <a:bodyPr/>
          <a:lstStyle/>
          <a:p>
            <a:pPr marL="0" indent="0">
              <a:buNone/>
            </a:pPr>
            <a:r>
              <a:rPr lang="el-GR" b="1" dirty="0" err="1" smtClean="0"/>
              <a:t>Τακτικές</a:t>
            </a:r>
            <a:r>
              <a:rPr lang="el-GR" b="1" dirty="0" smtClean="0"/>
              <a:t> </a:t>
            </a:r>
            <a:r>
              <a:rPr lang="el-GR" b="1" dirty="0" err="1"/>
              <a:t>επισκέψεις</a:t>
            </a:r>
            <a:r>
              <a:rPr lang="el-GR" b="1" dirty="0"/>
              <a:t> στον </a:t>
            </a:r>
            <a:r>
              <a:rPr lang="el-GR" b="1" dirty="0" err="1" smtClean="0"/>
              <a:t>οδοντίατρο</a:t>
            </a:r>
            <a:r>
              <a:rPr lang="el-GR" b="1" dirty="0" smtClean="0"/>
              <a:t>́</a:t>
            </a:r>
          </a:p>
          <a:p>
            <a:pPr marL="0" indent="0">
              <a:buNone/>
            </a:pPr>
            <a:endParaRPr lang="el-GR" dirty="0"/>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9382" y="2422430"/>
            <a:ext cx="6761018" cy="3157728"/>
          </a:xfrm>
          <a:prstGeom prst="rect">
            <a:avLst/>
          </a:prstGeom>
        </p:spPr>
      </p:pic>
    </p:spTree>
    <p:extLst>
      <p:ext uri="{BB962C8B-B14F-4D97-AF65-F5344CB8AC3E}">
        <p14:creationId xmlns:p14="http://schemas.microsoft.com/office/powerpoint/2010/main" val="368941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981" y="387927"/>
            <a:ext cx="8492837" cy="6137563"/>
          </a:xfrm>
          <a:prstGeom prst="rect">
            <a:avLst/>
          </a:prstGeom>
        </p:spPr>
      </p:pic>
    </p:spTree>
    <p:extLst>
      <p:ext uri="{BB962C8B-B14F-4D97-AF65-F5344CB8AC3E}">
        <p14:creationId xmlns:p14="http://schemas.microsoft.com/office/powerpoint/2010/main" val="224167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Νεογιλά δόντια… </a:t>
            </a:r>
            <a:endParaRPr lang="el-GR" dirty="0"/>
          </a:p>
        </p:txBody>
      </p:sp>
      <p:sp>
        <p:nvSpPr>
          <p:cNvPr id="3" name="Θέση περιεχομένου 2"/>
          <p:cNvSpPr>
            <a:spLocks noGrp="1"/>
          </p:cNvSpPr>
          <p:nvPr>
            <p:ph idx="1"/>
          </p:nvPr>
        </p:nvSpPr>
        <p:spPr>
          <a:xfrm>
            <a:off x="838200" y="1825624"/>
            <a:ext cx="10515600" cy="4782993"/>
          </a:xfrm>
        </p:spPr>
        <p:txBody>
          <a:bodyPr>
            <a:normAutofit fontScale="92500" lnSpcReduction="20000"/>
          </a:bodyPr>
          <a:lstStyle/>
          <a:p>
            <a:pPr marL="0" indent="0">
              <a:buNone/>
            </a:pPr>
            <a:r>
              <a:rPr lang="el-GR" dirty="0"/>
              <a:t>Τα </a:t>
            </a:r>
            <a:r>
              <a:rPr lang="el-GR" b="1" dirty="0"/>
              <a:t>νεογιλά δόντια</a:t>
            </a:r>
            <a:r>
              <a:rPr lang="el-GR" dirty="0"/>
              <a:t> είναι η πρώτη γενιά </a:t>
            </a:r>
            <a:r>
              <a:rPr lang="el-GR" dirty="0" smtClean="0"/>
              <a:t>δοντιών                                                                                          </a:t>
            </a:r>
            <a:r>
              <a:rPr lang="el-GR" dirty="0"/>
              <a:t>που εμφανίζονται στο στόμα. Η νεογιλή (παιδική</a:t>
            </a:r>
            <a:r>
              <a:rPr lang="el-GR" dirty="0" smtClean="0"/>
              <a:t>)                                                            </a:t>
            </a:r>
            <a:r>
              <a:rPr lang="el-GR" dirty="0" err="1"/>
              <a:t>οδοντοφυία</a:t>
            </a:r>
            <a:r>
              <a:rPr lang="el-GR" dirty="0"/>
              <a:t> ξεκινά την εμφάνιση της γύρω στον </a:t>
            </a:r>
            <a:r>
              <a:rPr lang="el-GR" dirty="0" smtClean="0"/>
              <a:t>                                                                  6ο </a:t>
            </a:r>
            <a:r>
              <a:rPr lang="el-GR" dirty="0"/>
              <a:t>μήνα από τη γέννηση και ολοκληρώνεται στην </a:t>
            </a:r>
            <a:r>
              <a:rPr lang="el-GR" dirty="0" smtClean="0"/>
              <a:t>                                                             ηλικία </a:t>
            </a:r>
            <a:r>
              <a:rPr lang="el-GR" dirty="0"/>
              <a:t>των 2 1/2 χρόνων περίπου. Τα νεογιλά </a:t>
            </a:r>
            <a:r>
              <a:rPr lang="el-GR" dirty="0" smtClean="0"/>
              <a:t>                                                                    δόντια </a:t>
            </a:r>
            <a:r>
              <a:rPr lang="el-GR" dirty="0"/>
              <a:t>είναι συνολικά είκοσι. Δέκα στην </a:t>
            </a:r>
            <a:r>
              <a:rPr lang="el-GR" dirty="0" smtClean="0"/>
              <a:t>                                                                                  άνω </a:t>
            </a:r>
            <a:r>
              <a:rPr lang="el-GR" dirty="0"/>
              <a:t>και δέκα στην κάτω γνάθο</a:t>
            </a:r>
            <a:r>
              <a:rPr lang="el-GR" dirty="0" smtClean="0"/>
              <a:t>.</a:t>
            </a:r>
          </a:p>
          <a:p>
            <a:pPr marL="0" indent="0">
              <a:buNone/>
            </a:pPr>
            <a:r>
              <a:rPr lang="el-GR" dirty="0"/>
              <a:t>Η σημασία των νεογιλών δοντιών είναι μεγάλη </a:t>
            </a:r>
            <a:r>
              <a:rPr lang="el-GR" dirty="0" smtClean="0"/>
              <a:t>                                                                   τόσο </a:t>
            </a:r>
            <a:r>
              <a:rPr lang="el-GR" dirty="0"/>
              <a:t>για τη σωστή ανάπτυξη του </a:t>
            </a:r>
            <a:r>
              <a:rPr lang="el-GR" dirty="0" err="1"/>
              <a:t>στοματογναθικού</a:t>
            </a:r>
            <a:r>
              <a:rPr lang="el-GR" dirty="0"/>
              <a:t> </a:t>
            </a:r>
            <a:r>
              <a:rPr lang="el-GR" dirty="0" smtClean="0"/>
              <a:t>                                            συστήματος </a:t>
            </a:r>
            <a:r>
              <a:rPr lang="el-GR" dirty="0"/>
              <a:t>του παιδιού, όσο και για την μάσηση της τροφής </a:t>
            </a:r>
            <a:r>
              <a:rPr lang="el-GR" dirty="0" smtClean="0"/>
              <a:t>,την </a:t>
            </a:r>
            <a:r>
              <a:rPr lang="el-GR" dirty="0"/>
              <a:t>επικοινωνία</a:t>
            </a:r>
            <a:r>
              <a:rPr lang="el-GR" dirty="0" smtClean="0"/>
              <a:t>, την εμφάνιση </a:t>
            </a:r>
            <a:r>
              <a:rPr lang="el-GR" dirty="0"/>
              <a:t>αλλά και </a:t>
            </a:r>
            <a:r>
              <a:rPr lang="el-GR" dirty="0" smtClean="0"/>
              <a:t>για </a:t>
            </a:r>
            <a:r>
              <a:rPr lang="el-GR" dirty="0"/>
              <a:t>τη διατήρηση του χώρου για την ομαλή ανατολή των μονίμων δοντιών.</a:t>
            </a:r>
          </a:p>
          <a:p>
            <a:pPr marL="0" indent="0" algn="ctr">
              <a:buNone/>
            </a:pPr>
            <a:r>
              <a:rPr lang="el-GR" b="1" dirty="0"/>
              <a:t>Για όλους αυτούς τους λόγους, η αντίληψη ότι τα νεογιλά δόντια δεν έχουν ιδιαίτερη σημασία, επειδή αντικαθίστανται με καινούργια, είναι πέρα για πέρα λανθασμένη</a:t>
            </a:r>
            <a:r>
              <a:rPr lang="el-GR" b="1" dirty="0" smtClean="0"/>
              <a:t>.</a:t>
            </a:r>
            <a:endParaRPr lang="el-GR" b="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812" y="65230"/>
            <a:ext cx="4371975" cy="4163870"/>
          </a:xfrm>
          <a:prstGeom prst="rect">
            <a:avLst/>
          </a:prstGeom>
        </p:spPr>
      </p:pic>
    </p:spTree>
    <p:extLst>
      <p:ext uri="{BB962C8B-B14F-4D97-AF65-F5344CB8AC3E}">
        <p14:creationId xmlns:p14="http://schemas.microsoft.com/office/powerpoint/2010/main" val="136056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5312" y="915988"/>
            <a:ext cx="10515600" cy="1325563"/>
          </a:xfrm>
        </p:spPr>
        <p:txBody>
          <a:bodyPr>
            <a:normAutofit fontScale="90000"/>
          </a:bodyPr>
          <a:lstStyle/>
          <a:p>
            <a:r>
              <a:rPr lang="el-GR" b="1" dirty="0"/>
              <a:t>Μόνιμα </a:t>
            </a:r>
            <a:r>
              <a:rPr lang="el-GR" b="1" dirty="0" smtClean="0"/>
              <a:t>δόντια</a:t>
            </a:r>
            <a:br>
              <a:rPr lang="el-GR" b="1" dirty="0" smtClean="0"/>
            </a:br>
            <a:r>
              <a:rPr lang="el-GR" b="1" dirty="0" smtClean="0"/>
              <a:t>Μόνιμη </a:t>
            </a:r>
            <a:r>
              <a:rPr lang="el-GR" b="1" dirty="0" err="1" smtClean="0"/>
              <a:t>Οδοντοφυία</a:t>
            </a:r>
            <a:r>
              <a:rPr lang="el-GR" b="1" dirty="0" smtClean="0"/>
              <a:t>    </a:t>
            </a:r>
            <a:r>
              <a:rPr lang="el-GR" b="1" dirty="0"/>
              <a:t/>
            </a:r>
            <a:br>
              <a:rPr lang="el-GR" b="1" dirty="0"/>
            </a:br>
            <a:endParaRPr lang="el-GR" dirty="0"/>
          </a:p>
        </p:txBody>
      </p:sp>
      <p:sp>
        <p:nvSpPr>
          <p:cNvPr id="3" name="Θέση περιεχομένου 2"/>
          <p:cNvSpPr>
            <a:spLocks noGrp="1"/>
          </p:cNvSpPr>
          <p:nvPr>
            <p:ph idx="1"/>
          </p:nvPr>
        </p:nvSpPr>
        <p:spPr>
          <a:xfrm>
            <a:off x="595312" y="2900363"/>
            <a:ext cx="10515600" cy="4486275"/>
          </a:xfrm>
        </p:spPr>
        <p:txBody>
          <a:bodyPr>
            <a:normAutofit fontScale="92500" lnSpcReduction="20000"/>
          </a:bodyPr>
          <a:lstStyle/>
          <a:p>
            <a:pPr marL="0" indent="0">
              <a:buNone/>
            </a:pPr>
            <a:r>
              <a:rPr lang="el-GR" sz="2700" dirty="0"/>
              <a:t>Από τον 6ο χρόνο της ζωής τα νεογιλά </a:t>
            </a:r>
            <a:r>
              <a:rPr lang="el-GR" sz="2700" dirty="0" smtClean="0"/>
              <a:t>                                                                                                                  δόντια αντικαθίστανται </a:t>
            </a:r>
            <a:r>
              <a:rPr lang="el-GR" sz="2700" dirty="0"/>
              <a:t>σταδιακά </a:t>
            </a:r>
            <a:r>
              <a:rPr lang="el-GR" sz="2700" dirty="0" smtClean="0"/>
              <a:t>από τα                                                                                                                                                       </a:t>
            </a:r>
            <a:r>
              <a:rPr lang="el-GR" sz="2700" b="1" dirty="0" smtClean="0"/>
              <a:t>μόνιμα </a:t>
            </a:r>
            <a:r>
              <a:rPr lang="el-GR" sz="2700" b="1" dirty="0"/>
              <a:t>δόντια</a:t>
            </a:r>
            <a:r>
              <a:rPr lang="el-GR" sz="2700" dirty="0"/>
              <a:t>, τα οποία αποτελούν τη δεύτερη και τελευταία γενιά δοντιών.</a:t>
            </a:r>
          </a:p>
          <a:p>
            <a:pPr marL="0" indent="0">
              <a:buNone/>
            </a:pPr>
            <a:r>
              <a:rPr lang="el-GR" sz="2700" dirty="0"/>
              <a:t>Η ολοκλήρωση της μόνιμης </a:t>
            </a:r>
            <a:r>
              <a:rPr lang="el-GR" sz="2700" dirty="0" err="1"/>
              <a:t>οδοντοφυίας</a:t>
            </a:r>
            <a:r>
              <a:rPr lang="el-GR" sz="2700" dirty="0"/>
              <a:t> γίνεται με την εμφάνιση των δευτέρων γομφίων περίπου στο 12ο με 13ο έτος της ηλικίας. Στη φάση αυτή τα μόνιμα δόντια είναι 28.</a:t>
            </a:r>
          </a:p>
          <a:p>
            <a:pPr marL="0" indent="0">
              <a:buNone/>
            </a:pPr>
            <a:r>
              <a:rPr lang="el-GR" sz="2700" dirty="0"/>
              <a:t>Να μην ξεχνάμε όμως ότι ακολουθεί και η εμφάνιση των τρίτων γομφίων (που ονομάζονται φρονιμίτες) περίπου σε ηλικία 17 ως 20 ετών. Τότε ο συνολικός τους αριθμός είναι 32, δεκαέξι στην άνω και άλλα τόσα στην κάτω γνάθο.</a:t>
            </a:r>
          </a:p>
          <a:p>
            <a:pPr marL="0" indent="0">
              <a:buNone/>
            </a:pPr>
            <a:r>
              <a:rPr lang="el-GR" sz="2700" dirty="0"/>
              <a:t>Ανάλογα με το σχήμα και τη χρησιμότητά τους τα δόντια χωρίζονται σε τομείς (κοπτήρες), κυνόδοντες, προγομφίους και γομφίους.</a:t>
            </a:r>
          </a:p>
          <a:p>
            <a:pPr marL="0" indent="0">
              <a:buNone/>
            </a:pPr>
            <a:r>
              <a:rPr lang="el-GR" dirty="0"/>
              <a:t/>
            </a:r>
            <a:br>
              <a:rPr lang="el-GR" dirty="0"/>
            </a:b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063" y="257176"/>
            <a:ext cx="5414961" cy="2927062"/>
          </a:xfrm>
          <a:prstGeom prst="rect">
            <a:avLst/>
          </a:prstGeom>
        </p:spPr>
      </p:pic>
    </p:spTree>
    <p:extLst>
      <p:ext uri="{BB962C8B-B14F-4D97-AF65-F5344CB8AC3E}">
        <p14:creationId xmlns:p14="http://schemas.microsoft.com/office/powerpoint/2010/main" val="167910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Βασικές οδηγίες Στοματικής Υγιεινής</a:t>
            </a:r>
            <a:endParaRPr lang="el-GR" dirty="0"/>
          </a:p>
        </p:txBody>
      </p:sp>
      <p:sp>
        <p:nvSpPr>
          <p:cNvPr id="3" name="Θέση περιεχομένου 2"/>
          <p:cNvSpPr>
            <a:spLocks noGrp="1"/>
          </p:cNvSpPr>
          <p:nvPr>
            <p:ph idx="1"/>
          </p:nvPr>
        </p:nvSpPr>
        <p:spPr>
          <a:xfrm>
            <a:off x="838200" y="2260455"/>
            <a:ext cx="10515600" cy="4597545"/>
          </a:xfrm>
        </p:spPr>
        <p:txBody>
          <a:bodyPr>
            <a:normAutofit lnSpcReduction="10000"/>
          </a:bodyPr>
          <a:lstStyle/>
          <a:p>
            <a:r>
              <a:rPr lang="el-GR" dirty="0"/>
              <a:t>Βουρτσίζετε τα δόντια σας τουλάχιστον δύο φορές την ημέρα</a:t>
            </a:r>
          </a:p>
          <a:p>
            <a:r>
              <a:rPr lang="el-GR" dirty="0"/>
              <a:t>Μάθετε να βουρτσίζετε σωστά τα δόντια σας και για τουλάχιστον </a:t>
            </a:r>
            <a:r>
              <a:rPr lang="el-GR" dirty="0" smtClean="0"/>
              <a:t>2 </a:t>
            </a:r>
            <a:r>
              <a:rPr lang="el-GR" dirty="0"/>
              <a:t>λεπτά</a:t>
            </a:r>
          </a:p>
          <a:p>
            <a:r>
              <a:rPr lang="el-GR" dirty="0"/>
              <a:t>Προτιμάτε μέτρια ή μαλακή οδοντόβουρτσα. Αλλάζετέ την κάθε 3 μήνες.</a:t>
            </a:r>
          </a:p>
          <a:p>
            <a:r>
              <a:rPr lang="el-GR" dirty="0"/>
              <a:t>Χρησιμοποιείτε φθοριούχες οδοντόκρεμες και στοματικά διαλύματα.</a:t>
            </a:r>
          </a:p>
          <a:p>
            <a:r>
              <a:rPr lang="el-GR" dirty="0"/>
              <a:t>Χρησιμοποιείτε οδοντικό νήμα τουλάχιστον μία φορά την ημέρα.</a:t>
            </a:r>
          </a:p>
          <a:p>
            <a:r>
              <a:rPr lang="el-GR" dirty="0"/>
              <a:t>Αποφεύγετε τροφές που βλάπτουν τα δόντια.</a:t>
            </a:r>
          </a:p>
          <a:p>
            <a:r>
              <a:rPr lang="el-GR" dirty="0"/>
              <a:t>Μην ξεχνάτε τον επαγγελματικό καθαρισμό των δοντιών κάθε 6 μήνες από τον οδοντίατρο.</a:t>
            </a:r>
          </a:p>
          <a:p>
            <a:pPr marL="0" indent="0">
              <a:buNone/>
            </a:pP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5891" y="131618"/>
            <a:ext cx="2094633" cy="2251364"/>
          </a:xfrm>
          <a:prstGeom prst="rect">
            <a:avLst/>
          </a:prstGeom>
        </p:spPr>
      </p:pic>
    </p:spTree>
    <p:extLst>
      <p:ext uri="{BB962C8B-B14F-4D97-AF65-F5344CB8AC3E}">
        <p14:creationId xmlns:p14="http://schemas.microsoft.com/office/powerpoint/2010/main" val="754391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54075"/>
          </a:xfrm>
        </p:spPr>
        <p:txBody>
          <a:bodyPr>
            <a:normAutofit fontScale="90000"/>
          </a:bodyPr>
          <a:lstStyle/>
          <a:p>
            <a:pPr algn="ctr"/>
            <a:r>
              <a:rPr lang="el-GR" b="1" dirty="0"/>
              <a:t>Πως πρέπει να πλένουμε σωστά τα δόντια μας…..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7745" y="1427018"/>
            <a:ext cx="9809019" cy="5167746"/>
          </a:xfrm>
        </p:spPr>
      </p:pic>
    </p:spTree>
    <p:extLst>
      <p:ext uri="{BB962C8B-B14F-4D97-AF65-F5344CB8AC3E}">
        <p14:creationId xmlns:p14="http://schemas.microsoft.com/office/powerpoint/2010/main" val="217636815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540</Words>
  <Application>Microsoft Office PowerPoint</Application>
  <PresentationFormat>Ευρεία οθόνη</PresentationFormat>
  <Paragraphs>105</Paragraphs>
  <Slides>19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19</vt:i4>
      </vt:variant>
    </vt:vector>
  </HeadingPairs>
  <TitlesOfParts>
    <vt:vector size="24" baseType="lpstr">
      <vt:lpstr>Arial</vt:lpstr>
      <vt:lpstr>Calibri</vt:lpstr>
      <vt:lpstr>Calibri Light</vt:lpstr>
      <vt:lpstr>Wingdings</vt:lpstr>
      <vt:lpstr>Θέμα του Office</vt:lpstr>
      <vt:lpstr>ΓΕΡΑ ΔΟΝΤΑΚΙΑ… ΚΑΛΥΤΕΡΗ ΥΓΕΙΑ!</vt:lpstr>
      <vt:lpstr>Στοματική Υγιεινή για Καλή Στοματική Υγεία     </vt:lpstr>
      <vt:lpstr>Μέθοδοι Στοματικής Υγιεινής </vt:lpstr>
      <vt:lpstr>Μέθοδοι Στοματικής Υγιεινής</vt:lpstr>
      <vt:lpstr>Παρουσίαση του PowerPoint</vt:lpstr>
      <vt:lpstr>Νεογιλά δόντια… </vt:lpstr>
      <vt:lpstr>Μόνιμα δόντια Μόνιμη Οδοντοφυία     </vt:lpstr>
      <vt:lpstr>Βασικές οδηγίες Στοματικής Υγιεινής</vt:lpstr>
      <vt:lpstr>Πως πρέπει να πλένουμε σωστά τα δόντια μας…..</vt:lpstr>
      <vt:lpstr>Πως πρέπει να πλένουμε σωστά τα δόντια μας…..</vt:lpstr>
      <vt:lpstr>Οι συχνότερες παθήσεις των δοντιών...</vt:lpstr>
      <vt:lpstr>Οι συχνότερες παθήσεις των δοντιών...</vt:lpstr>
      <vt:lpstr>Οι συχνότερες παθήσεις των δοντιών...</vt:lpstr>
      <vt:lpstr>Είναι λοιπόν απαραίτητο να υιοθετήσουμε μία σωστή καθημερινή υγιεινή έτσι ώστε να αποτρέψουμε τον σχηματισμό οδοντικής πλάκας και την εμφάνιση των παραπάνω νόσων. </vt:lpstr>
      <vt:lpstr>Ωφέλιμες τροφές για  τα δόντια μας … </vt:lpstr>
      <vt:lpstr>Ωφέλιμες τροφές για  τα δόντια μας …</vt:lpstr>
      <vt:lpstr>Επιβλαβείς τροφές για  τα δόντια μας …</vt:lpstr>
      <vt:lpstr>Η σημασία της  Στοματικής Υγιεινής.</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ΓΕΡΑ ΔΟΝΤΑΚΙΑ… ΚΑΛΥΤΕΡΗ ΥΓΕΙΑ!</dc:title>
  <dc:creator>User</dc:creator>
  <cp:lastModifiedBy>User</cp:lastModifiedBy>
  <cp:revision>30</cp:revision>
  <dcterms:created xsi:type="dcterms:W3CDTF">2020-04-30T09:04:01Z</dcterms:created>
  <dcterms:modified xsi:type="dcterms:W3CDTF">2020-12-13T21:33:24Z</dcterms:modified>
</cp:coreProperties>
</file>