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18"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hasCustomPrompt="1"/>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hasCustomPrompt="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DDCC397-647A-4084-8540-7E730D8EF1AF}" type="datetimeFigureOut">
              <a:rPr lang="el-GR" smtClean="0"/>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9D58AE2-B683-4B4C-A15E-14A0CB87414C}"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4969927"/>
            <a:ext cx="8825659"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hasCustomPrompt="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5" name="Date Placeholder 4"/>
          <p:cNvSpPr>
            <a:spLocks noGrp="1"/>
          </p:cNvSpPr>
          <p:nvPr>
            <p:ph type="dt" sz="half" idx="10"/>
          </p:nvPr>
        </p:nvSpPr>
        <p:spPr/>
        <p:txBody>
          <a:bodyPr/>
          <a:lstStyle/>
          <a:p>
            <a:fld id="{3DDCC397-647A-4084-8540-7E730D8EF1A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48798" y="1063417"/>
            <a:ext cx="8831816" cy="1372986"/>
          </a:xfrm>
        </p:spPr>
        <p:txBody>
          <a:bodyP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hasCustomPrompt="1"/>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4" name="Date Placeholder 3"/>
          <p:cNvSpPr>
            <a:spLocks noGrp="1"/>
          </p:cNvSpPr>
          <p:nvPr>
            <p:ph type="dt" sz="half" idx="10"/>
          </p:nvPr>
        </p:nvSpPr>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2" name="Title 1"/>
          <p:cNvSpPr>
            <a:spLocks noGrp="1"/>
          </p:cNvSpPr>
          <p:nvPr>
            <p:ph type="title" hasCustomPrompt="1"/>
          </p:nvPr>
        </p:nvSpPr>
        <p:spPr>
          <a:xfrm>
            <a:off x="1581878" y="982134"/>
            <a:ext cx="8453906" cy="2696632"/>
          </a:xfrm>
        </p:spPr>
        <p:txBody>
          <a:bodyP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hasCustomPrompt="1"/>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10" name="Text Placeholder 3"/>
          <p:cNvSpPr>
            <a:spLocks noGrp="1"/>
          </p:cNvSpPr>
          <p:nvPr>
            <p:ph type="body" sz="half" idx="2" hasCustomPrompt="1"/>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4" name="Date Placeholder 3"/>
          <p:cNvSpPr>
            <a:spLocks noGrp="1"/>
          </p:cNvSpPr>
          <p:nvPr>
            <p:ph type="dt" sz="half" idx="10"/>
          </p:nvPr>
        </p:nvSpPr>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370667"/>
            <a:ext cx="8825660" cy="182251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hasCustomPrompt="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endParaRPr lang="el-GR" smtClean="0"/>
          </a:p>
        </p:txBody>
      </p:sp>
      <p:sp>
        <p:nvSpPr>
          <p:cNvPr id="4" name="Date Placeholder 3"/>
          <p:cNvSpPr>
            <a:spLocks noGrp="1"/>
          </p:cNvSpPr>
          <p:nvPr>
            <p:ph type="dt" sz="half" idx="10"/>
          </p:nvPr>
        </p:nvSpPr>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hasCustomPrompt="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16" name="Text Placeholder 3"/>
          <p:cNvSpPr>
            <a:spLocks noGrp="1"/>
          </p:cNvSpPr>
          <p:nvPr>
            <p:ph type="body" sz="half" idx="15" hasCustomPrompt="1"/>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5" name="Text Placeholder 4"/>
          <p:cNvSpPr>
            <a:spLocks noGrp="1"/>
          </p:cNvSpPr>
          <p:nvPr>
            <p:ph type="body" sz="quarter" idx="3" hasCustomPrompt="1"/>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19" name="Text Placeholder 3"/>
          <p:cNvSpPr>
            <a:spLocks noGrp="1"/>
          </p:cNvSpPr>
          <p:nvPr>
            <p:ph type="body" sz="half" idx="16" hasCustomPrompt="1"/>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14" name="Text Placeholder 4"/>
          <p:cNvSpPr>
            <a:spLocks noGrp="1"/>
          </p:cNvSpPr>
          <p:nvPr>
            <p:ph type="body" sz="quarter" idx="13" hasCustomPrompt="1"/>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20" name="Text Placeholder 3"/>
          <p:cNvSpPr>
            <a:spLocks noGrp="1"/>
          </p:cNvSpPr>
          <p:nvPr>
            <p:ph type="body" sz="half" idx="17" hasCustomPrompt="1"/>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DCC397-647A-4084-8540-7E730D8EF1AF}"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hasCustomPrompt="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19" name="Picture Placeholder 2"/>
          <p:cNvSpPr>
            <a:spLocks noGrp="1" noChangeAspect="1"/>
          </p:cNvSpPr>
          <p:nvPr>
            <p:ph type="pic" idx="15" hasCustomPrompt="1"/>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hasCustomPrompt="1"/>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5" name="Text Placeholder 4"/>
          <p:cNvSpPr>
            <a:spLocks noGrp="1"/>
          </p:cNvSpPr>
          <p:nvPr>
            <p:ph type="body" sz="quarter" idx="3" hasCustomPrompt="1"/>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41" name="Picture Placeholder 2"/>
          <p:cNvSpPr>
            <a:spLocks noGrp="1" noChangeAspect="1"/>
          </p:cNvSpPr>
          <p:nvPr>
            <p:ph type="pic" idx="21" hasCustomPrompt="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hasCustomPrompt="1"/>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14" name="Text Placeholder 4"/>
          <p:cNvSpPr>
            <a:spLocks noGrp="1"/>
          </p:cNvSpPr>
          <p:nvPr>
            <p:ph type="body" sz="quarter" idx="13" hasCustomPrompt="1"/>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42" name="Picture Placeholder 2"/>
          <p:cNvSpPr>
            <a:spLocks noGrp="1" noChangeAspect="1"/>
          </p:cNvSpPr>
          <p:nvPr>
            <p:ph type="pic" idx="22" hasCustomPrompt="1"/>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hasCustomPrompt="1"/>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DCC397-647A-4084-8540-7E730D8EF1AF}" type="datetimeFigureOut">
              <a:rPr lang="el-GR" smtClean="0"/>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p>
            <a:r>
              <a:rPr lang="el-GR" smtClean="0"/>
              <a:t>Στυλ κύριου τίτλου</a:t>
            </a:r>
            <a:endParaRPr lang="en-US" dirty="0"/>
          </a:p>
        </p:txBody>
      </p:sp>
      <p:sp>
        <p:nvSpPr>
          <p:cNvPr id="3" name="Vertical Text Placeholder 2"/>
          <p:cNvSpPr>
            <a:spLocks noGrp="1"/>
          </p:cNvSpPr>
          <p:nvPr>
            <p:ph type="body" orient="vert" idx="1" hasCustomPrompt="1"/>
          </p:nvPr>
        </p:nvSpPr>
        <p:spPr>
          <a:xfrm>
            <a:off x="1154954" y="2603500"/>
            <a:ext cx="8825659" cy="3416300"/>
          </a:xfrm>
        </p:spPr>
        <p:txBody>
          <a:bodyPr vert="eaVert" anchor="t" anchorCtr="0"/>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hasCustomPrompt="1"/>
          </p:nvPr>
        </p:nvSpPr>
        <p:spPr>
          <a:xfrm>
            <a:off x="8585235" y="1278467"/>
            <a:ext cx="1409965" cy="4748590"/>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hasCustomPrompt="1"/>
          </p:nvPr>
        </p:nvSpPr>
        <p:spPr>
          <a:xfrm>
            <a:off x="1154954" y="1278467"/>
            <a:ext cx="6256025" cy="4748590"/>
          </a:xfrm>
        </p:spPr>
        <p:txBody>
          <a:bodyPr vert="eaVert"/>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smtClean="0"/>
              <a:t>Στυλ κύριου τίτλου</a:t>
            </a:r>
            <a:endParaRPr lang="en-US" dirty="0"/>
          </a:p>
        </p:txBody>
      </p:sp>
      <p:sp>
        <p:nvSpPr>
          <p:cNvPr id="3" name="Content Placeholder 2"/>
          <p:cNvSpPr>
            <a:spLocks noGrp="1"/>
          </p:cNvSpPr>
          <p:nvPr>
            <p:ph idx="1" hasCustomPrompt="1"/>
          </p:nvPr>
        </p:nvSpPr>
        <p:spPr>
          <a:xfrm>
            <a:off x="1154954" y="2603500"/>
            <a:ext cx="8825659" cy="3416300"/>
          </a:xfrm>
        </p:spPr>
        <p:txBody>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677645"/>
            <a:ext cx="4351025" cy="2283824"/>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hasCustomPrompt="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endParaRPr lang="el-GR" smtClean="0"/>
          </a:p>
        </p:txBody>
      </p:sp>
      <p:sp>
        <p:nvSpPr>
          <p:cNvPr id="4" name="Date Placeholder 3"/>
          <p:cNvSpPr>
            <a:spLocks noGrp="1"/>
          </p:cNvSpPr>
          <p:nvPr>
            <p:ph type="dt" sz="half" idx="10"/>
          </p:nvPr>
        </p:nvSpPr>
        <p:spPr/>
        <p:txBody>
          <a:bodyPr/>
          <a:lstStyle/>
          <a:p>
            <a:fld id="{3DDCC397-647A-4084-8540-7E730D8EF1A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smtClean="0"/>
              <a:t>Στυλ κύριου τίτλου</a:t>
            </a:r>
            <a:endParaRPr lang="en-US" dirty="0"/>
          </a:p>
        </p:txBody>
      </p:sp>
      <p:sp>
        <p:nvSpPr>
          <p:cNvPr id="3" name="Content Placeholder 2"/>
          <p:cNvSpPr>
            <a:spLocks noGrp="1"/>
          </p:cNvSpPr>
          <p:nvPr>
            <p:ph sz="half" idx="1" hasCustomPrompt="1"/>
          </p:nvPr>
        </p:nvSpPr>
        <p:spPr>
          <a:xfrm>
            <a:off x="1154954" y="2603500"/>
            <a:ext cx="4825158" cy="3416301"/>
          </a:xfrm>
        </p:spPr>
        <p:txBody>
          <a:bodyPr>
            <a:normAutofit/>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Content Placeholder 3"/>
          <p:cNvSpPr>
            <a:spLocks noGrp="1"/>
          </p:cNvSpPr>
          <p:nvPr>
            <p:ph sz="half" idx="2" hasCustomPrompt="1"/>
          </p:nvPr>
        </p:nvSpPr>
        <p:spPr>
          <a:xfrm>
            <a:off x="6208712" y="2603500"/>
            <a:ext cx="4825159" cy="3416300"/>
          </a:xfrm>
        </p:spPr>
        <p:txBody>
          <a:bodyPr>
            <a:normAutofit/>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3DDCC397-647A-4084-8540-7E730D8EF1A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hasCustomPrompt="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4" name="Content Placeholder 3"/>
          <p:cNvSpPr>
            <a:spLocks noGrp="1"/>
          </p:cNvSpPr>
          <p:nvPr>
            <p:ph sz="half" idx="2" hasCustomPrompt="1"/>
          </p:nvPr>
        </p:nvSpPr>
        <p:spPr>
          <a:xfrm>
            <a:off x="1154954" y="3179762"/>
            <a:ext cx="4825158" cy="2840039"/>
          </a:xfrm>
        </p:spPr>
        <p:txBody>
          <a:bodyPr>
            <a:normAutofit/>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5" name="Text Placeholder 4"/>
          <p:cNvSpPr>
            <a:spLocks noGrp="1"/>
          </p:cNvSpPr>
          <p:nvPr>
            <p:ph type="body" sz="quarter" idx="3" hasCustomPrompt="1"/>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endParaRPr lang="el-GR" smtClean="0"/>
          </a:p>
        </p:txBody>
      </p:sp>
      <p:sp>
        <p:nvSpPr>
          <p:cNvPr id="6" name="Content Placeholder 5"/>
          <p:cNvSpPr>
            <a:spLocks noGrp="1"/>
          </p:cNvSpPr>
          <p:nvPr>
            <p:ph sz="quarter" idx="4" hasCustomPrompt="1"/>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DDCC397-647A-4084-8540-7E730D8EF1AF}"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154954" y="973668"/>
            <a:ext cx="8761413" cy="706964"/>
          </a:xfrm>
        </p:spPr>
        <p:txBody>
          <a:bodyPr/>
          <a:lstStyle>
            <a:lvl1pPr>
              <a:defRPr/>
            </a:lvl1p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3DDCC397-647A-4084-8540-7E730D8EF1AF}"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CC397-647A-4084-8540-7E730D8EF1AF}"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hasCustomPrompt="1"/>
          </p:nvPr>
        </p:nvSpPr>
        <p:spPr>
          <a:xfrm>
            <a:off x="5781146" y="1447800"/>
            <a:ext cx="5190066" cy="4572000"/>
          </a:xfrm>
        </p:spPr>
        <p:txBody>
          <a:bodyPr anchor="ctr">
            <a:normAutofit/>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Text Placeholder 3"/>
          <p:cNvSpPr>
            <a:spLocks noGrp="1"/>
          </p:cNvSpPr>
          <p:nvPr>
            <p:ph type="body" sz="half" idx="2" hasCustomPrompt="1"/>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5" name="Date Placeholder 4"/>
          <p:cNvSpPr>
            <a:spLocks noGrp="1"/>
          </p:cNvSpPr>
          <p:nvPr>
            <p:ph type="dt" sz="half" idx="10"/>
          </p:nvPr>
        </p:nvSpPr>
        <p:spPr/>
        <p:txBody>
          <a:bodyPr/>
          <a:lstStyle/>
          <a:p>
            <a:fld id="{3DDCC397-647A-4084-8540-7E730D8EF1A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693333"/>
            <a:ext cx="3865134" cy="1735667"/>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hasCustomPrompt="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endParaRPr lang="el-GR" smtClean="0"/>
          </a:p>
        </p:txBody>
      </p:sp>
      <p:sp>
        <p:nvSpPr>
          <p:cNvPr id="5" name="Date Placeholder 4"/>
          <p:cNvSpPr>
            <a:spLocks noGrp="1"/>
          </p:cNvSpPr>
          <p:nvPr>
            <p:ph type="dt" sz="half" idx="10"/>
          </p:nvPr>
        </p:nvSpPr>
        <p:spPr/>
        <p:txBody>
          <a:bodyPr/>
          <a:lstStyle/>
          <a:p>
            <a:fld id="{3DDCC397-647A-4084-8540-7E730D8EF1A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9D58AE2-B683-4B4C-A15E-14A0CB87414C}"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8">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Επεξεργασία 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DDCC397-647A-4084-8540-7E730D8EF1AF}" type="datetimeFigureOut">
              <a:rPr lang="el-GR" smtClean="0"/>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9D58AE2-B683-4B4C-A15E-14A0CB87414C}"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62150" y="1143001"/>
            <a:ext cx="7570788" cy="714374"/>
          </a:xfrm>
        </p:spPr>
        <p:txBody>
          <a:bodyPr/>
          <a:lstStyle/>
          <a:p>
            <a:r>
              <a:rPr lang="el-GR" sz="4000" b="1" dirty="0" smtClean="0"/>
              <a:t>ΙΕΡΑΠΟΣΤΟΛΗ ΚΑΙ ΔΙΑΚΟΝΙΑ</a:t>
            </a:r>
            <a:endParaRPr lang="el-GR" sz="4000" b="1" dirty="0"/>
          </a:p>
        </p:txBody>
      </p:sp>
      <p:sp>
        <p:nvSpPr>
          <p:cNvPr id="3" name="Υπότιτλος 2"/>
          <p:cNvSpPr>
            <a:spLocks noGrp="1"/>
          </p:cNvSpPr>
          <p:nvPr>
            <p:ph type="subTitle" idx="1"/>
          </p:nvPr>
        </p:nvSpPr>
        <p:spPr/>
        <p:txBody>
          <a:bodyPr/>
          <a:lstStyle/>
          <a:p>
            <a:endParaRPr lang="el-GR"/>
          </a:p>
        </p:txBody>
      </p:sp>
      <p:pic>
        <p:nvPicPr>
          <p:cNvPr id="4" name="Εικόνα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019425" y="1857375"/>
            <a:ext cx="5248275" cy="290118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29050" y="1040343"/>
            <a:ext cx="3334592" cy="706964"/>
          </a:xfrm>
        </p:spPr>
        <p:txBody>
          <a:bodyPr/>
          <a:lstStyle/>
          <a:p>
            <a:r>
              <a:rPr lang="el-GR" b="1" dirty="0" smtClean="0"/>
              <a:t>ΙΕΡΑΠΟΣΤΟΛΗ</a:t>
            </a:r>
            <a:endParaRPr lang="el-GR" b="1" dirty="0"/>
          </a:p>
        </p:txBody>
      </p:sp>
      <p:sp>
        <p:nvSpPr>
          <p:cNvPr id="3" name="Θέση περιεχομένου 2"/>
          <p:cNvSpPr>
            <a:spLocks noGrp="1"/>
          </p:cNvSpPr>
          <p:nvPr>
            <p:ph idx="1"/>
          </p:nvPr>
        </p:nvSpPr>
        <p:spPr/>
        <p:txBody>
          <a:bodyPr>
            <a:normAutofit/>
          </a:bodyPr>
          <a:lstStyle/>
          <a:p>
            <a:r>
              <a:rPr lang="el-GR" b="1" i="1" dirty="0" smtClean="0">
                <a:solidFill>
                  <a:schemeClr val="tx1">
                    <a:lumMod val="95000"/>
                    <a:lumOff val="5000"/>
                  </a:schemeClr>
                </a:solidFill>
                <a:effectLst>
                  <a:outerShdw blurRad="38100" dist="38100" dir="2700000" algn="tl">
                    <a:srgbClr val="000000">
                      <a:alpha val="43137"/>
                    </a:srgbClr>
                  </a:outerShdw>
                </a:effectLst>
              </a:rPr>
              <a:t>   ΜΕ ΤΟΝ ΟΡΟ ΙΕΡΑΠΟΣΤΟΛΗ ΕΧΕΙ ΚΑΘΙΕΡΩΘΕΙ Η ΕΝΝΟΙΑ ΤΗΣ ΑΠΟΣΤΟΛΗΣ ΚΥΡΗΚΩΝ ΤΟΥ ΧΡΙΣΤΙΑΝΙΚΟΥ ΕΥΑΓΓΕΛΙΟΥ ΜΕ ΣΚΟΠΟ ΤΗΝ ΔΙΑΔΟΣΗ ΤΗΣ ΔΙΔΑΣΚΑΛΙΑΣ ΤΟΥ ΧΡΙΣΤΟΥ ΚΑΙ ΤΗΝ ΙΔΡΥΣΗ ΝΕΩΝ ΕΚΚΛΗΣΙΑΣΤΙΚΩΝ ΚΟΙΝΩΤΗΤΩΝ.</a:t>
            </a:r>
            <a:endParaRPr lang="el-GR" b="1" i="1" dirty="0" smtClean="0">
              <a:solidFill>
                <a:schemeClr val="tx1">
                  <a:lumMod val="95000"/>
                  <a:lumOff val="5000"/>
                </a:schemeClr>
              </a:solidFill>
              <a:effectLst>
                <a:outerShdw blurRad="38100" dist="38100" dir="2700000" algn="tl">
                  <a:srgbClr val="000000">
                    <a:alpha val="43137"/>
                  </a:srgbClr>
                </a:outerShdw>
              </a:effectLst>
            </a:endParaRPr>
          </a:p>
          <a:p>
            <a:r>
              <a:rPr lang="el-GR" b="1" i="1" dirty="0">
                <a:solidFill>
                  <a:schemeClr val="tx1">
                    <a:lumMod val="95000"/>
                    <a:lumOff val="5000"/>
                  </a:schemeClr>
                </a:solidFill>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  ΟΙ ΠΡΩΤΟΙ ΙΕΡΑΠΟΣΤΟΛΟΙ ΘΕΟΡΟΥΝΤΑΙ ΟΙ ΙΔΙΟΙ ΟΙ ΜΑΘΗΤΕΣ ΤΟΥ ΧΡΙΣΤΟΥ ΚΑΙ ΤΟ ΕΡΓΟ ΤΟΥΣ ΣΥΝΕΧΙΖΕΤΑΙ ΜΕΧΡΙ ΚΑΙ ΣΗΜΕΡΑ ΑΠΌ ΤΟΥΣ ΠΙΣΤΟΥΣ ΚΑΙ ΤΙΣ ΕΚΚΛΗΣΙΕΣ ΤΟΥΣ ΠΟΥ ΤΟΥΣ ΔΙΑΚΟΝΟΥΝ ΣΕ ΟΛΟ ΤΟΝ ΚΟΣΜΟ</a:t>
            </a:r>
            <a:endParaRPr lang="el-GR" b="1" i="1" dirty="0" smtClean="0">
              <a:solidFill>
                <a:schemeClr val="tx1">
                  <a:lumMod val="95000"/>
                  <a:lumOff val="5000"/>
                </a:schemeClr>
              </a:solidFill>
              <a:effectLst>
                <a:outerShdw blurRad="38100" dist="38100" dir="2700000" algn="tl">
                  <a:srgbClr val="000000">
                    <a:alpha val="43137"/>
                  </a:srgbClr>
                </a:outerShdw>
              </a:effectLst>
            </a:endParaRPr>
          </a:p>
          <a:p>
            <a:pPr marL="0" indent="0">
              <a:buNone/>
            </a:pPr>
            <a:r>
              <a:rPr lang="el-GR" b="1" i="1" dirty="0">
                <a:solidFill>
                  <a:schemeClr val="tx1">
                    <a:lumMod val="95000"/>
                    <a:lumOff val="5000"/>
                  </a:schemeClr>
                </a:solidFill>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 </a:t>
            </a:r>
            <a:endParaRPr lang="el-GR"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486275" y="897468"/>
            <a:ext cx="2515442" cy="706964"/>
          </a:xfrm>
        </p:spPr>
        <p:txBody>
          <a:bodyPr/>
          <a:lstStyle/>
          <a:p>
            <a:r>
              <a:rPr lang="el-GR" b="1" dirty="0" smtClean="0"/>
              <a:t>ΔΙΑΚΟΝΙΑ </a:t>
            </a:r>
            <a:endParaRPr lang="el-GR" b="1" dirty="0"/>
          </a:p>
        </p:txBody>
      </p:sp>
      <p:sp>
        <p:nvSpPr>
          <p:cNvPr id="3" name="Θέση περιεχομένου 2"/>
          <p:cNvSpPr>
            <a:spLocks noGrp="1"/>
          </p:cNvSpPr>
          <p:nvPr>
            <p:ph idx="1"/>
          </p:nvPr>
        </p:nvSpPr>
        <p:spPr/>
        <p:txBody>
          <a:bodyPr/>
          <a:lstStyle/>
          <a:p>
            <a:r>
              <a:rPr lang="el-GR" b="1" i="1" dirty="0" smtClean="0">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Η ΔΙΑΚΟΝΙΑ ΕΊΝΑΙ ΜΙΑ ΠΡΑΞΗ ΑΝΙΔΙΟΤΕΛΟΥΣ ΑΓΑΠΗΣ ΚΑΙ ΘΥΣΙΑΣ . ΠΡΟΤΥΠΟ ΤΗΣ ΕΊΝΑΙ Ο ΙΔΙΟΣ Ο ΧΡΙΣΤΟΣ ΠΟΥ ΗΡΘΕ ΣΤΟΝ ΚΟΣΜΟ ΓΙΑ ΝΑ  ΔΙΑΚΟΝΗΣΕΙ ΚΑΙ ΝΑ ΣΩΣΕΙ ΤΗΝ ΖΩΗ ΤΟΥ ΚΑΙ ΝΑ ΛΥΤΡΩΣΕΙ ΠΟΛΛΟΥΣ . ΤΟ ΕΡΓΟ ΤΗΣ ΕΚΚΛΗΣΙΑΣ ΚΛΗΡΙΚΟΙ,ΜΟΝΑΧΟΙ ΚΑΙ ΛΑΙΚΟΙ ΕΝΤΑΣΣΟΝΤΑΙ ΑΥΤΟΔΙΚΑΙΩΣ ΣΤΟ ΕΡΓΟ ΑΥΤΌ.</a:t>
            </a:r>
            <a:endParaRPr lang="el-GR" b="1" i="1" dirty="0" smtClean="0">
              <a:solidFill>
                <a:schemeClr val="tx1">
                  <a:lumMod val="95000"/>
                  <a:lumOff val="5000"/>
                </a:schemeClr>
              </a:solidFill>
              <a:effectLst>
                <a:outerShdw blurRad="38100" dist="38100" dir="2700000" algn="tl">
                  <a:srgbClr val="000000">
                    <a:alpha val="43137"/>
                  </a:srgbClr>
                </a:outerShdw>
              </a:effectLst>
            </a:endParaRPr>
          </a:p>
          <a:p>
            <a:r>
              <a:rPr lang="el-GR" b="1" i="1" dirty="0">
                <a:solidFill>
                  <a:schemeClr val="tx1">
                    <a:lumMod val="95000"/>
                    <a:lumOff val="5000"/>
                  </a:schemeClr>
                </a:solidFill>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  Η ΑΥΘΕΝΤΙΚΗ ΔΙΑΚΟΝΙΑ ΕΊΝΑΙ ΠΡΑΞΗ ΕΘΕΛΟΝΤΙΚΗ,ΕΊΝΑΙ ΠΡΑΞΗ ΕΛΕΥΘΕΡΗΣ ΕΠΟΛΟΓΗΣ.Ο ΧΡΙΣΤΟΣ ΠΡΑΓΜΑΤΟΠΟΙΗΣΕ ΤΟ ΕΡΓΟ ΤΗΣ ΣΩΤΗΡΙΑΣ ΤΟΥ ΑΝΘΡΩΠΟΥ ΩΣ ΕΘΕΛΟΝΤΗΣ</a:t>
            </a:r>
            <a:endParaRPr lang="el-GR" b="1" i="1" dirty="0" smtClean="0">
              <a:solidFill>
                <a:schemeClr val="tx1">
                  <a:lumMod val="95000"/>
                  <a:lumOff val="5000"/>
                </a:schemeClr>
              </a:solidFill>
              <a:effectLst>
                <a:outerShdw blurRad="38100" dist="38100" dir="2700000" algn="tl">
                  <a:srgbClr val="000000">
                    <a:alpha val="43137"/>
                  </a:srgbClr>
                </a:outerShdw>
              </a:effectLst>
            </a:endParaRPr>
          </a:p>
          <a:p>
            <a:r>
              <a:rPr lang="el-GR" b="1" i="1" dirty="0">
                <a:solidFill>
                  <a:schemeClr val="tx1">
                    <a:lumMod val="95000"/>
                    <a:lumOff val="5000"/>
                  </a:schemeClr>
                </a:solidFill>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 ΤΕΛΟΣ Η ΔΙΑΚΟΝΙΑ ΑΣΚΕΙΤΑΙ ΣΕ ΔΥΟ ΕΠΙΠΕΔΑ ΤΟ ΥΛΙΚΟ ΚΑΙ ΤΟ ΠΝΕΥΜΑΤΙΚΟ </a:t>
            </a:r>
            <a:endParaRPr lang="el-GR"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ΙΣΤΟΡΙΑ ΤΗΣ ΧΡΙΣΤΙΑΝΙΚΗΣ ΜΑΡΤΥΡΙΑΣ </a:t>
            </a:r>
            <a:endParaRPr lang="el-GR" b="1" dirty="0"/>
          </a:p>
        </p:txBody>
      </p:sp>
      <p:sp>
        <p:nvSpPr>
          <p:cNvPr id="3" name="Θέση περιεχομένου 2"/>
          <p:cNvSpPr>
            <a:spLocks noGrp="1"/>
          </p:cNvSpPr>
          <p:nvPr>
            <p:ph idx="1"/>
          </p:nvPr>
        </p:nvSpPr>
        <p:spPr/>
        <p:txBody>
          <a:bodyPr/>
          <a:lstStyle/>
          <a:p>
            <a:r>
              <a:rPr lang="el-GR" b="1" i="1" dirty="0" smtClean="0">
                <a:solidFill>
                  <a:schemeClr val="tx1">
                    <a:lumMod val="95000"/>
                    <a:lumOff val="5000"/>
                  </a:schemeClr>
                </a:solidFill>
                <a:effectLst>
                  <a:outerShdw blurRad="38100" dist="38100" dir="2700000" algn="tl">
                    <a:srgbClr val="000000">
                      <a:alpha val="43137"/>
                    </a:srgbClr>
                  </a:outerShdw>
                </a:effectLst>
              </a:rPr>
              <a:t> ΣΤΟ ΔΙΑΒΑ ΤΗΣ ΙΣΤΟΡΙΑΣ ΕΝΤΑΤΙΚΟ ΙΕΡΑΠΟΣΤΟΛΙΚΟ ΕΡΓΟ ΣΕ ΟΛΟ ΤΟΝ ΚΟΣΜΟ ΑΝΕΛΑΒΑΝ ΚΥΡΙΩΣ Η ΚΑΘΟΛΙΚΗ ΕΚΚΛΗΣΙΑ ΚΑΙ ΟΙ ΠΡΟΤΕΣΤΑΝΤΕΣ. Η ΟΡΘΟΔΟΞΗ ΕΚΚΛΗΣΙΑ ΙΣΤΟΡΙΚΑ ΕΧΕΙ ΝΑ ΕΠΙΔΕΙΞΕΙ ΚΥΡΙΩΣ ΤΟ ΕΡΓΟ ΤΩΝ ΑΔΕΛΦΩΝ ΚΥΡΙΛΛΟΥ ΚΑΙ ΜΕΘΟΔΙΟΥ ΤΟΝ 9</a:t>
            </a:r>
            <a:r>
              <a:rPr lang="el-GR" b="1" i="1" baseline="30000" dirty="0" smtClean="0">
                <a:solidFill>
                  <a:schemeClr val="tx1">
                    <a:lumMod val="95000"/>
                    <a:lumOff val="5000"/>
                  </a:schemeClr>
                </a:solidFill>
                <a:effectLst>
                  <a:outerShdw blurRad="38100" dist="38100" dir="2700000" algn="tl">
                    <a:srgbClr val="000000">
                      <a:alpha val="43137"/>
                    </a:srgbClr>
                  </a:outerShdw>
                </a:effectLst>
              </a:rPr>
              <a:t>ο</a:t>
            </a:r>
            <a:r>
              <a:rPr lang="el-GR" b="1" i="1" dirty="0" smtClean="0">
                <a:solidFill>
                  <a:schemeClr val="tx1">
                    <a:lumMod val="95000"/>
                    <a:lumOff val="5000"/>
                  </a:schemeClr>
                </a:solidFill>
                <a:effectLst>
                  <a:outerShdw blurRad="38100" dist="38100" dir="2700000" algn="tl">
                    <a:srgbClr val="000000">
                      <a:alpha val="43137"/>
                    </a:srgbClr>
                  </a:outerShdw>
                </a:effectLst>
              </a:rPr>
              <a:t> ΑΙΩΝΑ ΣΤΟΥΣ ΣΛΑΒΙΚΟΥΣ  ΛΑΟΥΣ , ΕΝΏ ΕΝΕΡΓΟΤΕΡΟ ΡΟΛΟ ΑΝΕΛΑΒΕ ΜΟΛΙΣ ΤΟΝ 20</a:t>
            </a:r>
            <a:r>
              <a:rPr lang="el-GR" b="1" i="1" baseline="30000" dirty="0" smtClean="0">
                <a:solidFill>
                  <a:schemeClr val="tx1">
                    <a:lumMod val="95000"/>
                    <a:lumOff val="5000"/>
                  </a:schemeClr>
                </a:solidFill>
                <a:effectLst>
                  <a:outerShdw blurRad="38100" dist="38100" dir="2700000" algn="tl">
                    <a:srgbClr val="000000">
                      <a:alpha val="43137"/>
                    </a:srgbClr>
                  </a:outerShdw>
                </a:effectLst>
              </a:rPr>
              <a:t>ο</a:t>
            </a:r>
            <a:r>
              <a:rPr lang="el-GR" b="1" i="1" dirty="0" smtClean="0">
                <a:solidFill>
                  <a:schemeClr val="tx1">
                    <a:lumMod val="95000"/>
                    <a:lumOff val="5000"/>
                  </a:schemeClr>
                </a:solidFill>
                <a:effectLst>
                  <a:outerShdw blurRad="38100" dist="38100" dir="2700000" algn="tl">
                    <a:srgbClr val="000000">
                      <a:alpha val="43137"/>
                    </a:srgbClr>
                  </a:outerShdw>
                </a:effectLst>
              </a:rPr>
              <a:t> ΑΙΩΝΑ </a:t>
            </a:r>
            <a:endParaRPr lang="el-GR" b="1" i="1" dirty="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54954" y="649818"/>
            <a:ext cx="8825659" cy="1026582"/>
          </a:xfrm>
        </p:spPr>
        <p:txBody>
          <a:bodyPr/>
          <a:lstStyle/>
          <a:p>
            <a:r>
              <a:rPr lang="el-GR" b="1" dirty="0" smtClean="0"/>
              <a:t>ΙΕΡΑΠΟΣΤΟΛΗ ΤΟΥ ΑΡΧΙΕΠΙΣΚΟΠΟΥ ΑΛΑΒΝΙΑΣ ΑΝΑΣΤΑΣΙΟΣ </a:t>
            </a:r>
            <a:endParaRPr lang="el-GR" b="1" dirty="0"/>
          </a:p>
        </p:txBody>
      </p:sp>
      <p:sp>
        <p:nvSpPr>
          <p:cNvPr id="3" name="Θέση περιεχομένου 2"/>
          <p:cNvSpPr>
            <a:spLocks noGrp="1"/>
          </p:cNvSpPr>
          <p:nvPr>
            <p:ph idx="1"/>
          </p:nvPr>
        </p:nvSpPr>
        <p:spPr/>
        <p:txBody>
          <a:bodyPr>
            <a:normAutofit fontScale="92500"/>
          </a:bodyPr>
          <a:lstStyle/>
          <a:p>
            <a:r>
              <a:rPr lang="el-GR" dirty="0" smtClean="0"/>
              <a:t> </a:t>
            </a:r>
            <a:r>
              <a:rPr lang="el-GR" b="1" i="1" dirty="0" smtClean="0">
                <a:solidFill>
                  <a:schemeClr val="tx1">
                    <a:lumMod val="95000"/>
                    <a:lumOff val="5000"/>
                  </a:schemeClr>
                </a:solidFill>
                <a:effectLst>
                  <a:outerShdw blurRad="38100" dist="38100" dir="2700000" algn="tl">
                    <a:srgbClr val="000000">
                      <a:alpha val="43137"/>
                    </a:srgbClr>
                  </a:outerShdw>
                </a:effectLst>
              </a:rPr>
              <a:t>&lt;&lt;ΑΡΓΟΤΕΡΑ ,ΘΥΜΑΜΑΙ ΣΤΗΝ ΚΕΝΥΑ ΤΟ 1988 ΑΝΑΜΕΣΑ ΣΤΟΥΣ ΝΕΟΦΩΤΙΣΤΟΥΣ ΗΤΑΝ ΠΟΛΛΟΙ ΚΑΙ ΠΟΛΛΕΣ ΑΠΌ ΤΗΝ ΦΥΛΗ ΤΟΡΚΑΝΑ ΠΟΥ ΜΕΧΡΙ ΠΡΟΤΙΝΟΣ ΖΟΥΣΑΝ ΣΕ ΠΡΩΤΟΓΟΝΕΣ ΣΥΝΘΗΚΕΣ ………… ΒΛΕΠΟΝΤΑΣ ΤΑ ΗΛΙΟΚΑΜΕΝΑ ΠΡΟΣΩΠΑ ΤΩΝ ΝΕΟΦΩΤΙΣΤΩΝ ΑΦΡΙΚΑΝΩΝ ΝΑ ΠΡΟΣΕΡΧΟΝΤΑΙ ΣΤΗΝ ΘΕΙΑ ΚΟΙΝΩΝΙΑ ΟΜΟΛΟΓΗΣΑ : </a:t>
            </a:r>
            <a:r>
              <a:rPr lang="el-GR" b="1" i="1" dirty="0" smtClean="0">
                <a:solidFill>
                  <a:schemeClr val="accent1">
                    <a:lumMod val="75000"/>
                  </a:schemeClr>
                </a:solidFill>
                <a:effectLst>
                  <a:outerShdw blurRad="38100" dist="38100" dir="2700000" algn="tl">
                    <a:srgbClr val="000000">
                      <a:alpha val="43137"/>
                    </a:srgbClr>
                  </a:outerShdw>
                </a:effectLst>
              </a:rPr>
              <a:t>ΕΚ ΜΕΡΟΥΣ ΤΟΥ ΛΑΟΥ ΚΑΙ ΤΗΣ ΕΚΚΛΗΣΙΑΣ ΤΗΣ ΧΩΡΑΣ ΜΟΥ ΠΘ ΙΔΡΥΣΕ Ο ΑΠΟΣΤΟΛΟΣ ΠΑΥΛΟΣ ΘΕΛΩ ΝΑ ΣΑΣ ΖΗΤΗΣΩ ΣΥΓΓΝΩΜΗ ΓΙΑΤΙ ΗΡΑΘΑΜΕ ΤΟΣΟ ΑΡΓΑ ΜΕ ΚΑΘΥΣΤΕΡΗΣΗ ΑΙΩΝΩΝ</a:t>
            </a:r>
            <a:r>
              <a:rPr lang="el-GR" b="1" i="1" dirty="0" smtClean="0">
                <a:solidFill>
                  <a:schemeClr val="tx1"/>
                </a:solidFill>
                <a:effectLst>
                  <a:outerShdw blurRad="38100" dist="38100" dir="2700000" algn="tl">
                    <a:srgbClr val="000000">
                      <a:alpha val="43137"/>
                    </a:srgbClr>
                  </a:outerShdw>
                </a:effectLst>
              </a:rPr>
              <a:t>&gt;&gt;</a:t>
            </a:r>
            <a:endParaRPr lang="el-GR" b="1" i="1" dirty="0" smtClean="0">
              <a:solidFill>
                <a:schemeClr val="accent2">
                  <a:lumMod val="50000"/>
                </a:schemeClr>
              </a:solidFill>
              <a:effectLst>
                <a:outerShdw blurRad="38100" dist="38100" dir="2700000" algn="tl">
                  <a:srgbClr val="000000">
                    <a:alpha val="43137"/>
                  </a:srgbClr>
                </a:outerShdw>
              </a:effectLst>
            </a:endParaRPr>
          </a:p>
          <a:p>
            <a:r>
              <a:rPr lang="el-GR" b="1" i="1" dirty="0">
                <a:solidFill>
                  <a:schemeClr val="tx1">
                    <a:lumMod val="95000"/>
                    <a:lumOff val="5000"/>
                  </a:schemeClr>
                </a:solidFill>
                <a:effectLst>
                  <a:outerShdw blurRad="38100" dist="38100" dir="2700000" algn="tl">
                    <a:srgbClr val="000000">
                      <a:alpha val="43137"/>
                    </a:srgbClr>
                  </a:outerShdw>
                </a:effectLst>
              </a:rPr>
              <a:t> </a:t>
            </a:r>
            <a:r>
              <a:rPr lang="el-GR" b="1" i="1" dirty="0" smtClean="0">
                <a:solidFill>
                  <a:schemeClr val="tx1">
                    <a:lumMod val="95000"/>
                    <a:lumOff val="5000"/>
                  </a:schemeClr>
                </a:solidFill>
                <a:effectLst>
                  <a:outerShdw blurRad="38100" dist="38100" dir="2700000" algn="tl">
                    <a:srgbClr val="000000">
                      <a:alpha val="43137"/>
                    </a:srgbClr>
                  </a:outerShdw>
                </a:effectLst>
              </a:rPr>
              <a:t>ΑΥΤΌ ΗΤΑΝ ΈΝΑ ΑΠΟΣΠΑΣΜΑ ΑΠΌ ΤΗΝ ΣΥΝΕΝΤΕΥΞΗ ΤΟΥ ΑΡΧΙΕΠΙΣΚΟΠΟΥ ΑΛΑΒΑΝΙΑΣ ΑΝΑΣΤΑΣΙΟΣ ΣΤΗΝ ΕΦΗΜΕΡΙΔΑ ΚΑΘΗΜΕΡΙΝΗ ΤΟ ΕΤΟΣ 18-1-2009 ΟΠΟΥ ΜΑΣ ΕΞΙΣΤΟΡΕΙ ΜΙΑ ΑΠΌ ΤΙΣ ΙΕΡΑΠΟΣΤΟΛΙΕΣ ΤΟΥ ΖΗΤΟΝΤΑΣ ΣΥΓΓΝΩΜΗ ΑΠΌ ΤΟΥΣ ΝΕΟΦΙΤΟΥΣ ΑΦΡΙΚΑΝΟΥΣ ΠΥΔΕΝ ΜΠΟΡΕΣΕ ΝΑ ΤΟΥΣ ΒΟΗΘΗΣΕΙ ΝΩΡΙΤΕΡΑ</a:t>
            </a:r>
            <a:endParaRPr lang="el-GR" b="1" i="1" dirty="0" smtClean="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93095" y="1142633"/>
            <a:ext cx="2193663" cy="676228"/>
          </a:xfrm>
        </p:spPr>
        <p:txBody>
          <a:bodyPr/>
          <a:lstStyle/>
          <a:p>
            <a:r>
              <a:rPr lang="el-GR" sz="4800" b="1" dirty="0" smtClean="0"/>
              <a:t>ΤΕΛΟΣ</a:t>
            </a:r>
            <a:endParaRPr lang="el-GR" sz="4800" b="1" dirty="0"/>
          </a:p>
        </p:txBody>
      </p:sp>
      <p:pic>
        <p:nvPicPr>
          <p:cNvPr id="4" name="Θέση περιεχομένου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427383" y="2548697"/>
            <a:ext cx="3639550" cy="3086790"/>
          </a:xfrm>
          <a:prstGeom prst="rect">
            <a:avLst/>
          </a:prstGeom>
          <a:ln w="228600" cap="sq" cmpd="thickThin">
            <a:solidFill>
              <a:srgbClr val="000000"/>
            </a:solidFill>
            <a:prstDash val="solid"/>
            <a:miter lim="800000"/>
            <a:headEnd/>
            <a:tailEnd/>
          </a:ln>
          <a:effectLst>
            <a:innerShdw blurRad="76200">
              <a:srgbClr val="000000"/>
            </a:innerShdw>
          </a:effectLst>
        </p:spPr>
      </p:pic>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9625" y="2548697"/>
            <a:ext cx="6551958" cy="3225938"/>
          </a:xfrm>
          <a:prstGeom prst="rect">
            <a:avLst/>
          </a:prstGeom>
          <a:ln w="228600" cap="sq" cmpd="thickThin">
            <a:solidFill>
              <a:srgbClr val="000000"/>
            </a:solidFill>
            <a:prstDash val="solid"/>
            <a:miter lim="800000"/>
            <a:headEnd/>
            <a:tailEnd/>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Μπλε ΙΙ">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Αίθουσα συσκέψεων &quot;Ιόν&quot;">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2015</Words>
  <Application>WPS Presentation</Application>
  <PresentationFormat>Ευρεία οθόνη</PresentationFormat>
  <Paragraphs>25</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SimSun</vt:lpstr>
      <vt:lpstr>Wingdings</vt:lpstr>
      <vt:lpstr>Wingdings 3</vt:lpstr>
      <vt:lpstr>Arial</vt:lpstr>
      <vt:lpstr>Century Gothic</vt:lpstr>
      <vt:lpstr>Microsoft YaHei</vt:lpstr>
      <vt:lpstr>Arial Unicode MS</vt:lpstr>
      <vt:lpstr>Calibri</vt:lpstr>
      <vt:lpstr>Αίθουσα συσκέψεων "Ιόν"</vt:lpstr>
      <vt:lpstr>ΙΕΡΑΠΟΣΤΟΛΗ ΚΑΙ ΔΙΑΚΟΝΙΑ</vt:lpstr>
      <vt:lpstr>ΙΕΡΑΠΟΣΤΟΛΗ</vt:lpstr>
      <vt:lpstr>ΔΙΑΚΟΝΙΑ </vt:lpstr>
      <vt:lpstr>Η ΙΣΤΟΡΙΑ ΤΗΣ ΧΡΙΣΤΙΑΝΙΚΗΣ ΜΑΡΤΥΡΙΑΣ </vt:lpstr>
      <vt:lpstr>ΙΕΡΑΠΟΣΤΟΛΗ ΤΟΥ ΑΡΧΙΕΠΙΣΚΟΠΟΥ ΑΛΑΒΝΙΑΣ ΑΝΑΣΤΑΣΙΟΣ </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ΙΕΡΑΠΟΣΤΟΛΗ ΚΑΙ ΔΙΑΚΟΝΙΑ</dc:title>
  <dc:creator>user</dc:creator>
  <cp:lastModifiedBy>Paris</cp:lastModifiedBy>
  <cp:revision>7</cp:revision>
  <dcterms:created xsi:type="dcterms:W3CDTF">2023-01-03T10:44:00Z</dcterms:created>
  <dcterms:modified xsi:type="dcterms:W3CDTF">2023-01-03T21:01:57Z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59A78165695D4D45A0DA63F40E8074DE</vt:lpwstr>
  </property>
  <property fmtid="{D5CDD505-2E9C-101B-9397-08002B2CF9AE}" pid="3" name="KSOProductBuildVer">
    <vt:lpwstr>1033-11.2.0.11440</vt:lpwstr>
  </property>
</Properties>
</file>