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44"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4212" y="685799"/>
            <a:ext cx="8001000" cy="2971801"/>
          </a:xfrm>
        </p:spPr>
        <p:txBody>
          <a:bodyPr anchor="b">
            <a:normAutofit/>
          </a:bodyPr>
          <a:lstStyle>
            <a:lvl1pPr algn="l">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18B8DE6E-93D5-4443-AF4D-67C1C59126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6F62C3-FE6F-4761-BB08-93B41B587D20}" type="slidenum">
              <a:rPr lang="el-GR" smtClean="0"/>
            </a:fld>
            <a:endParaRPr lang="el-G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hasCustomPrompt="1"/>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hasCustomPrompt="1"/>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Date Placeholder 2"/>
          <p:cNvSpPr>
            <a:spLocks noGrp="1"/>
          </p:cNvSpPr>
          <p:nvPr>
            <p:ph type="dt" sz="half" idx="10"/>
          </p:nvPr>
        </p:nvSpPr>
        <p:spPr/>
        <p:txBody>
          <a:bodyPr/>
          <a:lstStyle/>
          <a:p>
            <a:fld id="{18B8DE6E-93D5-4443-AF4D-67C1C5912697}"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3" y="685800"/>
            <a:ext cx="10058400" cy="2743200"/>
          </a:xfrm>
        </p:spPr>
        <p:txBody>
          <a:bodyPr anchor="ctr">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18B8DE6E-93D5-4443-AF4D-67C1C59126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1" y="685800"/>
            <a:ext cx="9144001"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hasCustomPrompt="1"/>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18B8DE6E-93D5-4443-AF4D-67C1C59126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6F62C3-FE6F-4761-BB08-93B41B587D20}" type="slidenum">
              <a:rPr lang="el-GR" smtClean="0"/>
            </a:fld>
            <a:endParaRPr lang="el-G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2" y="3429000"/>
            <a:ext cx="8534400" cy="1697400"/>
          </a:xfrm>
        </p:spPr>
        <p:txBody>
          <a:bodyPr anchor="b">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18B8DE6E-93D5-4443-AF4D-67C1C59126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413" y="685800"/>
            <a:ext cx="9144000"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hasCustomPrompt="1"/>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endParaRPr lang="el-GR"/>
          </a:p>
        </p:txBody>
      </p:sp>
      <p:sp>
        <p:nvSpPr>
          <p:cNvPr id="3" name="Text Placeholder 2"/>
          <p:cNvSpPr>
            <a:spLocks noGrp="1"/>
          </p:cNvSpPr>
          <p:nvPr>
            <p:ph type="body" idx="1" hasCustomPrompt="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18B8DE6E-93D5-4443-AF4D-67C1C59126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6F62C3-FE6F-4761-BB08-93B41B587D20}" type="slidenum">
              <a:rPr lang="el-GR" smtClean="0"/>
            </a:fld>
            <a:endParaRPr lang="el-G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hasCustomPrompt="1"/>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endParaRPr lang="el-GR"/>
          </a:p>
        </p:txBody>
      </p:sp>
      <p:sp>
        <p:nvSpPr>
          <p:cNvPr id="3" name="Text Placeholder 2"/>
          <p:cNvSpPr>
            <a:spLocks noGrp="1"/>
          </p:cNvSpPr>
          <p:nvPr>
            <p:ph type="body" idx="1" hasCustomPrompt="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18B8DE6E-93D5-4443-AF4D-67C1C59126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8B8DE6E-93D5-4443-AF4D-67C1C59126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685212" y="685800"/>
            <a:ext cx="2057400" cy="4572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685800" y="685800"/>
            <a:ext cx="7823200" cy="5308600"/>
          </a:xfrm>
        </p:spPr>
        <p:txBody>
          <a:bodyPr vert="eaVert" ancho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8B8DE6E-93D5-4443-AF4D-67C1C59126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nchor="ct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8B8DE6E-93D5-4443-AF4D-67C1C59126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1" y="2006600"/>
            <a:ext cx="8534401" cy="2281600"/>
          </a:xfrm>
        </p:spPr>
        <p:txBody>
          <a:bodyPr anchor="b">
            <a:normAutofit/>
          </a:bodyPr>
          <a:lstStyle>
            <a:lvl1pPr algn="l">
              <a:defRPr sz="36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18B8DE6E-93D5-4443-AF4D-67C1C59126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684211" y="685800"/>
            <a:ext cx="4937655" cy="361526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5808133" y="685801"/>
            <a:ext cx="4934479" cy="3615266"/>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18B8DE6E-93D5-4443-AF4D-67C1C5912697}"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684211" y="1270529"/>
            <a:ext cx="4937655" cy="3030538"/>
          </a:xfrm>
        </p:spPr>
        <p:txBody>
          <a:bodyPr anchor="t">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5806545" y="1262062"/>
            <a:ext cx="4929188" cy="3030538"/>
          </a:xfrm>
        </p:spPr>
        <p:txBody>
          <a:bodyPr anchor="t">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18B8DE6E-93D5-4443-AF4D-67C1C5912697}"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8B8DE6E-93D5-4443-AF4D-67C1C5912697}"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8DE6E-93D5-4443-AF4D-67C1C5912697}"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85012" y="685800"/>
            <a:ext cx="3657600"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684212" y="685800"/>
            <a:ext cx="5943601" cy="5308600"/>
          </a:xfrm>
        </p:spPr>
        <p:txBody>
          <a:bodyPr anchor="ct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18B8DE6E-93D5-4443-AF4D-67C1C5912697}"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22812" y="1447800"/>
            <a:ext cx="6019800" cy="11430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hasCustomPrompt="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18B8DE6E-93D5-4443-AF4D-67C1C5912697}"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56F62C3-FE6F-4761-BB08-93B41B587D20}"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8B8DE6E-93D5-4443-AF4D-67C1C5912697}" type="datetimeFigureOut">
              <a:rPr lang="el-GR" smtClean="0"/>
            </a:fld>
            <a:endParaRPr lang="el-G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56F62C3-FE6F-4761-BB08-93B41B587D20}" type="slidenum">
              <a:rPr lang="el-GR" smtClean="0"/>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hyperlink" Target="https://el.wikipedia.org/wiki/%CE%99%CE%B1%CF%80%CF%89%CE%BD%CE%AF%CE%B1" TargetMode="External"/><Relationship Id="rId8" Type="http://schemas.openxmlformats.org/officeDocument/2006/relationships/hyperlink" Target="https://el.wikipedia.org/wiki/%CE%9F%CF%81%CE%B8%CF%8C%CE%B4%CE%BF%CE%BE%CE%B7_%CE%91%CE%BD%CE%B1%CF%84%CE%BF%CE%BB%CE%B9%CE%BA%CE%AE_%CE%95%CE%BA%CE%BA%CE%BB%CE%B7%CF%83%CE%AF%CE%B1" TargetMode="External"/><Relationship Id="rId7" Type="http://schemas.openxmlformats.org/officeDocument/2006/relationships/hyperlink" Target="https://el.wikipedia.org/wiki/%CE%9A%CE%B1%CE%B8%CE%BF%CE%BB%CE%B9%CE%BA%CE%AE_%CE%95%CE%BA%CE%BA%CE%BB%CE%B7%CF%83%CE%AF%CE%B1" TargetMode="External"/><Relationship Id="rId6" Type="http://schemas.openxmlformats.org/officeDocument/2006/relationships/hyperlink" Target="https://el.wikipedia.org/wiki/%CE%95%CE%BA%CE%BA%CE%BB%CE%B7%CF%83%CE%AF%CE%B1" TargetMode="External"/><Relationship Id="rId5" Type="http://schemas.openxmlformats.org/officeDocument/2006/relationships/hyperlink" Target="https://el.wikipedia.org/wiki/%CE%91%CF%86%CF%81%CE%B9%CE%BA%CE%AE" TargetMode="External"/><Relationship Id="rId4" Type="http://schemas.openxmlformats.org/officeDocument/2006/relationships/hyperlink" Target="https://el.wikipedia.org/wiki/%CE%91%CF%83%CE%AF%CE%B1" TargetMode="External"/><Relationship Id="rId3" Type="http://schemas.openxmlformats.org/officeDocument/2006/relationships/hyperlink" Target="https://el.wikipedia.org/wiki/%CE%95%CF%85%CF%81%CF%8E%CF%80%CE%B7" TargetMode="External"/><Relationship Id="rId2" Type="http://schemas.openxmlformats.org/officeDocument/2006/relationships/hyperlink" Target="https://el.wikipedia.org/wiki/%CE%91%CF%80%CF%8C%CF%83%CF%84%CE%BF%CE%BB%CE%BF%CE%B9" TargetMode="External"/><Relationship Id="rId10" Type="http://schemas.openxmlformats.org/officeDocument/2006/relationships/slideLayout" Target="../slideLayouts/slideLayout1.xml"/><Relationship Id="rId1" Type="http://schemas.openxmlformats.org/officeDocument/2006/relationships/hyperlink" Target="https://el.wikipedia.org/wiki/%CE%95%CF%85%CE%B1%CE%B3%CE%B3%CE%AD%CE%BB%CE%B9%CE%B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98066" y="0"/>
            <a:ext cx="4352014" cy="1660594"/>
          </a:xfrm>
        </p:spPr>
        <p:txBody>
          <a:bodyPr>
            <a:normAutofit/>
          </a:bodyPr>
          <a:lstStyle/>
          <a:p>
            <a:r>
              <a:rPr lang="el-GR" b="0" i="0" dirty="0">
                <a:solidFill>
                  <a:srgbClr val="000000"/>
                </a:solidFill>
                <a:effectLst/>
                <a:latin typeface="Linux Libertine"/>
              </a:rPr>
              <a:t>Ιεραποστολή</a:t>
            </a:r>
            <a:br>
              <a:rPr lang="el-GR" b="0" i="0" dirty="0">
                <a:solidFill>
                  <a:srgbClr val="000000"/>
                </a:solidFill>
                <a:effectLst/>
                <a:latin typeface="Linux Libertine"/>
              </a:rPr>
            </a:br>
            <a:endParaRPr lang="el-GR" dirty="0"/>
          </a:p>
        </p:txBody>
      </p:sp>
      <p:sp>
        <p:nvSpPr>
          <p:cNvPr id="3" name="Υπότιτλος 2"/>
          <p:cNvSpPr>
            <a:spLocks noGrp="1"/>
          </p:cNvSpPr>
          <p:nvPr>
            <p:ph type="subTitle" idx="1"/>
          </p:nvPr>
        </p:nvSpPr>
        <p:spPr>
          <a:xfrm>
            <a:off x="588397" y="3005691"/>
            <a:ext cx="9968284" cy="3792674"/>
          </a:xfrm>
        </p:spPr>
        <p:txBody>
          <a:bodyPr>
            <a:normAutofit fontScale="85000" lnSpcReduction="20000"/>
          </a:bodyPr>
          <a:lstStyle/>
          <a:p>
            <a:pPr algn="l"/>
            <a:r>
              <a:rPr lang="en-US" b="1" i="0" dirty="0">
                <a:effectLst/>
                <a:latin typeface="Arial" panose="020B0604020202020204" pitchFamily="34" charset="0"/>
              </a:rPr>
              <a:t>I</a:t>
            </a:r>
            <a:r>
              <a:rPr lang="el-GR" b="1" i="0" dirty="0" err="1">
                <a:effectLst/>
                <a:latin typeface="Arial" panose="020B0604020202020204" pitchFamily="34" charset="0"/>
              </a:rPr>
              <a:t>εραποστολή</a:t>
            </a:r>
            <a:r>
              <a:rPr lang="el-GR" b="0" i="0" dirty="0">
                <a:effectLst/>
                <a:latin typeface="Arial" panose="020B0604020202020204" pitchFamily="34" charset="0"/>
              </a:rPr>
              <a:t> ονομάζεται η αποστολή κηρύκων του </a:t>
            </a:r>
            <a:r>
              <a:rPr lang="el-GR" b="0" i="0" u="none" strike="noStrike" dirty="0">
                <a:effectLst/>
                <a:latin typeface="Arial" panose="020B0604020202020204" pitchFamily="34" charset="0"/>
                <a:hlinkClick r:id="rId1" tooltip="Ευαγγέλιο"/>
              </a:rPr>
              <a:t>Ευαγγελίου</a:t>
            </a:r>
            <a:r>
              <a:rPr lang="el-GR" b="0" i="0" dirty="0">
                <a:effectLst/>
                <a:latin typeface="Arial" panose="020B0604020202020204" pitchFamily="34" charset="0"/>
              </a:rPr>
              <a:t> στις μη χριστιανικές χώρες για τη διάδοση της διδασκαλίας του </a:t>
            </a:r>
            <a:r>
              <a:rPr lang="el-GR" b="0" i="0" dirty="0" err="1">
                <a:effectLst/>
                <a:latin typeface="Arial" panose="020B0604020202020204" pitchFamily="34" charset="0"/>
              </a:rPr>
              <a:t>Χριστού.Οι</a:t>
            </a:r>
            <a:r>
              <a:rPr lang="el-GR" b="0" i="0" dirty="0">
                <a:effectLst/>
                <a:latin typeface="Arial" panose="020B0604020202020204" pitchFamily="34" charset="0"/>
              </a:rPr>
              <a:t> πρώτοι ιεραπόστολοι που ξεκίνησαν να διαδώσουν τη διδασκαλία του Χριστού ήταν οι ίδιοι οι μαθητές του, που ονομάστηκαν </a:t>
            </a:r>
            <a:r>
              <a:rPr lang="el-GR" b="0" i="0" u="none" strike="noStrike" dirty="0">
                <a:effectLst/>
                <a:latin typeface="Arial" panose="020B0604020202020204" pitchFamily="34" charset="0"/>
                <a:hlinkClick r:id="rId2" tooltip="Απόστολοι"/>
              </a:rPr>
              <a:t>απόστολοι</a:t>
            </a:r>
            <a:r>
              <a:rPr lang="el-GR" b="0" i="0" dirty="0">
                <a:effectLst/>
                <a:latin typeface="Arial" panose="020B0604020202020204" pitchFamily="34" charset="0"/>
              </a:rPr>
              <a:t>. Το έργο των αποστόλων συνέχισαν οι διάδοχοι τους, που δίδαξαν πρώτα στους μεσογειακούς λαούς και συνέχισαν κατόπι σ' όλες τις ηπείρους: στην </a:t>
            </a:r>
            <a:r>
              <a:rPr lang="el-GR" b="0" i="0" u="none" strike="noStrike" dirty="0">
                <a:effectLst/>
                <a:latin typeface="Arial" panose="020B0604020202020204" pitchFamily="34" charset="0"/>
                <a:hlinkClick r:id="rId3" tooltip="Ευρώπη"/>
              </a:rPr>
              <a:t>Ευρώπη</a:t>
            </a:r>
            <a:r>
              <a:rPr lang="el-GR" b="0" i="0" dirty="0">
                <a:effectLst/>
                <a:latin typeface="Arial" panose="020B0604020202020204" pitchFamily="34" charset="0"/>
              </a:rPr>
              <a:t>, στην </a:t>
            </a:r>
            <a:r>
              <a:rPr lang="el-GR" b="0" i="0" u="none" strike="noStrike" dirty="0">
                <a:effectLst/>
                <a:latin typeface="Arial" panose="020B0604020202020204" pitchFamily="34" charset="0"/>
                <a:hlinkClick r:id="rId4" tooltip="Ασία"/>
              </a:rPr>
              <a:t>Ασία</a:t>
            </a:r>
            <a:r>
              <a:rPr lang="el-GR" b="0" i="0" dirty="0">
                <a:effectLst/>
                <a:latin typeface="Arial" panose="020B0604020202020204" pitchFamily="34" charset="0"/>
              </a:rPr>
              <a:t>, στην </a:t>
            </a:r>
            <a:r>
              <a:rPr lang="el-GR" b="0" i="0" u="none" strike="noStrike" dirty="0">
                <a:effectLst/>
                <a:latin typeface="Arial" panose="020B0604020202020204" pitchFamily="34" charset="0"/>
                <a:hlinkClick r:id="rId5" tooltip="Αφρική"/>
              </a:rPr>
              <a:t>Αφρική</a:t>
            </a:r>
            <a:r>
              <a:rPr lang="el-GR" b="0" i="0" dirty="0">
                <a:effectLst/>
                <a:latin typeface="Arial" panose="020B0604020202020204" pitchFamily="34" charset="0"/>
              </a:rPr>
              <a:t>.</a:t>
            </a:r>
            <a:endParaRPr lang="el-GR" b="0" i="0" dirty="0">
              <a:effectLst/>
              <a:latin typeface="Arial" panose="020B0604020202020204" pitchFamily="34" charset="0"/>
            </a:endParaRPr>
          </a:p>
          <a:p>
            <a:pPr algn="l"/>
            <a:r>
              <a:rPr lang="el-GR" b="0" i="0" dirty="0">
                <a:effectLst/>
                <a:latin typeface="Arial" panose="020B0604020202020204" pitchFamily="34" charset="0"/>
              </a:rPr>
              <a:t>Μετά το σχίσμα των </a:t>
            </a:r>
            <a:r>
              <a:rPr lang="el-GR" b="0" i="0" u="none" strike="noStrike" dirty="0">
                <a:effectLst/>
                <a:latin typeface="Arial" panose="020B0604020202020204" pitchFamily="34" charset="0"/>
                <a:hlinkClick r:id="rId6" tooltip="Εκκλησία"/>
              </a:rPr>
              <a:t>Εκκλησιών</a:t>
            </a:r>
            <a:r>
              <a:rPr lang="el-GR" b="0" i="0" dirty="0">
                <a:effectLst/>
                <a:latin typeface="Arial" panose="020B0604020202020204" pitchFamily="34" charset="0"/>
              </a:rPr>
              <a:t> και μετά τη θρησκευτική μεταρρύθμιση, κάθε χριστιανική </a:t>
            </a:r>
            <a:r>
              <a:rPr lang="el-GR" b="0" i="0" u="none" strike="noStrike" dirty="0">
                <a:effectLst/>
                <a:latin typeface="Arial" panose="020B0604020202020204" pitchFamily="34" charset="0"/>
                <a:hlinkClick r:id="rId6" tooltip="Εκκλησία"/>
              </a:rPr>
              <a:t>Εκκλησία</a:t>
            </a:r>
            <a:r>
              <a:rPr lang="el-GR" b="0" i="0" dirty="0">
                <a:effectLst/>
                <a:latin typeface="Arial" panose="020B0604020202020204" pitchFamily="34" charset="0"/>
              </a:rPr>
              <a:t> συνέχισε, χωριστά, το έργο της ιεραποστολής. Πιο εντατικά οι προτεστάντες και η </a:t>
            </a:r>
            <a:r>
              <a:rPr lang="el-GR" b="0" i="0" u="none" strike="noStrike" dirty="0">
                <a:effectLst/>
                <a:latin typeface="Arial" panose="020B0604020202020204" pitchFamily="34" charset="0"/>
                <a:hlinkClick r:id="rId7" tooltip="Καθολική Εκκλησία"/>
              </a:rPr>
              <a:t>Καθολική Εκκλησία</a:t>
            </a:r>
            <a:r>
              <a:rPr lang="el-GR" b="0" i="0" dirty="0">
                <a:effectLst/>
                <a:latin typeface="Arial" panose="020B0604020202020204" pitchFamily="34" charset="0"/>
              </a:rPr>
              <a:t>.</a:t>
            </a:r>
            <a:endParaRPr lang="el-GR" b="0" i="0" dirty="0">
              <a:effectLst/>
              <a:latin typeface="Arial" panose="020B0604020202020204" pitchFamily="34" charset="0"/>
            </a:endParaRPr>
          </a:p>
          <a:p>
            <a:pPr algn="l"/>
            <a:r>
              <a:rPr lang="el-GR" b="0" i="0" dirty="0">
                <a:effectLst/>
                <a:latin typeface="Arial" panose="020B0604020202020204" pitchFamily="34" charset="0"/>
              </a:rPr>
              <a:t>Σήμερα, και η </a:t>
            </a:r>
            <a:r>
              <a:rPr lang="el-GR" b="0" i="0" u="none" strike="noStrike" dirty="0">
                <a:effectLst/>
                <a:latin typeface="Arial" panose="020B0604020202020204" pitchFamily="34" charset="0"/>
                <a:hlinkClick r:id="rId8" tooltip="Ορθόδοξη Ανατολική Εκκλησία"/>
              </a:rPr>
              <a:t>Ορθόδοξη Ανατολική Εκκλησία</a:t>
            </a:r>
            <a:r>
              <a:rPr lang="el-GR" b="0" i="0" dirty="0">
                <a:effectLst/>
                <a:latin typeface="Arial" panose="020B0604020202020204" pitchFamily="34" charset="0"/>
              </a:rPr>
              <a:t> στέλνει ιεραποστολές σ' όλον τον κόσμο. Έχει ιδρύσει παντού, όπου υπάρχουν ελληνικές παροικίες, Ορθόδοξες Χριστιανικές Εκκλησίες, που έχουν επικεφαλής άξιους ιεράρχες και κατώτερους κληρικούς• έχτισε ναούς, ίδρυσε σχολεία και άλλα ιδρύματα. Αλλά και προς τους ιθαγενείς λαούς της </a:t>
            </a:r>
            <a:r>
              <a:rPr lang="el-GR" b="0" i="0" u="none" strike="noStrike" dirty="0">
                <a:effectLst/>
                <a:latin typeface="Arial" panose="020B0604020202020204" pitchFamily="34" charset="0"/>
                <a:hlinkClick r:id="rId5" tooltip="Αφρική"/>
              </a:rPr>
              <a:t>Αφρικής</a:t>
            </a:r>
            <a:r>
              <a:rPr lang="el-GR" b="0" i="0" dirty="0">
                <a:effectLst/>
                <a:latin typeface="Arial" panose="020B0604020202020204" pitchFamily="34" charset="0"/>
              </a:rPr>
              <a:t> και της </a:t>
            </a:r>
            <a:r>
              <a:rPr lang="el-GR" b="0" i="0" u="none" strike="noStrike" dirty="0">
                <a:effectLst/>
                <a:latin typeface="Arial" panose="020B0604020202020204" pitchFamily="34" charset="0"/>
                <a:hlinkClick r:id="rId4" tooltip="Ασία"/>
              </a:rPr>
              <a:t>Ασίας</a:t>
            </a:r>
            <a:r>
              <a:rPr lang="el-GR" b="0" i="0" dirty="0">
                <a:effectLst/>
                <a:latin typeface="Arial" panose="020B0604020202020204" pitchFamily="34" charset="0"/>
              </a:rPr>
              <a:t> έχουν στραφεί οι Έλληνες ορθόδοξοι ιεραπόστολοι• έχουν διαδώσει την ορθόδοξη χριστιανική πίστη στην </a:t>
            </a:r>
            <a:r>
              <a:rPr lang="el-GR" b="0" i="0" u="none" strike="noStrike" dirty="0">
                <a:effectLst/>
                <a:latin typeface="Arial" panose="020B0604020202020204" pitchFamily="34" charset="0"/>
                <a:hlinkClick r:id="rId9" tooltip="Ιαπωνία"/>
              </a:rPr>
              <a:t>Ιαπωνία</a:t>
            </a:r>
            <a:r>
              <a:rPr lang="el-GR" b="0" i="0" dirty="0">
                <a:effectLst/>
                <a:latin typeface="Arial" panose="020B0604020202020204" pitchFamily="34" charset="0"/>
              </a:rPr>
              <a:t>, στις φυλές της Αφρικής</a:t>
            </a:r>
            <a:endParaRPr lang="el-GR" b="0" i="0" dirty="0">
              <a:effectLst/>
              <a:latin typeface="Arial" panose="020B0604020202020204" pitchFamily="34" charset="0"/>
            </a:endParaRP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2285" y="158392"/>
            <a:ext cx="10515600" cy="1325563"/>
          </a:xfrm>
        </p:spPr>
        <p:txBody>
          <a:bodyPr/>
          <a:lstStyle/>
          <a:p>
            <a:r>
              <a:rPr lang="el-GR" sz="4400" b="0" i="0">
                <a:solidFill>
                  <a:srgbClr val="373C38"/>
                </a:solidFill>
                <a:effectLst/>
                <a:latin typeface="Arial" panose="020B0604020202020204" pitchFamily="34" charset="0"/>
              </a:rPr>
              <a:t>διακονία</a:t>
            </a:r>
            <a:endParaRPr lang="el-GR" dirty="0"/>
          </a:p>
        </p:txBody>
      </p:sp>
      <p:sp>
        <p:nvSpPr>
          <p:cNvPr id="3" name="Θέση περιεχομένου 2"/>
          <p:cNvSpPr>
            <a:spLocks noGrp="1"/>
          </p:cNvSpPr>
          <p:nvPr>
            <p:ph idx="1"/>
          </p:nvPr>
        </p:nvSpPr>
        <p:spPr>
          <a:xfrm>
            <a:off x="365759" y="2154802"/>
            <a:ext cx="10272423" cy="4030111"/>
          </a:xfrm>
        </p:spPr>
        <p:txBody>
          <a:bodyPr>
            <a:normAutofit fontScale="92500" lnSpcReduction="20000"/>
          </a:bodyPr>
          <a:lstStyle/>
          <a:p>
            <a:pPr algn="just" fontAlgn="base"/>
            <a:r>
              <a:rPr lang="el-GR" sz="1800" b="0" i="0" dirty="0">
                <a:solidFill>
                  <a:srgbClr val="373C38"/>
                </a:solidFill>
                <a:effectLst/>
                <a:latin typeface="Arial" panose="020B0604020202020204" pitchFamily="34" charset="0"/>
              </a:rPr>
              <a:t>Η διακονία είναι πράξη ανιδιοτελούς αγάπης και θυσίας. Πρότυπό της είναι ο ίδιος ο Χριστός, που ήρθε στον κόσμο για να διακονήσει και να δώσει την ζωή του για να λυτρώσει πολλούς (</a:t>
            </a:r>
            <a:r>
              <a:rPr lang="el-GR" sz="1800" b="0" i="0" dirty="0" err="1">
                <a:solidFill>
                  <a:srgbClr val="373C38"/>
                </a:solidFill>
                <a:effectLst/>
                <a:latin typeface="Arial" panose="020B0604020202020204" pitchFamily="34" charset="0"/>
              </a:rPr>
              <a:t>Μάρκ</a:t>
            </a:r>
            <a:r>
              <a:rPr lang="el-GR" sz="1800" b="0" i="0" dirty="0">
                <a:solidFill>
                  <a:srgbClr val="373C38"/>
                </a:solidFill>
                <a:effectLst/>
                <a:latin typeface="Arial" panose="020B0604020202020204" pitchFamily="34" charset="0"/>
              </a:rPr>
              <a:t>. 10:45). Το έργο της Εκκλησίας είναι έργο διακονίας. Και όλα τα μέλη της Εκκλησίας, κληρικοί, μοναχοί και λαϊκοί, εντάσσονται αυτοδικαίως στο έργο αυτό.</a:t>
            </a:r>
            <a:endParaRPr lang="el-GR" b="0" i="0" dirty="0">
              <a:solidFill>
                <a:srgbClr val="373C38"/>
              </a:solidFill>
              <a:effectLst/>
              <a:latin typeface="Open Sans" panose="020B0606030504020204" pitchFamily="34" charset="0"/>
            </a:endParaRPr>
          </a:p>
          <a:p>
            <a:pPr algn="just" fontAlgn="base"/>
            <a:r>
              <a:rPr lang="el-GR" sz="1800" b="0" i="0" dirty="0">
                <a:solidFill>
                  <a:srgbClr val="373C38"/>
                </a:solidFill>
                <a:effectLst/>
                <a:latin typeface="Arial" panose="020B0604020202020204" pitchFamily="34" charset="0"/>
              </a:rPr>
              <a:t>Η αυθεντική διακονία είναι πράξη εθελοντική· είναι πράξη ελεύθερης επιλογής. Ο Χριστός πραγματοποίησε το έργο της σωτηρίας του ανθρώπου ως εθελοντής. Και όποιος επιλέγει την οδό του Χριστού, </a:t>
            </a:r>
            <a:r>
              <a:rPr lang="el-GR" sz="1800" b="0" i="0" dirty="0" err="1">
                <a:solidFill>
                  <a:srgbClr val="373C38"/>
                </a:solidFill>
                <a:effectLst/>
                <a:latin typeface="Arial" panose="020B0604020202020204" pitchFamily="34" charset="0"/>
              </a:rPr>
              <a:t>συνεπιλέγει</a:t>
            </a:r>
            <a:r>
              <a:rPr lang="el-GR" sz="1800" b="0" i="0" dirty="0">
                <a:solidFill>
                  <a:srgbClr val="373C38"/>
                </a:solidFill>
                <a:effectLst/>
                <a:latin typeface="Arial" panose="020B0604020202020204" pitchFamily="34" charset="0"/>
              </a:rPr>
              <a:t> και την οδό της διακονίας. Η οδός αυτή παρουσιάζεται από τον Χριστό ως οδός μεγαλείου και τελειώσεως: «</a:t>
            </a:r>
            <a:r>
              <a:rPr lang="el-GR" sz="1800" b="0" i="0" dirty="0" err="1">
                <a:solidFill>
                  <a:srgbClr val="373C38"/>
                </a:solidFill>
                <a:effectLst/>
                <a:latin typeface="Arial" panose="020B0604020202020204" pitchFamily="34" charset="0"/>
              </a:rPr>
              <a:t>Ος</a:t>
            </a:r>
            <a:r>
              <a:rPr lang="el-GR" sz="1800" b="0" i="0" dirty="0">
                <a:solidFill>
                  <a:srgbClr val="373C38"/>
                </a:solidFill>
                <a:effectLst/>
                <a:latin typeface="Arial" panose="020B0604020202020204" pitchFamily="34" charset="0"/>
              </a:rPr>
              <a:t> εάν </a:t>
            </a:r>
            <a:r>
              <a:rPr lang="el-GR" sz="1800" b="0" i="0" dirty="0" err="1">
                <a:solidFill>
                  <a:srgbClr val="373C38"/>
                </a:solidFill>
                <a:effectLst/>
                <a:latin typeface="Arial" panose="020B0604020202020204" pitchFamily="34" charset="0"/>
              </a:rPr>
              <a:t>θέλη</a:t>
            </a:r>
            <a:r>
              <a:rPr lang="el-GR" sz="1800" b="0" i="0" dirty="0">
                <a:solidFill>
                  <a:srgbClr val="373C38"/>
                </a:solidFill>
                <a:effectLst/>
                <a:latin typeface="Arial" panose="020B0604020202020204" pitchFamily="34" charset="0"/>
              </a:rPr>
              <a:t> γενέσθαι μέγας εν υμίν, </a:t>
            </a:r>
            <a:r>
              <a:rPr lang="el-GR" sz="1800" b="0" i="0" dirty="0" err="1">
                <a:solidFill>
                  <a:srgbClr val="373C38"/>
                </a:solidFill>
                <a:effectLst/>
                <a:latin typeface="Arial" panose="020B0604020202020204" pitchFamily="34" charset="0"/>
              </a:rPr>
              <a:t>έσται</a:t>
            </a:r>
            <a:r>
              <a:rPr lang="el-GR" sz="1800" b="0" i="0" dirty="0">
                <a:solidFill>
                  <a:srgbClr val="373C38"/>
                </a:solidFill>
                <a:effectLst/>
                <a:latin typeface="Arial" panose="020B0604020202020204" pitchFamily="34" charset="0"/>
              </a:rPr>
              <a:t> υμών διάκονος, και </a:t>
            </a:r>
            <a:r>
              <a:rPr lang="el-GR" sz="1800" b="0" i="0" dirty="0" err="1">
                <a:solidFill>
                  <a:srgbClr val="373C38"/>
                </a:solidFill>
                <a:effectLst/>
                <a:latin typeface="Arial" panose="020B0604020202020204" pitchFamily="34" charset="0"/>
              </a:rPr>
              <a:t>ος</a:t>
            </a:r>
            <a:r>
              <a:rPr lang="el-GR" sz="1800" b="0" i="0" dirty="0">
                <a:solidFill>
                  <a:srgbClr val="373C38"/>
                </a:solidFill>
                <a:effectLst/>
                <a:latin typeface="Arial" panose="020B0604020202020204" pitchFamily="34" charset="0"/>
              </a:rPr>
              <a:t> αν </a:t>
            </a:r>
            <a:r>
              <a:rPr lang="el-GR" sz="1800" b="0" i="0" dirty="0" err="1">
                <a:solidFill>
                  <a:srgbClr val="373C38"/>
                </a:solidFill>
                <a:effectLst/>
                <a:latin typeface="Arial" panose="020B0604020202020204" pitchFamily="34" charset="0"/>
              </a:rPr>
              <a:t>θέλη</a:t>
            </a:r>
            <a:r>
              <a:rPr lang="el-GR" sz="1800" b="0" i="0" dirty="0">
                <a:solidFill>
                  <a:srgbClr val="373C38"/>
                </a:solidFill>
                <a:effectLst/>
                <a:latin typeface="Arial" panose="020B0604020202020204" pitchFamily="34" charset="0"/>
              </a:rPr>
              <a:t> υμών γενέσθαι πρώτος, </a:t>
            </a:r>
            <a:r>
              <a:rPr lang="el-GR" sz="1800" b="0" i="0" dirty="0" err="1">
                <a:solidFill>
                  <a:srgbClr val="373C38"/>
                </a:solidFill>
                <a:effectLst/>
                <a:latin typeface="Arial" panose="020B0604020202020204" pitchFamily="34" charset="0"/>
              </a:rPr>
              <a:t>έσται</a:t>
            </a:r>
            <a:r>
              <a:rPr lang="el-GR" sz="1800" b="0" i="0" dirty="0">
                <a:solidFill>
                  <a:srgbClr val="373C38"/>
                </a:solidFill>
                <a:effectLst/>
                <a:latin typeface="Arial" panose="020B0604020202020204" pitchFamily="34" charset="0"/>
              </a:rPr>
              <a:t> πάντων δούλος» (</a:t>
            </a:r>
            <a:r>
              <a:rPr lang="el-GR" sz="1800" b="0" i="0" dirty="0" err="1">
                <a:solidFill>
                  <a:srgbClr val="373C38"/>
                </a:solidFill>
                <a:effectLst/>
                <a:latin typeface="Arial" panose="020B0604020202020204" pitchFamily="34" charset="0"/>
              </a:rPr>
              <a:t>Μάρκ</a:t>
            </a:r>
            <a:r>
              <a:rPr lang="el-GR" sz="1800" b="0" i="0" dirty="0">
                <a:solidFill>
                  <a:srgbClr val="373C38"/>
                </a:solidFill>
                <a:effectLst/>
                <a:latin typeface="Arial" panose="020B0604020202020204" pitchFamily="34" charset="0"/>
              </a:rPr>
              <a:t>. 10:43-44). Έτσι η ταπεινή και δουλική για τον προχριστιανικό και τον </a:t>
            </a:r>
            <a:r>
              <a:rPr lang="el-GR" sz="1800" b="0" i="0" dirty="0" err="1">
                <a:solidFill>
                  <a:srgbClr val="373C38"/>
                </a:solidFill>
                <a:effectLst/>
                <a:latin typeface="Arial" panose="020B0604020202020204" pitchFamily="34" charset="0"/>
              </a:rPr>
              <a:t>εξωχριστιανικό</a:t>
            </a:r>
            <a:r>
              <a:rPr lang="el-GR" sz="1800" b="0" i="0" dirty="0">
                <a:solidFill>
                  <a:srgbClr val="373C38"/>
                </a:solidFill>
                <a:effectLst/>
                <a:latin typeface="Arial" panose="020B0604020202020204" pitchFamily="34" charset="0"/>
              </a:rPr>
              <a:t> κόσμο διακονία βιώνεται ως αξίωμα που χαρακτηρίζει τους Αποστόλους του Χριστού, όπως και όλους τους αληθινούς Χριστιανούς.</a:t>
            </a:r>
            <a:endParaRPr lang="el-GR" b="0" i="0" dirty="0">
              <a:solidFill>
                <a:srgbClr val="373C38"/>
              </a:solidFill>
              <a:effectLst/>
              <a:latin typeface="Open Sans" panose="020B0606030504020204" pitchFamily="34" charset="0"/>
            </a:endParaRPr>
          </a:p>
          <a:p>
            <a:pPr algn="just" fontAlgn="base"/>
            <a:r>
              <a:rPr lang="el-GR" sz="1800" b="0" i="0" dirty="0">
                <a:solidFill>
                  <a:srgbClr val="373C38"/>
                </a:solidFill>
                <a:effectLst/>
                <a:latin typeface="Arial" panose="020B0604020202020204" pitchFamily="34" charset="0"/>
              </a:rPr>
              <a:t>Η διακονία ασκείται γενικά σε δύο επίπεδα· στο υλικό και το πνευματικό. Ούτε όμως στο υλικό επίπεδο στερείται αυτή πνευματικού στοιχείου ούτε στο πνευματικό επίπεδο στερείται υλικού στοιχείου. Ο άνθρωπος ως ενιαία ψυχοσωματική ύπαρξη μπορεί να διακονεί συγχρόνως και στα δύο επίπεδα. Σύμφωνα όμως με τις υπάρχουσες εκάστοτε ανάγκες και τις προσφερόμενες δυνατότητες είναι φυσικό να προτάσσει το υλικό ή το πνευματικό επίπεδο.</a:t>
            </a:r>
            <a:endParaRPr lang="el-GR" b="0" i="0" dirty="0">
              <a:solidFill>
                <a:srgbClr val="373C38"/>
              </a:solidFill>
              <a:effectLst/>
              <a:latin typeface="Open Sans" panose="020B0606030504020204" pitchFamily="34" charset="0"/>
            </a:endParaRPr>
          </a:p>
          <a:p>
            <a:endParaRPr lang="el-GR" dirty="0"/>
          </a:p>
        </p:txBody>
      </p:sp>
    </p:spTree>
  </p:cSld>
  <p:clrMapOvr>
    <a:masterClrMapping/>
  </p:clrMapOvr>
</p:sld>
</file>

<file path=ppt/theme/theme1.xml><?xml version="1.0" encoding="utf-8"?>
<a:theme xmlns:a="http://schemas.openxmlformats.org/drawingml/2006/main" name="Κομμάτι">
  <a:themeElements>
    <a:clrScheme name="Κομμάτ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Κομμάτι">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ομμάτ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2514</Words>
  <Application>WPS Presentation</Application>
  <PresentationFormat>Ευρεία οθόνη</PresentationFormat>
  <Paragraphs>14</Paragraphs>
  <Slides>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vt:i4>
      </vt:variant>
    </vt:vector>
  </HeadingPairs>
  <TitlesOfParts>
    <vt:vector size="14" baseType="lpstr">
      <vt:lpstr>Arial</vt:lpstr>
      <vt:lpstr>SimSun</vt:lpstr>
      <vt:lpstr>Wingdings</vt:lpstr>
      <vt:lpstr>Wingdings 3</vt:lpstr>
      <vt:lpstr>Linux Libertine</vt:lpstr>
      <vt:lpstr>Linux Libertine Display G</vt:lpstr>
      <vt:lpstr>Open Sans</vt:lpstr>
      <vt:lpstr>Century Gothic</vt:lpstr>
      <vt:lpstr>Microsoft YaHei</vt:lpstr>
      <vt:lpstr>Arial Unicode MS</vt:lpstr>
      <vt:lpstr>Calibri</vt:lpstr>
      <vt:lpstr>Κομμάτι</vt:lpstr>
      <vt:lpstr>Ιεραποστολή </vt:lpstr>
      <vt:lpstr>διακονία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Ιεραποστολή </dc:title>
  <dc:creator>Vana Pantofla</dc:creator>
  <cp:lastModifiedBy>Paris</cp:lastModifiedBy>
  <cp:revision>2</cp:revision>
  <dcterms:created xsi:type="dcterms:W3CDTF">2023-01-29T10:57:00Z</dcterms:created>
  <dcterms:modified xsi:type="dcterms:W3CDTF">2023-01-31T20:49:28Z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E06DEE1AE7D744AD8711F5AED7B846DD</vt:lpwstr>
  </property>
  <property fmtid="{D5CDD505-2E9C-101B-9397-08002B2CF9AE}" pid="3" name="KSOProductBuildVer">
    <vt:lpwstr>1033-11.2.0.11440</vt:lpwstr>
  </property>
</Properties>
</file>