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70" r:id="rId4"/>
    <p:sldId id="271" r:id="rId5"/>
    <p:sldId id="257" r:id="rId6"/>
    <p:sldId id="263" r:id="rId7"/>
    <p:sldId id="258" r:id="rId8"/>
    <p:sldId id="259" r:id="rId9"/>
    <p:sldId id="260" r:id="rId10"/>
    <p:sldId id="261" r:id="rId11"/>
    <p:sldId id="262" r:id="rId12"/>
    <p:sldId id="264" r:id="rId13"/>
    <p:sldId id="265" r:id="rId14"/>
    <p:sldId id="266" r:id="rId15"/>
    <p:sldId id="267" r:id="rId16"/>
    <p:sldId id="268" r:id="rId17"/>
    <p:sldId id="269"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89213" y="2514600"/>
            <a:ext cx="8915399" cy="2262781"/>
          </a:xfrm>
        </p:spPr>
        <p:txBody>
          <a:bodyPr anchor="b">
            <a:normAutofit/>
          </a:bodyPr>
          <a:lstStyle>
            <a:lvl1pPr>
              <a:defRPr sz="5400"/>
            </a:lvl1pPr>
          </a:lstStyle>
          <a:p>
            <a:r>
              <a:rPr lang="el-GR" smtClean="0"/>
              <a:t>Στυλ κύριου τίτλου</a:t>
            </a:r>
            <a:endParaRPr lang="en-US" dirty="0"/>
          </a:p>
        </p:txBody>
      </p:sp>
      <p:sp>
        <p:nvSpPr>
          <p:cNvPr id="3" name="Subtitle 2"/>
          <p:cNvSpPr>
            <a:spLocks noGrp="1"/>
          </p:cNvSpPr>
          <p:nvPr>
            <p:ph type="subTitle" idx="1" hasCustomPrompt="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09600"/>
            <a:ext cx="8915399" cy="3117040"/>
          </a:xfrm>
        </p:spPr>
        <p:txBody>
          <a:bodyPr anchor="ctr">
            <a:normAutofit/>
          </a:bodyPr>
          <a:lstStyle>
            <a:lvl1pPr algn="l">
              <a:defRPr sz="4800" b="0" cap="none"/>
            </a:lvl1pPr>
          </a:lstStyle>
          <a:p>
            <a:r>
              <a:rPr lang="el-GR" smtClean="0"/>
              <a:t>Στυλ κύριου τίτλου</a:t>
            </a:r>
            <a:endParaRPr lang="en-US" dirty="0"/>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endParaRPr lang="el-GR"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13" name="Text Placeholder 9"/>
          <p:cNvSpPr>
            <a:spLocks noGrp="1"/>
          </p:cNvSpPr>
          <p:nvPr>
            <p:ph type="body" sz="quarter" idx="13" hasCustomPrompt="1"/>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endParaRPr lang="el-GR" smtClean="0"/>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endParaRPr lang="el-GR"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2438400"/>
            <a:ext cx="8915400" cy="2724845"/>
          </a:xfrm>
        </p:spPr>
        <p:txBody>
          <a:bodyPr anchor="b">
            <a:normAutofit/>
          </a:bodyPr>
          <a:lstStyle>
            <a:lvl1pPr algn="l">
              <a:defRPr sz="4800" b="0"/>
            </a:lvl1pPr>
          </a:lstStyle>
          <a:p>
            <a:r>
              <a:rPr lang="el-GR" smtClean="0"/>
              <a:t>Στυλ κύριου τίτλου</a:t>
            </a:r>
            <a:endParaRPr lang="en-US" dirty="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endParaRPr lang="el-G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smtClean="0"/>
              <a:t>Στυλ κύριου τίτλου</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endParaRPr lang="el-GR" smtClean="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endParaRPr lang="el-G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27407"/>
            <a:ext cx="8915399" cy="2880020"/>
          </a:xfrm>
        </p:spPr>
        <p:txBody>
          <a:bodyPr anchor="ctr">
            <a:normAutofit/>
          </a:bodyPr>
          <a:lstStyle>
            <a:lvl1pPr algn="l">
              <a:defRPr sz="4800" b="0"/>
            </a:lvl1pPr>
          </a:lstStyle>
          <a:p>
            <a:r>
              <a:rPr lang="el-GR" smtClean="0"/>
              <a:t>Στυλ κύριου τίτλου</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endParaRPr lang="el-GR" smtClean="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smtClean="0"/>
              <a:t>Στυλ υποδείγματος κειμένου</a:t>
            </a:r>
            <a:endParaRPr lang="el-G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294812" y="627405"/>
            <a:ext cx="2207601" cy="5283817"/>
          </a:xfrm>
        </p:spPr>
        <p:txBody>
          <a:bodyPr vert="eaVert" anchor="ctr"/>
          <a:lstStyle/>
          <a:p>
            <a:r>
              <a:rPr lang="el-GR" smtClean="0"/>
              <a:t>Στυλ κύριου τίτλου</a:t>
            </a:r>
            <a:endParaRPr lang="en-US" dirty="0"/>
          </a:p>
        </p:txBody>
      </p:sp>
      <p:sp>
        <p:nvSpPr>
          <p:cNvPr id="3" name="Vertical Text Placeholder 2"/>
          <p:cNvSpPr>
            <a:spLocks noGrp="1"/>
          </p:cNvSpPr>
          <p:nvPr>
            <p:ph type="body" orient="vert" idx="1" hasCustomPrompt="1"/>
          </p:nvPr>
        </p:nvSpPr>
        <p:spPr>
          <a:xfrm>
            <a:off x="2589212" y="627405"/>
            <a:ext cx="6477000" cy="5283817"/>
          </a:xfrm>
        </p:spPr>
        <p:txBody>
          <a:bodyPr vert="eaVert"/>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925" y="624110"/>
            <a:ext cx="8911687" cy="1280890"/>
          </a:xfrm>
        </p:spPr>
        <p:txBody>
          <a:bodyPr/>
          <a:lstStyle/>
          <a:p>
            <a:r>
              <a:rPr lang="el-GR" smtClean="0"/>
              <a:t>Στυλ κύριου τίτλου</a:t>
            </a:r>
            <a:endParaRPr lang="en-US" dirty="0"/>
          </a:p>
        </p:txBody>
      </p:sp>
      <p:sp>
        <p:nvSpPr>
          <p:cNvPr id="3" name="Content Placeholder 2"/>
          <p:cNvSpPr>
            <a:spLocks noGrp="1"/>
          </p:cNvSpPr>
          <p:nvPr>
            <p:ph idx="1" hasCustomPrompt="1"/>
          </p:nvPr>
        </p:nvSpPr>
        <p:spPr>
          <a:xfrm>
            <a:off x="2589212" y="2133600"/>
            <a:ext cx="8915400" cy="3777622"/>
          </a:xfrm>
        </p:spPr>
        <p:txBody>
          <a:bodyPr/>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2058750"/>
            <a:ext cx="8915399" cy="146880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hasCustomPrompt="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endParaRPr lang="el-GR" smtClean="0"/>
          </a:p>
        </p:txBody>
      </p:sp>
      <p:sp>
        <p:nvSpPr>
          <p:cNvPr id="4" name="Date Placeholder 3"/>
          <p:cNvSpPr>
            <a:spLocks noGrp="1"/>
          </p:cNvSpPr>
          <p:nvPr>
            <p:ph type="dt" sz="half" idx="10"/>
          </p:nvPr>
        </p:nvSpPr>
        <p:spPr/>
        <p:txBody>
          <a:bodyPr/>
          <a:lstStyle/>
          <a:p>
            <a:fld id="{B61BEF0D-F0BB-DE4B-95CE-6DB70DBA9567}"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l-GR" smtClean="0"/>
              <a:t>Στυλ κύριου τίτλου</a:t>
            </a:r>
            <a:endParaRPr lang="en-US" dirty="0"/>
          </a:p>
        </p:txBody>
      </p:sp>
      <p:sp>
        <p:nvSpPr>
          <p:cNvPr id="3" name="Content Placeholder 2"/>
          <p:cNvSpPr>
            <a:spLocks noGrp="1"/>
          </p:cNvSpPr>
          <p:nvPr>
            <p:ph sz="half" idx="1" hasCustomPrompt="1"/>
          </p:nvPr>
        </p:nvSpPr>
        <p:spPr>
          <a:xfrm>
            <a:off x="2589212" y="2133600"/>
            <a:ext cx="4313864" cy="3777622"/>
          </a:xfrm>
        </p:spPr>
        <p:txBody>
          <a:bodyPr>
            <a:normAutofit/>
          </a:bodyPr>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4" name="Content Placeholder 3"/>
          <p:cNvSpPr>
            <a:spLocks noGrp="1"/>
          </p:cNvSpPr>
          <p:nvPr>
            <p:ph sz="half" idx="2" hasCustomPrompt="1"/>
          </p:nvPr>
        </p:nvSpPr>
        <p:spPr>
          <a:xfrm>
            <a:off x="7190747" y="2126222"/>
            <a:ext cx="4313864" cy="3777622"/>
          </a:xfrm>
        </p:spPr>
        <p:txBody>
          <a:bodyPr>
            <a:normAutofit/>
          </a:bodyPr>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l-GR" smtClean="0"/>
              <a:t>Στυλ κύριου τίτλου</a:t>
            </a:r>
            <a:endParaRPr lang="en-US" dirty="0"/>
          </a:p>
        </p:txBody>
      </p:sp>
      <p:sp>
        <p:nvSpPr>
          <p:cNvPr id="3" name="Text Placeholder 2"/>
          <p:cNvSpPr>
            <a:spLocks noGrp="1"/>
          </p:cNvSpPr>
          <p:nvPr>
            <p:ph type="body" idx="1" hasCustomPrompt="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endParaRPr lang="el-GR" smtClean="0"/>
          </a:p>
        </p:txBody>
      </p:sp>
      <p:sp>
        <p:nvSpPr>
          <p:cNvPr id="4" name="Content Placeholder 3"/>
          <p:cNvSpPr>
            <a:spLocks noGrp="1"/>
          </p:cNvSpPr>
          <p:nvPr>
            <p:ph sz="half" idx="2" hasCustomPrompt="1"/>
          </p:nvPr>
        </p:nvSpPr>
        <p:spPr>
          <a:xfrm>
            <a:off x="2589212" y="2548966"/>
            <a:ext cx="4342893" cy="3354060"/>
          </a:xfrm>
        </p:spPr>
        <p:txBody>
          <a:bodyPr>
            <a:normAutofit/>
          </a:bodyPr>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5" name="Text Placeholder 4"/>
          <p:cNvSpPr>
            <a:spLocks noGrp="1"/>
          </p:cNvSpPr>
          <p:nvPr>
            <p:ph type="body" sz="quarter" idx="3" hasCustomPrompt="1"/>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endParaRPr lang="el-GR" smtClean="0"/>
          </a:p>
        </p:txBody>
      </p:sp>
      <p:sp>
        <p:nvSpPr>
          <p:cNvPr id="6" name="Content Placeholder 5"/>
          <p:cNvSpPr>
            <a:spLocks noGrp="1"/>
          </p:cNvSpPr>
          <p:nvPr>
            <p:ph sz="quarter" idx="4" hasCustomPrompt="1"/>
          </p:nvPr>
        </p:nvSpPr>
        <p:spPr>
          <a:xfrm>
            <a:off x="7166957" y="2545738"/>
            <a:ext cx="4338674" cy="3354060"/>
          </a:xfrm>
        </p:spPr>
        <p:txBody>
          <a:bodyPr>
            <a:normAutofit/>
          </a:bodyPr>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446088"/>
            <a:ext cx="3505199" cy="976312"/>
          </a:xfrm>
        </p:spPr>
        <p:txBody>
          <a:bodyPr anchor="b"/>
          <a:lstStyle>
            <a:lvl1pPr algn="l">
              <a:defRPr sz="2000" b="0"/>
            </a:lvl1pPr>
          </a:lstStyle>
          <a:p>
            <a:r>
              <a:rPr lang="el-GR" smtClean="0"/>
              <a:t>Στυλ κύριου τίτλου</a:t>
            </a:r>
            <a:endParaRPr lang="en-US" dirty="0"/>
          </a:p>
        </p:txBody>
      </p:sp>
      <p:sp>
        <p:nvSpPr>
          <p:cNvPr id="3" name="Content Placeholder 2"/>
          <p:cNvSpPr>
            <a:spLocks noGrp="1"/>
          </p:cNvSpPr>
          <p:nvPr>
            <p:ph idx="1" hasCustomPrompt="1"/>
          </p:nvPr>
        </p:nvSpPr>
        <p:spPr>
          <a:xfrm>
            <a:off x="6323012" y="446088"/>
            <a:ext cx="5181600" cy="5414963"/>
          </a:xfrm>
        </p:spPr>
        <p:txBody>
          <a:bodyPr anchor="ctr">
            <a:normAutofit/>
          </a:bodyPr>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4" name="Text Placeholder 3"/>
          <p:cNvSpPr>
            <a:spLocks noGrp="1"/>
          </p:cNvSpPr>
          <p:nvPr>
            <p:ph type="body" sz="half" idx="2" hasCustomPrompt="1"/>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endParaRPr lang="el-G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4800600"/>
            <a:ext cx="8915400"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hasCustomPrompt="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endParaRPr lang="el-GR" smtClean="0"/>
          </a:p>
        </p:txBody>
      </p:sp>
      <p:sp>
        <p:nvSpPr>
          <p:cNvPr id="5" name="Date Placeholder 4"/>
          <p:cNvSpPr>
            <a:spLocks noGrp="1"/>
          </p:cNvSpPr>
          <p:nvPr>
            <p:ph type="dt" sz="half" idx="10"/>
          </p:nvPr>
        </p:nvSpPr>
        <p:spPr/>
        <p:txBody>
          <a:bodyPr/>
          <a:lstStyle/>
          <a:p>
            <a:fld id="{B61BEF0D-F0BB-DE4B-95CE-6DB70DBA956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smtClean="0"/>
              <a:t>Στυλ υποδείγματος κειμένου</a:t>
            </a:r>
            <a:endParaRPr lang="el-GR" smtClean="0"/>
          </a:p>
          <a:p>
            <a:pPr lvl="1"/>
            <a:r>
              <a:rPr lang="el-GR" smtClean="0"/>
              <a:t>Δεύτερου επιπέδου</a:t>
            </a:r>
            <a:endParaRPr lang="el-GR" smtClean="0"/>
          </a:p>
          <a:p>
            <a:pPr lvl="2"/>
            <a:r>
              <a:rPr lang="el-GR" smtClean="0"/>
              <a:t>Τρίτου επιπέδου</a:t>
            </a:r>
            <a:endParaRPr lang="el-GR" smtClean="0"/>
          </a:p>
          <a:p>
            <a:pPr lvl="3"/>
            <a:r>
              <a:rPr lang="el-GR" smtClean="0"/>
              <a:t>Τέταρτου επιπέδου</a:t>
            </a:r>
            <a:endParaRPr lang="el-GR" smtClean="0"/>
          </a:p>
          <a:p>
            <a:pPr lvl="4"/>
            <a:r>
              <a:rPr lang="el-GR" smtClean="0"/>
              <a:t>Πέμπτου επιπέδου</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733246" y="1125747"/>
            <a:ext cx="10055374" cy="2262781"/>
          </a:xfrm>
        </p:spPr>
        <p:txBody>
          <a:bodyPr>
            <a:normAutofit fontScale="90000"/>
          </a:bodyPr>
          <a:lstStyle/>
          <a:p>
            <a:pPr algn="ctr"/>
            <a:r>
              <a:rPr lang="el-GR" dirty="0" smtClean="0"/>
              <a:t>&lt;&lt;Η </a:t>
            </a:r>
            <a:r>
              <a:rPr lang="el-GR" dirty="0" smtClean="0"/>
              <a:t>Χριστιανική ιεραποστολή από τα χρόνια των Αποστόλων μέχρι </a:t>
            </a:r>
            <a:r>
              <a:rPr lang="el-GR" dirty="0" smtClean="0"/>
              <a:t>σήμερα&gt;&gt;</a:t>
            </a:r>
            <a:endParaRPr lang="el-GR" dirty="0"/>
          </a:p>
        </p:txBody>
      </p:sp>
      <p:sp>
        <p:nvSpPr>
          <p:cNvPr id="3" name="Υπότιτλος 2"/>
          <p:cNvSpPr>
            <a:spLocks noGrp="1"/>
          </p:cNvSpPr>
          <p:nvPr>
            <p:ph type="subTitle" idx="1"/>
          </p:nvPr>
        </p:nvSpPr>
        <p:spPr/>
        <p:txBody>
          <a:bodyPr>
            <a:normAutofit/>
          </a:bodyPr>
          <a:lstStyle/>
          <a:p>
            <a:r>
              <a:rPr lang="el-GR" sz="2000" dirty="0" err="1" smtClean="0"/>
              <a:t>Ιάσονας</a:t>
            </a:r>
            <a:r>
              <a:rPr lang="el-GR" sz="2000" dirty="0" smtClean="0"/>
              <a:t> Ισαακίδης</a:t>
            </a:r>
            <a:endParaRPr lang="el-GR"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ΙΔΡΥΣΗ ΤΗΣ ΑΠΟΣΤΟΛΙΚΗΣ ΔΙΑΚΟΝΙΑΣ</a:t>
            </a:r>
            <a:endParaRPr lang="el-GR" dirty="0"/>
          </a:p>
        </p:txBody>
      </p:sp>
      <p:sp>
        <p:nvSpPr>
          <p:cNvPr id="3" name="Θέση περιεχομένου 2"/>
          <p:cNvSpPr>
            <a:spLocks noGrp="1"/>
          </p:cNvSpPr>
          <p:nvPr>
            <p:ph idx="1"/>
          </p:nvPr>
        </p:nvSpPr>
        <p:spPr/>
        <p:txBody>
          <a:bodyPr>
            <a:normAutofit/>
          </a:bodyPr>
          <a:lstStyle/>
          <a:p>
            <a:r>
              <a:rPr lang="el-GR" sz="2800" dirty="0"/>
              <a:t>Το 1967 ιδρύθηκε το Γραφείο Εξωτερικής Ιεραποστολής της «Αποστολικής Διακονίας της Εκκλησίας της Ελλάδος</a:t>
            </a:r>
            <a:r>
              <a:rPr lang="el-GR" sz="2800" dirty="0" smtClean="0"/>
              <a:t>». Στόχος του είναι να συντονίζει τις προσπάθειες που γίνονται, προκειμένου να πραγματοποιούνται όλο και περισσότερες εξωτερικές ιεραποστολές.</a:t>
            </a:r>
            <a:endParaRPr lang="el-GR"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078966" y="1233577"/>
            <a:ext cx="9425646" cy="4677645"/>
          </a:xfrm>
        </p:spPr>
        <p:txBody>
          <a:bodyPr>
            <a:normAutofit lnSpcReduction="10000"/>
          </a:bodyPr>
          <a:lstStyle/>
          <a:p>
            <a:pPr marL="0" indent="0">
              <a:buNone/>
            </a:pPr>
            <a:r>
              <a:rPr lang="el-GR" sz="2800" dirty="0" smtClean="0"/>
              <a:t>Το Γραφείο μεριμνά για κάποια πολύ σημαντικά πράγματα. Κάποια από αυτά είναι:</a:t>
            </a:r>
            <a:endParaRPr lang="el-GR" sz="2800" dirty="0" smtClean="0"/>
          </a:p>
          <a:p>
            <a:r>
              <a:rPr lang="el-GR" sz="2800" dirty="0" smtClean="0"/>
              <a:t>Η </a:t>
            </a:r>
            <a:r>
              <a:rPr lang="el-GR" sz="2800" dirty="0"/>
              <a:t>διάδοση του πνεύματος της </a:t>
            </a:r>
            <a:r>
              <a:rPr lang="el-GR" sz="2800" dirty="0" smtClean="0"/>
              <a:t>Ιεραποστολής</a:t>
            </a:r>
            <a:endParaRPr lang="el-GR" sz="2800" dirty="0"/>
          </a:p>
          <a:p>
            <a:r>
              <a:rPr lang="el-GR" sz="2800" dirty="0"/>
              <a:t>Η</a:t>
            </a:r>
            <a:r>
              <a:rPr lang="el-GR" sz="2800" dirty="0" smtClean="0"/>
              <a:t> </a:t>
            </a:r>
            <a:r>
              <a:rPr lang="el-GR" sz="2800" dirty="0"/>
              <a:t>προμήθεια ειδών αναγκαίων για την ιεραποστολική εργασία </a:t>
            </a:r>
            <a:endParaRPr lang="el-GR" sz="2800" dirty="0" smtClean="0"/>
          </a:p>
          <a:p>
            <a:r>
              <a:rPr lang="el-GR" sz="2800" dirty="0"/>
              <a:t>Η</a:t>
            </a:r>
            <a:r>
              <a:rPr lang="el-GR" sz="2800" dirty="0" smtClean="0"/>
              <a:t> </a:t>
            </a:r>
            <a:r>
              <a:rPr lang="el-GR" sz="2800" dirty="0"/>
              <a:t>μηνιαία επιδότηση κληρικών και λαϊκών, από την Ελλάδα, που εργάζονται ιεραποστολικά στην Αφρική και την </a:t>
            </a:r>
            <a:r>
              <a:rPr lang="el-GR" sz="2800" dirty="0" smtClean="0"/>
              <a:t>Ασία</a:t>
            </a:r>
            <a:endParaRPr lang="el-GR" sz="2800" dirty="0" smtClean="0"/>
          </a:p>
          <a:p>
            <a:r>
              <a:rPr lang="el-GR" sz="2800" dirty="0" smtClean="0"/>
              <a:t>Η </a:t>
            </a:r>
            <a:r>
              <a:rPr lang="el-GR" sz="2800" dirty="0"/>
              <a:t>μετάφραση των ιερών Ακολουθιών σε τοπικές </a:t>
            </a:r>
            <a:r>
              <a:rPr lang="el-GR" sz="2800" dirty="0" smtClean="0"/>
              <a:t>γλώσσες</a:t>
            </a:r>
            <a:endParaRPr lang="el-GR" sz="2800" dirty="0" smtClean="0"/>
          </a:p>
          <a:p>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3165894" y="1215788"/>
            <a:ext cx="6493023" cy="469606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rgbClr val="000000"/>
                </a:solidFill>
                <a:latin typeface="Linux Libertine"/>
              </a:rPr>
              <a:t>Αρχιεπίσκοπος </a:t>
            </a:r>
            <a:r>
              <a:rPr lang="el-GR" dirty="0" err="1">
                <a:solidFill>
                  <a:srgbClr val="000000"/>
                </a:solidFill>
                <a:latin typeface="Linux Libertine"/>
              </a:rPr>
              <a:t>Τιράνων</a:t>
            </a:r>
            <a:r>
              <a:rPr lang="el-GR" dirty="0">
                <a:solidFill>
                  <a:srgbClr val="000000"/>
                </a:solidFill>
                <a:latin typeface="Linux Libertine"/>
              </a:rPr>
              <a:t> Αναστάσιος</a:t>
            </a:r>
            <a:br>
              <a:rPr lang="el-GR" dirty="0">
                <a:solidFill>
                  <a:srgbClr val="000000"/>
                </a:solidFill>
                <a:latin typeface="Linux Libertine"/>
              </a:rPr>
            </a:br>
            <a:endParaRPr lang="el-GR" dirty="0"/>
          </a:p>
        </p:txBody>
      </p:sp>
      <p:sp>
        <p:nvSpPr>
          <p:cNvPr id="3" name="Θέση περιεχομένου 2"/>
          <p:cNvSpPr>
            <a:spLocks noGrp="1"/>
          </p:cNvSpPr>
          <p:nvPr>
            <p:ph idx="1"/>
          </p:nvPr>
        </p:nvSpPr>
        <p:spPr>
          <a:xfrm>
            <a:off x="2070340" y="1768415"/>
            <a:ext cx="9434272" cy="4142807"/>
          </a:xfrm>
        </p:spPr>
        <p:txBody>
          <a:bodyPr>
            <a:normAutofit/>
          </a:bodyPr>
          <a:lstStyle/>
          <a:p>
            <a:r>
              <a:rPr lang="el-GR" sz="2800" dirty="0" smtClean="0"/>
              <a:t>Σπουδαίο ρόλο στο έργο της ιεραποστολής είχε και ο Αρχιεπίσκοπος </a:t>
            </a:r>
            <a:r>
              <a:rPr lang="el-GR" sz="2800" dirty="0" err="1" smtClean="0"/>
              <a:t>Τιράνων</a:t>
            </a:r>
            <a:r>
              <a:rPr lang="el-GR" sz="2800" dirty="0" smtClean="0"/>
              <a:t> Αναστάσιος. </a:t>
            </a:r>
            <a:r>
              <a:rPr lang="el-GR" sz="2800" dirty="0">
                <a:solidFill>
                  <a:srgbClr val="202122"/>
                </a:solidFill>
              </a:rPr>
              <a:t>Το 1959 ίδρυσε και διεύθυνε το πρώτο ιεραποστολικό περιοδικό στην Ελλάδα με τίτλο </a:t>
            </a:r>
            <a:r>
              <a:rPr lang="el-GR" sz="2800" i="1" dirty="0" err="1">
                <a:solidFill>
                  <a:srgbClr val="202122"/>
                </a:solidFill>
              </a:rPr>
              <a:t>Πορευθέντες</a:t>
            </a:r>
            <a:r>
              <a:rPr lang="el-GR" sz="2800" dirty="0">
                <a:solidFill>
                  <a:srgbClr val="202122"/>
                </a:solidFill>
              </a:rPr>
              <a:t>, και τρία χρόνια αργότερα το ομότιτλο "</a:t>
            </a:r>
            <a:r>
              <a:rPr lang="el-GR" sz="2800" dirty="0" err="1">
                <a:solidFill>
                  <a:srgbClr val="202122"/>
                </a:solidFill>
              </a:rPr>
              <a:t>Διορθόδοξο</a:t>
            </a:r>
            <a:r>
              <a:rPr lang="el-GR" sz="2800" dirty="0">
                <a:solidFill>
                  <a:srgbClr val="202122"/>
                </a:solidFill>
              </a:rPr>
              <a:t> Ιεραποστολικό Κέντρο", από το οποίο ξεκίνησε η ελληνόφωνη ιεραποστολική αφύπνιση κατά τον 20ο αιώνα.</a:t>
            </a:r>
            <a:endParaRPr lang="el-GR"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830088" y="1184694"/>
            <a:ext cx="8915400" cy="3777622"/>
          </a:xfrm>
        </p:spPr>
        <p:txBody>
          <a:bodyPr>
            <a:normAutofit/>
          </a:bodyPr>
          <a:lstStyle/>
          <a:p>
            <a:r>
              <a:rPr lang="el-GR" sz="2800" dirty="0"/>
              <a:t>Χ</a:t>
            </a:r>
            <a:r>
              <a:rPr lang="el-GR" sz="2800" dirty="0" smtClean="0"/>
              <a:t>ειροτονήθηκε</a:t>
            </a:r>
            <a:r>
              <a:rPr lang="el-GR" sz="2800" dirty="0"/>
              <a:t> </a:t>
            </a:r>
            <a:r>
              <a:rPr lang="el-GR" sz="2800" dirty="0" smtClean="0">
                <a:solidFill>
                  <a:schemeClr val="tx1">
                    <a:lumMod val="65000"/>
                    <a:lumOff val="35000"/>
                  </a:schemeClr>
                </a:solidFill>
              </a:rPr>
              <a:t>Διάκονος</a:t>
            </a:r>
            <a:r>
              <a:rPr lang="el-GR" sz="2800" dirty="0" smtClean="0"/>
              <a:t> </a:t>
            </a:r>
            <a:r>
              <a:rPr lang="el-GR" sz="2800" dirty="0"/>
              <a:t> και </a:t>
            </a:r>
            <a:r>
              <a:rPr lang="el-GR" sz="2800" dirty="0" smtClean="0"/>
              <a:t>Πρεσβύτερος</a:t>
            </a:r>
            <a:r>
              <a:rPr lang="el-GR" sz="2800" dirty="0"/>
              <a:t> </a:t>
            </a:r>
            <a:r>
              <a:rPr lang="el-GR" sz="2800" dirty="0" smtClean="0"/>
              <a:t>το 1960 ενώ </a:t>
            </a:r>
            <a:r>
              <a:rPr lang="el-GR" sz="2800" dirty="0"/>
              <a:t>το 1964 </a:t>
            </a:r>
            <a:r>
              <a:rPr lang="el-GR" sz="2800" dirty="0" err="1"/>
              <a:t>χειροθετήθηκε</a:t>
            </a:r>
            <a:r>
              <a:rPr lang="el-GR" sz="2800" dirty="0"/>
              <a:t> </a:t>
            </a:r>
            <a:r>
              <a:rPr lang="el-GR" sz="2800" dirty="0" smtClean="0"/>
              <a:t>Αρχιμανδρίτης. </a:t>
            </a:r>
            <a:r>
              <a:rPr lang="el-GR" sz="2800" dirty="0"/>
              <a:t>Παράλληλα ξεκίνησε ιεραποστολικές εξορμήσεις στην </a:t>
            </a:r>
            <a:r>
              <a:rPr lang="el-GR" sz="2800" dirty="0" smtClean="0"/>
              <a:t>Αφρική</a:t>
            </a:r>
            <a:r>
              <a:rPr lang="el-GR" sz="2800" dirty="0"/>
              <a:t> και κυρίως στην </a:t>
            </a:r>
            <a:r>
              <a:rPr lang="el-GR" sz="2800" dirty="0" smtClean="0"/>
              <a:t>Ουγκάντα. </a:t>
            </a:r>
            <a:r>
              <a:rPr lang="el-GR" sz="2800" dirty="0"/>
              <a:t>Εκεί έμαθε τις τοπικές διαλέκτους, αναγκάστηκε όμως να αποχωρήσει όταν προσβλήθηκε από </a:t>
            </a:r>
            <a:r>
              <a:rPr lang="el-GR" sz="2800" dirty="0" smtClean="0"/>
              <a:t>ελονοσία.</a:t>
            </a:r>
            <a:endParaRPr lang="el-GR"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1591663" y="89141"/>
            <a:ext cx="4636608" cy="3778250"/>
          </a:xfrm>
          <a:prstGeom prst="rect">
            <a:avLst/>
          </a:prstGeom>
        </p:spPr>
      </p:pic>
      <p:pic>
        <p:nvPicPr>
          <p:cNvPr id="5" name="Εικόνα 4"/>
          <p:cNvPicPr>
            <a:picLocks noChangeAspect="1"/>
          </p:cNvPicPr>
          <p:nvPr/>
        </p:nvPicPr>
        <p:blipFill>
          <a:blip r:embed="rId2"/>
          <a:stretch>
            <a:fillRect/>
          </a:stretch>
        </p:blipFill>
        <p:spPr>
          <a:xfrm>
            <a:off x="6228271" y="2937865"/>
            <a:ext cx="5633049" cy="37583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07725" y="1685027"/>
            <a:ext cx="8915400" cy="3777622"/>
          </a:xfrm>
        </p:spPr>
        <p:txBody>
          <a:bodyPr>
            <a:noAutofit/>
          </a:bodyPr>
          <a:lstStyle/>
          <a:p>
            <a:r>
              <a:rPr lang="el-GR" sz="2800" dirty="0" smtClean="0"/>
              <a:t>Ακόμη, πολύ σημαντική ιεραποστολική δράση έκανε ο Άγιος Ιωάννης ο Χρυσόστομος. </a:t>
            </a:r>
            <a:r>
              <a:rPr lang="el-GR" sz="2800" dirty="0"/>
              <a:t>Ο Άγιος Ιωάννης ο Χρυσόστομος ήταν ζηλωτής του ευαγγελισμού των απίστων, τόσο των ειδωλολατρών όσο και των αιρετικών, ποθούσε τη σωτηρία όλων των ανθρώπων.</a:t>
            </a:r>
            <a:endParaRPr lang="el-GR" sz="2800" dirty="0"/>
          </a:p>
        </p:txBody>
      </p:sp>
      <p:sp>
        <p:nvSpPr>
          <p:cNvPr id="4" name="TextBox 3"/>
          <p:cNvSpPr txBox="1"/>
          <p:nvPr/>
        </p:nvSpPr>
        <p:spPr>
          <a:xfrm>
            <a:off x="2484408" y="543464"/>
            <a:ext cx="5745192" cy="523220"/>
          </a:xfrm>
          <a:prstGeom prst="rect">
            <a:avLst/>
          </a:prstGeom>
          <a:noFill/>
        </p:spPr>
        <p:txBody>
          <a:bodyPr wrap="square" rtlCol="0">
            <a:spAutoFit/>
          </a:bodyPr>
          <a:lstStyle/>
          <a:p>
            <a:r>
              <a:rPr lang="el-GR" sz="2800" dirty="0"/>
              <a:t>Άγιος Ιωάννης ο Χρυσόστομος</a:t>
            </a:r>
            <a:endParaRPr lang="el-GR" sz="2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080253" y="1322717"/>
            <a:ext cx="8915400" cy="3777622"/>
          </a:xfrm>
        </p:spPr>
        <p:txBody>
          <a:bodyPr>
            <a:normAutofit/>
          </a:bodyPr>
          <a:lstStyle/>
          <a:p>
            <a:r>
              <a:rPr lang="el-GR" sz="2800" dirty="0"/>
              <a:t>Αφού συγκρότησε, λοιπόν, ένα επιτελείο από </a:t>
            </a:r>
            <a:r>
              <a:rPr lang="el-GR" sz="2800" dirty="0" err="1"/>
              <a:t>αφοσιωμέvous</a:t>
            </a:r>
            <a:r>
              <a:rPr lang="el-GR" sz="2800" dirty="0"/>
              <a:t> συνεργάτες και συνεργάτριες επιδόθηκε με ζήλο στο έργο της ιεραποστολής τόσο ανάμεσα στους ειδωλολατρικούς πληθυσμούς της αυτοκρατορίας όσο και στα γειτονικά της αλλόδοξα έθνη, έργο που δεν εγκατέλειψε ούτε στα χαλεπά χρόνια της εξορίας και των δοκιμασιών </a:t>
            </a:r>
            <a:r>
              <a:rPr lang="el-GR" sz="2800" dirty="0" smtClean="0"/>
              <a:t>του.</a:t>
            </a:r>
            <a:endParaRPr lang="el-GR"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1958198" y="941144"/>
            <a:ext cx="3284897" cy="4581567"/>
          </a:xfrm>
          <a:prstGeom prst="rect">
            <a:avLst/>
          </a:prstGeom>
        </p:spPr>
      </p:pic>
      <p:pic>
        <p:nvPicPr>
          <p:cNvPr id="5" name="Εικόνα 4"/>
          <p:cNvPicPr>
            <a:picLocks noChangeAspect="1"/>
          </p:cNvPicPr>
          <p:nvPr/>
        </p:nvPicPr>
        <p:blipFill>
          <a:blip r:embed="rId2"/>
          <a:stretch>
            <a:fillRect/>
          </a:stretch>
        </p:blipFill>
        <p:spPr>
          <a:xfrm>
            <a:off x="5653177" y="941144"/>
            <a:ext cx="6096000" cy="4505325"/>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Κύριλλος και Μεθόδιος</a:t>
            </a:r>
            <a:endParaRPr lang="el-GR" dirty="0"/>
          </a:p>
        </p:txBody>
      </p:sp>
      <p:sp>
        <p:nvSpPr>
          <p:cNvPr id="3" name="Θέση περιεχομένου 2"/>
          <p:cNvSpPr>
            <a:spLocks noGrp="1"/>
          </p:cNvSpPr>
          <p:nvPr>
            <p:ph idx="1"/>
          </p:nvPr>
        </p:nvSpPr>
        <p:spPr>
          <a:xfrm>
            <a:off x="1078302" y="1624641"/>
            <a:ext cx="9960483" cy="5034951"/>
          </a:xfrm>
        </p:spPr>
        <p:txBody>
          <a:bodyPr>
            <a:noAutofit/>
          </a:bodyPr>
          <a:lstStyle/>
          <a:p>
            <a:r>
              <a:rPr lang="el-GR" sz="2800" dirty="0"/>
              <a:t>Στις αρχές του 9ου αιώνα έζησαν οι «Απόστολοι των Σλάβων» αδελφοί Μεθόδιος, κατά κόσμο Μιχαήλ, και Κωνσταντίνος με το μοναστικό όνομα Κύριλλος. Ο Κύριλλος και Μεθόδιος υπήρξαν κληρικοί, λόγιοι και ιεραπόστολοι από τη Θεσσαλονίκη. Τιμώνται δε από την Ανατολική Ορθόδοξη Εκκλησία ως άγιοι και ισαπόστολοι. Ενώ είναι αυτοί που θεωρούνται υπεύθυνοι για τον εκχριστιανισμό των Σλάβων και τη δημιουργία γραφής για τη σλαβική γλώσσα.</a:t>
            </a:r>
            <a:endParaRPr lang="el-GR"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ΔΙΑΚΟΝΙΑ</a:t>
            </a:r>
            <a:endParaRPr lang="el-GR" dirty="0"/>
          </a:p>
        </p:txBody>
      </p:sp>
      <p:sp>
        <p:nvSpPr>
          <p:cNvPr id="3" name="Θέση περιεχομένου 2"/>
          <p:cNvSpPr>
            <a:spLocks noGrp="1"/>
          </p:cNvSpPr>
          <p:nvPr>
            <p:ph idx="1"/>
          </p:nvPr>
        </p:nvSpPr>
        <p:spPr>
          <a:xfrm>
            <a:off x="2192397" y="1667774"/>
            <a:ext cx="8915400" cy="3777622"/>
          </a:xfrm>
        </p:spPr>
        <p:txBody>
          <a:bodyPr>
            <a:normAutofit/>
          </a:bodyPr>
          <a:lstStyle/>
          <a:p>
            <a:pPr algn="just"/>
            <a:r>
              <a:rPr lang="el-GR" sz="2800" dirty="0"/>
              <a:t>Η διακονία είναι πράξη ανιδιοτελούς αγάπης και θυσίας. Πρότυπό της είναι ο ίδιος ο Χριστός, που ήρθε στον κόσμο για να διακονήσει και να δώσει την ζωή του για να λυτρώσει </a:t>
            </a:r>
            <a:r>
              <a:rPr lang="el-GR" sz="2800" dirty="0" smtClean="0"/>
              <a:t>πολλούς. </a:t>
            </a:r>
            <a:r>
              <a:rPr lang="el-GR" sz="2800" dirty="0"/>
              <a:t>Το έργο της Εκκλησίας είναι έργο </a:t>
            </a:r>
            <a:r>
              <a:rPr lang="el-GR" sz="2800" dirty="0" smtClean="0"/>
              <a:t>διακονίας </a:t>
            </a:r>
            <a:r>
              <a:rPr lang="el-GR" sz="2800" dirty="0"/>
              <a:t>κ</a:t>
            </a:r>
            <a:r>
              <a:rPr lang="el-GR" sz="2800" dirty="0" smtClean="0"/>
              <a:t>αι </a:t>
            </a:r>
            <a:r>
              <a:rPr lang="el-GR" sz="2800" dirty="0"/>
              <a:t>όλα τα μέλη της </a:t>
            </a:r>
            <a:r>
              <a:rPr lang="el-GR" sz="2800" dirty="0" smtClean="0"/>
              <a:t>Εκκλησίας εντάσσονται </a:t>
            </a:r>
            <a:r>
              <a:rPr lang="el-GR" sz="2800" dirty="0"/>
              <a:t>αυτοδικαίως στο έργο αυτό.</a:t>
            </a:r>
            <a:endParaRPr lang="el-GR"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132012" y="1365849"/>
            <a:ext cx="8915400" cy="3777622"/>
          </a:xfrm>
        </p:spPr>
        <p:txBody>
          <a:bodyPr>
            <a:normAutofit/>
          </a:bodyPr>
          <a:lstStyle/>
          <a:p>
            <a:r>
              <a:rPr lang="el-GR" sz="2800" dirty="0"/>
              <a:t>Δημιούργησαν, λοιπόν, το </a:t>
            </a:r>
            <a:r>
              <a:rPr lang="el-GR" sz="2800" dirty="0" err="1"/>
              <a:t>Γλαγολιτικό</a:t>
            </a:r>
            <a:r>
              <a:rPr lang="el-GR" sz="2800" dirty="0"/>
              <a:t> αλφάβητο. Σε αυτό μετέφρασαν την Αγία Γραφή, </a:t>
            </a:r>
            <a:r>
              <a:rPr lang="el-GR" sz="2800" dirty="0" err="1"/>
              <a:t>πoλλά</a:t>
            </a:r>
            <a:r>
              <a:rPr lang="el-GR" sz="2800" dirty="0"/>
              <a:t> λειτουργικά και θεολογικά βιβλία, καθώς και τη Χριστιανική λειτουργική υμνολογία. Συγχρόνως, έγιναν διδάσκαλοι δεκάδων μαθητών για την επάνδρωση της τοπικής Εκκλησίας με διακόνους και πρεσβυτέρους.</a:t>
            </a:r>
            <a:endParaRPr lang="el-GR"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656272" y="908648"/>
            <a:ext cx="9520537" cy="5241985"/>
          </a:xfrm>
        </p:spPr>
        <p:txBody>
          <a:bodyPr>
            <a:normAutofit/>
          </a:bodyPr>
          <a:lstStyle/>
          <a:p>
            <a:r>
              <a:rPr lang="el-GR" sz="2800" dirty="0"/>
              <a:t>Προκειμένου, μάλιστα, να διευκολύνουν την προσέγγισή τους προς τους λαούς αυτούς, χρησιμοποίησαν ένα νέο αλφάβητο, βασισμένο στο ελληνικό, το οποίο μπορούσε να αποδώσει τους φθόγγους της σλαβικής </a:t>
            </a:r>
            <a:r>
              <a:rPr lang="el-GR" sz="2800" dirty="0" smtClean="0"/>
              <a:t>γλώσσας </a:t>
            </a:r>
            <a:r>
              <a:rPr lang="el-GR" sz="2800" dirty="0"/>
              <a:t>και το οποίο εφηύρε ο Κύριλλος.</a:t>
            </a:r>
            <a:endParaRPr lang="el-GR" sz="2800" dirty="0"/>
          </a:p>
          <a:p>
            <a:r>
              <a:rPr lang="el-GR" sz="2800" dirty="0"/>
              <a:t>Η εφεύρεση ενός νέου αλφαβήτου για την εξυπηρέτηση της λατρείας των Σλάβων βασίστηκε στην αρχή ότι κάθε λαός έχει το δικαίωμα να λατρεύει τον Θεό στη μητρική του γλώσσα.</a:t>
            </a:r>
            <a:endParaRPr lang="el-GR" sz="2800" dirty="0"/>
          </a:p>
          <a:p>
            <a:endParaRPr lang="el-G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Κύριλλος και Μεθόδιος: Οι ιεραπόστολοι των Σλάβων - Κιβωτός της Ορθοδοξίας"/>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2485419" y="1026543"/>
            <a:ext cx="7437566" cy="4885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Το τεράστιο πολιτισμικό έργο των αγ. Κυρίλλου και Μεθοδίου στη Μοραβία |  Πεμπτουσία"/>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2151513" y="759125"/>
            <a:ext cx="7695750" cy="513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Απόστολος Πέτρος</a:t>
            </a:r>
            <a:endParaRPr lang="el-GR" dirty="0"/>
          </a:p>
        </p:txBody>
      </p:sp>
      <p:sp>
        <p:nvSpPr>
          <p:cNvPr id="3" name="Θέση περιεχομένου 2"/>
          <p:cNvSpPr>
            <a:spLocks noGrp="1"/>
          </p:cNvSpPr>
          <p:nvPr>
            <p:ph idx="1"/>
          </p:nvPr>
        </p:nvSpPr>
        <p:spPr/>
        <p:txBody>
          <a:bodyPr>
            <a:normAutofit/>
          </a:bodyPr>
          <a:lstStyle/>
          <a:p>
            <a:r>
              <a:rPr lang="el-GR" sz="2800" dirty="0"/>
              <a:t>Ο </a:t>
            </a:r>
            <a:r>
              <a:rPr lang="el-GR" sz="2800" b="1" dirty="0"/>
              <a:t>Άγιος Πέτρος</a:t>
            </a:r>
            <a:r>
              <a:rPr lang="el-GR" sz="2800" dirty="0"/>
              <a:t>  επίσης γνωστός ως </a:t>
            </a:r>
            <a:r>
              <a:rPr lang="el-GR" sz="2800" b="1" dirty="0" err="1"/>
              <a:t>Σίμων</a:t>
            </a:r>
            <a:r>
              <a:rPr lang="el-GR" sz="2800" b="1" dirty="0"/>
              <a:t> Πέτρος</a:t>
            </a:r>
            <a:r>
              <a:rPr lang="el-GR" sz="2800" dirty="0"/>
              <a:t>, </a:t>
            </a:r>
            <a:r>
              <a:rPr lang="el-GR" sz="2800" dirty="0" smtClean="0"/>
              <a:t>σύμφωνα </a:t>
            </a:r>
            <a:r>
              <a:rPr lang="el-GR" sz="2800" dirty="0"/>
              <a:t>με την </a:t>
            </a:r>
            <a:r>
              <a:rPr lang="el-GR" sz="2800" dirty="0" smtClean="0"/>
              <a:t>Καινή Διαθήκη, </a:t>
            </a:r>
            <a:r>
              <a:rPr lang="el-GR" sz="2800" dirty="0"/>
              <a:t>ήταν ένας εκ των </a:t>
            </a:r>
            <a:r>
              <a:rPr lang="el-GR" sz="2800" dirty="0" smtClean="0"/>
              <a:t>Δώδεκα μαθητών</a:t>
            </a:r>
            <a:r>
              <a:rPr lang="el-GR" sz="2800" dirty="0"/>
              <a:t> του </a:t>
            </a:r>
            <a:r>
              <a:rPr lang="el-GR" sz="2800" dirty="0" smtClean="0"/>
              <a:t>Ιησού Χριστού. </a:t>
            </a:r>
            <a:r>
              <a:rPr lang="el-GR" sz="2800" dirty="0"/>
              <a:t>Η κλήση του στο αποστολικό αξίωμα έγινε σταδιακά. Πρώτα παρουσίασε τον Πέτρο στο Χριστό ο αδελφός του Ανδρέας.</a:t>
            </a:r>
            <a:endParaRPr lang="el-GR"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080254" y="1201947"/>
            <a:ext cx="8915400" cy="3777622"/>
          </a:xfrm>
        </p:spPr>
        <p:txBody>
          <a:bodyPr>
            <a:normAutofit/>
          </a:bodyPr>
          <a:lstStyle/>
          <a:p>
            <a:r>
              <a:rPr lang="el-GR" sz="2800" dirty="0"/>
              <a:t>Μετά από μια μακρά περιοδεία που είχε ξεκινήσει από την Ιουδαία κατά την οποία ο Πέτρος ίδρυσε την Εκκλησία της Αντιόχειας και έκανε κηρύγματα, βαπτίζοντας και χειροτονώντας Επισκόπους σε διάφορα </a:t>
            </a:r>
            <a:r>
              <a:rPr lang="el-GR" sz="2800" dirty="0" smtClean="0"/>
              <a:t>μέρη.</a:t>
            </a:r>
            <a:endParaRPr lang="el-GR"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69703" y="572219"/>
            <a:ext cx="8915400" cy="3777622"/>
          </a:xfrm>
        </p:spPr>
        <p:txBody>
          <a:bodyPr>
            <a:noAutofit/>
          </a:bodyPr>
          <a:lstStyle/>
          <a:p>
            <a:r>
              <a:rPr lang="el-GR" sz="2800" dirty="0"/>
              <a:t>Με κέντρο τα Ιεροσόλυμα, πολλές φορές μετέβαινε σε περιοδείες και επισκεπτόταν τις κοντινές Εκκλησίες </a:t>
            </a:r>
            <a:r>
              <a:rPr lang="el-GR" sz="2800" dirty="0" smtClean="0"/>
              <a:t>, </a:t>
            </a:r>
            <a:r>
              <a:rPr lang="el-GR" sz="2800" dirty="0" err="1"/>
              <a:t>γι</a:t>
            </a:r>
            <a:r>
              <a:rPr lang="el-GR" sz="2800" dirty="0"/>
              <a:t> αυτό και μαζί με τον </a:t>
            </a:r>
            <a:r>
              <a:rPr lang="el-GR" sz="2800" dirty="0" err="1"/>
              <a:t>αδελφόθεο</a:t>
            </a:r>
            <a:r>
              <a:rPr lang="el-GR" sz="2800" dirty="0"/>
              <a:t> Ιάκωβο και τον Ιωάννη θεωρούνταν οι "</a:t>
            </a:r>
            <a:r>
              <a:rPr lang="el-GR" sz="2800" dirty="0" smtClean="0"/>
              <a:t>στύλοι </a:t>
            </a:r>
            <a:r>
              <a:rPr lang="el-GR" sz="2800" dirty="0"/>
              <a:t>της Εκκλησίας" </a:t>
            </a:r>
            <a:r>
              <a:rPr lang="el-GR" sz="2800" dirty="0" smtClean="0"/>
              <a:t>. </a:t>
            </a:r>
            <a:r>
              <a:rPr lang="el-GR" sz="2800" dirty="0"/>
              <a:t>Ο Πέτρος σε κάποια περιοδεία του πήγε και στην κοντινή πόλη </a:t>
            </a:r>
            <a:r>
              <a:rPr lang="el-GR" sz="2800" dirty="0" err="1"/>
              <a:t>Λύδδα</a:t>
            </a:r>
            <a:r>
              <a:rPr lang="el-GR" sz="2800" dirty="0"/>
              <a:t>, όπου ενίσχυσε τους πιστούς στο θείο θέλημα. Εκεί με τη δύναμη του Θεού θεράπευσε κάποιο, που ονομαζόταν </a:t>
            </a:r>
            <a:r>
              <a:rPr lang="el-GR" sz="2800" dirty="0" err="1"/>
              <a:t>Αινέας</a:t>
            </a:r>
            <a:r>
              <a:rPr lang="el-GR" sz="2800" dirty="0"/>
              <a:t> και ήταν οχτώ χρόνια παράλυτος. Μ' αυτό το θαύμα όσοι κατοικούσαν στη </a:t>
            </a:r>
            <a:r>
              <a:rPr lang="el-GR" sz="2800" dirty="0" err="1"/>
              <a:t>Λύδδα</a:t>
            </a:r>
            <a:r>
              <a:rPr lang="el-GR" sz="2800" dirty="0"/>
              <a:t> και στο Σάρωνα πίστεψαν στον </a:t>
            </a:r>
            <a:r>
              <a:rPr lang="el-GR" sz="2800" dirty="0" smtClean="0"/>
              <a:t>Κύριο.</a:t>
            </a:r>
            <a:endParaRPr lang="el-GR"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1422641" y="1219199"/>
            <a:ext cx="4935027" cy="4577751"/>
          </a:xfrm>
          <a:prstGeom prst="rect">
            <a:avLst/>
          </a:prstGeom>
        </p:spPr>
      </p:pic>
      <p:pic>
        <p:nvPicPr>
          <p:cNvPr id="5" name="Εικόνα 4"/>
          <p:cNvPicPr>
            <a:picLocks noChangeAspect="1"/>
          </p:cNvPicPr>
          <p:nvPr/>
        </p:nvPicPr>
        <p:blipFill>
          <a:blip r:embed="rId2"/>
          <a:stretch>
            <a:fillRect/>
          </a:stretch>
        </p:blipFill>
        <p:spPr>
          <a:xfrm>
            <a:off x="7091631" y="1129532"/>
            <a:ext cx="3415342" cy="475708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br>
              <a:rPr lang="el-GR" dirty="0"/>
            </a:br>
            <a:r>
              <a:rPr lang="el-GR" dirty="0"/>
              <a:t>Ιννοκέντιος της Αλάσκας</a:t>
            </a:r>
            <a:endParaRPr lang="el-GR" dirty="0"/>
          </a:p>
        </p:txBody>
      </p:sp>
      <p:sp>
        <p:nvSpPr>
          <p:cNvPr id="3" name="Θέση περιεχομένου 2"/>
          <p:cNvSpPr>
            <a:spLocks noGrp="1"/>
          </p:cNvSpPr>
          <p:nvPr>
            <p:ph idx="1"/>
          </p:nvPr>
        </p:nvSpPr>
        <p:spPr/>
        <p:txBody>
          <a:bodyPr>
            <a:normAutofit/>
          </a:bodyPr>
          <a:lstStyle/>
          <a:p>
            <a:r>
              <a:rPr lang="el-GR" sz="2800" dirty="0"/>
              <a:t>Ο Ιννοκέντιος της Αλάσκας ο </a:t>
            </a:r>
            <a:r>
              <a:rPr lang="el-GR" sz="2800" dirty="0" smtClean="0"/>
              <a:t>ισαπόστολος </a:t>
            </a:r>
            <a:r>
              <a:rPr lang="el-GR" sz="2800" dirty="0"/>
              <a:t>ήταν Ρώσος ιερέας, επίσκοπος, αρχιεπίσκοπος και μητροπολίτης της Μόσχας και Πασών των </a:t>
            </a:r>
            <a:r>
              <a:rPr lang="el-GR" sz="2800" dirty="0" err="1"/>
              <a:t>Ρωσιών</a:t>
            </a:r>
            <a:r>
              <a:rPr lang="el-GR" sz="2800" dirty="0"/>
              <a:t>. Είναι γνωστός για το ιεραποστολικό του έργο στην Αλάσκα και τη ρωσική Άπω Ανατολή κατά το </a:t>
            </a:r>
            <a:r>
              <a:rPr lang="el-GR" sz="2800" dirty="0" smtClean="0"/>
              <a:t>1800.</a:t>
            </a:r>
            <a:endParaRPr lang="el-GR"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2047950" y="1840302"/>
            <a:ext cx="3096794" cy="3778250"/>
          </a:xfrm>
          <a:prstGeom prst="rect">
            <a:avLst/>
          </a:prstGeom>
        </p:spPr>
      </p:pic>
      <p:pic>
        <p:nvPicPr>
          <p:cNvPr id="6" name="Εικόνα 5"/>
          <p:cNvPicPr>
            <a:picLocks noChangeAspect="1"/>
          </p:cNvPicPr>
          <p:nvPr/>
        </p:nvPicPr>
        <p:blipFill>
          <a:blip r:embed="rId2"/>
          <a:stretch>
            <a:fillRect/>
          </a:stretch>
        </p:blipFill>
        <p:spPr>
          <a:xfrm>
            <a:off x="5895525" y="301026"/>
            <a:ext cx="4524375" cy="59626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2544793" y="1263341"/>
            <a:ext cx="7264730" cy="4249867"/>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Νικόλαος </a:t>
            </a:r>
            <a:r>
              <a:rPr lang="el-GR" dirty="0" err="1" smtClean="0"/>
              <a:t>Κασάτκιν</a:t>
            </a:r>
            <a:endParaRPr lang="el-GR" dirty="0"/>
          </a:p>
        </p:txBody>
      </p:sp>
      <p:sp>
        <p:nvSpPr>
          <p:cNvPr id="3" name="Θέση περιεχομένου 2"/>
          <p:cNvSpPr>
            <a:spLocks noGrp="1"/>
          </p:cNvSpPr>
          <p:nvPr>
            <p:ph idx="1"/>
          </p:nvPr>
        </p:nvSpPr>
        <p:spPr>
          <a:xfrm>
            <a:off x="1000664" y="1624641"/>
            <a:ext cx="9787955" cy="4793412"/>
          </a:xfrm>
        </p:spPr>
        <p:txBody>
          <a:bodyPr>
            <a:normAutofit/>
          </a:bodyPr>
          <a:lstStyle/>
          <a:p>
            <a:r>
              <a:rPr lang="el-GR" sz="2800" dirty="0"/>
              <a:t>Ο Άγιος Νικόλαος, κατά κόσμο Ιωάννης </a:t>
            </a:r>
            <a:r>
              <a:rPr lang="el-GR" sz="2800" dirty="0" err="1"/>
              <a:t>Ντιμιτρέβιτς</a:t>
            </a:r>
            <a:r>
              <a:rPr lang="el-GR" sz="2800" dirty="0"/>
              <a:t> </a:t>
            </a:r>
            <a:r>
              <a:rPr lang="el-GR" sz="2800" dirty="0" err="1"/>
              <a:t>Κασάτκιν</a:t>
            </a:r>
            <a:r>
              <a:rPr lang="el-GR" sz="2800" dirty="0"/>
              <a:t>, γεννήθηκε την 1η Αυγούστου 1836 μ.Χ. στο χωριό </a:t>
            </a:r>
            <a:r>
              <a:rPr lang="el-GR" sz="2800" dirty="0" err="1"/>
              <a:t>Μπεργιοζόβσκυ</a:t>
            </a:r>
            <a:r>
              <a:rPr lang="el-GR" sz="2800" dirty="0"/>
              <a:t> του </a:t>
            </a:r>
            <a:r>
              <a:rPr lang="el-GR" sz="2800" dirty="0" err="1"/>
              <a:t>Μπελσκ</a:t>
            </a:r>
            <a:r>
              <a:rPr lang="el-GR" sz="2800" dirty="0"/>
              <a:t>, κοντά στην περιοχή του </a:t>
            </a:r>
            <a:r>
              <a:rPr lang="el-GR" sz="2800" dirty="0" err="1"/>
              <a:t>Σμολένσκ</a:t>
            </a:r>
            <a:r>
              <a:rPr lang="el-GR" sz="2800" dirty="0" smtClean="0"/>
              <a:t>.</a:t>
            </a:r>
            <a:endParaRPr lang="el-GR" sz="2800" dirty="0"/>
          </a:p>
          <a:p>
            <a:r>
              <a:rPr lang="el-GR" sz="2800" dirty="0" smtClean="0"/>
              <a:t>Αφιέρωσε τη ζωή του στην ιεραποστολή και εργάστηκε στην Ιαπωνία.</a:t>
            </a:r>
            <a:endParaRPr lang="el-GR" sz="2800" dirty="0" smtClean="0"/>
          </a:p>
          <a:p>
            <a:r>
              <a:rPr lang="el-GR" sz="2800" dirty="0"/>
              <a:t>σε ηλικία 26 ετών, ο νεαρός ιερομόναχος ξεκίνησε χωρίς συνοδεία και ταξίδεψε στην Σιβηρία. Έτσι έφθασε στο </a:t>
            </a:r>
            <a:r>
              <a:rPr lang="el-GR" sz="2800" dirty="0" err="1"/>
              <a:t>Χακοντάτε</a:t>
            </a:r>
            <a:r>
              <a:rPr lang="el-GR" sz="2800" dirty="0"/>
              <a:t> ως εφημέριος του διπλωματικού σώματος.</a:t>
            </a:r>
            <a:endParaRPr lang="el-GR"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285336" y="1069676"/>
            <a:ext cx="10547080" cy="5106838"/>
          </a:xfrm>
        </p:spPr>
        <p:txBody>
          <a:bodyPr>
            <a:normAutofit/>
          </a:bodyPr>
          <a:lstStyle/>
          <a:p>
            <a:r>
              <a:rPr lang="el-GR" sz="2800" dirty="0"/>
              <a:t>Από εκεί έστειλε γράμμα στον Μητροπολίτη της Αγίας Πετρουπόλεως περιγράφοντας τον πολιτισμό, την ευγένεια και τον λεπτό χαρακτήρα των Ιαπώνων. Τους θαύμαζε γι' αυτά και όμως συγχρόνως τους λυπόταν, επειδή τους έλειπε το κυριότερο: η Ορθόδοξη πίστη</a:t>
            </a:r>
            <a:r>
              <a:rPr lang="el-GR" sz="2800" dirty="0" smtClean="0"/>
              <a:t>.</a:t>
            </a:r>
            <a:endParaRPr lang="el-GR" sz="2800" dirty="0"/>
          </a:p>
          <a:p>
            <a:r>
              <a:rPr lang="el-GR" sz="2800" dirty="0"/>
              <a:t>Ακολούθησαν χρόνια ιεραποστολικής δράσεως, μεταφράσεως λειτουργικών βιβλίων και της Αγίας Γραφής και έντονης κατηχητικής διακονίας.</a:t>
            </a:r>
            <a:endParaRPr lang="el-GR" sz="2800" dirty="0"/>
          </a:p>
          <a:p>
            <a:pPr marL="0" indent="0">
              <a:buNone/>
            </a:pPr>
            <a:br>
              <a:rPr lang="el-GR" sz="2800" dirty="0"/>
            </a:br>
            <a:endParaRPr lang="el-GR"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2165230" y="791746"/>
            <a:ext cx="3752491" cy="5301782"/>
          </a:xfrm>
          <a:prstGeom prst="rect">
            <a:avLst/>
          </a:prstGeom>
        </p:spPr>
      </p:pic>
      <p:pic>
        <p:nvPicPr>
          <p:cNvPr id="5" name="Εικόνα 4"/>
          <p:cNvPicPr>
            <a:picLocks noChangeAspect="1"/>
          </p:cNvPicPr>
          <p:nvPr/>
        </p:nvPicPr>
        <p:blipFill>
          <a:blip r:embed="rId2"/>
          <a:stretch>
            <a:fillRect/>
          </a:stretch>
        </p:blipFill>
        <p:spPr>
          <a:xfrm>
            <a:off x="6823494" y="791745"/>
            <a:ext cx="3939756" cy="530291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19488" y="296306"/>
            <a:ext cx="8911687" cy="1280890"/>
          </a:xfrm>
        </p:spPr>
        <p:txBody>
          <a:bodyPr/>
          <a:lstStyle/>
          <a:p>
            <a:r>
              <a:rPr lang="el-GR" dirty="0" smtClean="0"/>
              <a:t>Μητροπολίτης Αμφιλόχιος </a:t>
            </a:r>
            <a:r>
              <a:rPr lang="el-GR" dirty="0" err="1" smtClean="0"/>
              <a:t>Τσούκος</a:t>
            </a:r>
            <a:endParaRPr lang="el-GR" dirty="0"/>
          </a:p>
        </p:txBody>
      </p:sp>
      <p:sp>
        <p:nvSpPr>
          <p:cNvPr id="3" name="Θέση περιεχομένου 2"/>
          <p:cNvSpPr>
            <a:spLocks noGrp="1"/>
          </p:cNvSpPr>
          <p:nvPr>
            <p:ph idx="1"/>
          </p:nvPr>
        </p:nvSpPr>
        <p:spPr>
          <a:xfrm>
            <a:off x="1846053" y="1483743"/>
            <a:ext cx="9658559" cy="4427479"/>
          </a:xfrm>
        </p:spPr>
        <p:txBody>
          <a:bodyPr>
            <a:normAutofit/>
          </a:bodyPr>
          <a:lstStyle/>
          <a:p>
            <a:r>
              <a:rPr lang="el-GR" sz="2800" dirty="0"/>
              <a:t>Ο Γέροντας Αμφιλόχιος με τους πιστούς του ακόλουθους και συνεργάτες, έχτισαν ναούς, μοναστήρια, ορφανοτροφεία, χειροτόνησαν ιερείς , καθοδήγησαν πνευματικά και έτσι βαφτίστηκαν εκατοντάδες παιδιά και ενήλικες Χριστιανοί Ορθόδοξοι. Δίχως μεγάλους ναούς, κατασκευασμένους από ξύλο, παρά μόνο με το ιερό Ευαγγέλιο και μέσα από λιτούς τρόπους διέδωσαν το αληθινό νόημα της Εκκλησίας μας στην άλλη άκρη του κόσμου.</a:t>
            </a:r>
            <a:endParaRPr lang="el-GR" sz="2800" dirty="0"/>
          </a:p>
          <a:p>
            <a:endParaRPr lang="el-GR" dirty="0"/>
          </a:p>
          <a:p>
            <a:endParaRPr lang="el-GR" dirty="0"/>
          </a:p>
          <a:p>
            <a:pPr marL="0" indent="0">
              <a:buNone/>
            </a:pPr>
            <a:endParaRPr lang="el-G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3441940" y="843794"/>
            <a:ext cx="5747279" cy="506805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25283" y="1296838"/>
            <a:ext cx="9417019" cy="3991154"/>
          </a:xfrm>
        </p:spPr>
        <p:txBody>
          <a:bodyPr>
            <a:normAutofit/>
          </a:bodyPr>
          <a:lstStyle/>
          <a:p>
            <a:r>
              <a:rPr lang="el-GR" sz="2800" dirty="0"/>
              <a:t>Στη μακρινή Ζηλανδία και στα νησιά Φίτζι αντίκρισε φτωχά χωριά και ανθρώπους που διψούσαν να μάθουν για την ορθοδοξία. Παρά τις όποιες δυσκολίες, ολοένα και αυξάνονται οι κάτοικοι που δοξάζουν τον Θεό εκεί στα μακρινά Φίτζι. Χάρη στο ιεραποστολικό έργο του Γέροντα Αμφιλοχίου </a:t>
            </a:r>
            <a:r>
              <a:rPr lang="el-GR" sz="2800" dirty="0" err="1"/>
              <a:t>Τσούκου</a:t>
            </a:r>
            <a:r>
              <a:rPr lang="el-GR" sz="2800" dirty="0"/>
              <a:t>, το καντήλι της ορθοδοξίας θα παραμείνει για πάντα αναμμένο στη μέση του Ειρηνικού Ωκεανού.</a:t>
            </a:r>
            <a:endParaRPr lang="el-GR" sz="2800" dirty="0"/>
          </a:p>
          <a:p>
            <a:endParaRPr lang="el-GR" sz="2800" dirty="0"/>
          </a:p>
          <a:p>
            <a:endParaRPr lang="el-GR" sz="2800" dirty="0"/>
          </a:p>
          <a:p>
            <a:endParaRPr lang="el-GR" dirty="0"/>
          </a:p>
          <a:p>
            <a:pPr marL="0" indent="0">
              <a:buNone/>
            </a:pPr>
            <a:endParaRPr lang="el-GR"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3761117" y="587694"/>
            <a:ext cx="5039070" cy="590212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σημασία της αγκαλιάς</a:t>
            </a:r>
            <a:endParaRPr lang="el-GR" dirty="0"/>
          </a:p>
        </p:txBody>
      </p:sp>
      <p:sp>
        <p:nvSpPr>
          <p:cNvPr id="3" name="Θέση περιεχομένου 2"/>
          <p:cNvSpPr>
            <a:spLocks noGrp="1"/>
          </p:cNvSpPr>
          <p:nvPr>
            <p:ph idx="1"/>
          </p:nvPr>
        </p:nvSpPr>
        <p:spPr>
          <a:xfrm>
            <a:off x="1664898" y="1595887"/>
            <a:ext cx="9839714" cy="4315335"/>
          </a:xfrm>
        </p:spPr>
        <p:txBody>
          <a:bodyPr/>
          <a:lstStyle/>
          <a:p>
            <a:pPr marL="0" indent="0">
              <a:buNone/>
            </a:pPr>
            <a:r>
              <a:rPr lang="el-GR" sz="2800" dirty="0" smtClean="0"/>
              <a:t>Η αγκαλιά είναι μια μορφή αγάπης στις περισσότερες ανθρώπινες κοινωνίες και η παγκόσμια ημέρα αγκαλιάς είναι καθιερωμένη κάθε 21 Ιανουαρίου. Οφέλη που προσφέρει:</a:t>
            </a:r>
            <a:endParaRPr lang="el-GR" sz="2800" dirty="0" smtClean="0"/>
          </a:p>
          <a:p>
            <a:r>
              <a:rPr lang="el-GR" sz="2800" dirty="0" smtClean="0"/>
              <a:t>Ζεστασιά και αγάπη</a:t>
            </a:r>
            <a:endParaRPr lang="el-GR" sz="2800" dirty="0" smtClean="0"/>
          </a:p>
          <a:p>
            <a:r>
              <a:rPr lang="el-GR" sz="2800" dirty="0" smtClean="0"/>
              <a:t>Καταπολέμηση του στρες</a:t>
            </a:r>
            <a:endParaRPr lang="el-GR" sz="2800" dirty="0" smtClean="0"/>
          </a:p>
          <a:p>
            <a:r>
              <a:rPr lang="el-GR" sz="2800" dirty="0" smtClean="0"/>
              <a:t>Αίσθημα ασφάλειας</a:t>
            </a:r>
            <a:endParaRPr lang="el-GR" sz="2800" dirty="0" smtClean="0"/>
          </a:p>
          <a:p>
            <a:pPr marL="0" indent="0">
              <a:buNone/>
            </a:pP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1782031" y="382438"/>
            <a:ext cx="5761165" cy="3240656"/>
          </a:xfrm>
          <a:prstGeom prst="rect">
            <a:avLst/>
          </a:prstGeom>
        </p:spPr>
      </p:pic>
      <p:pic>
        <p:nvPicPr>
          <p:cNvPr id="5" name="Εικόνα 4"/>
          <p:cNvPicPr>
            <a:picLocks noChangeAspect="1"/>
          </p:cNvPicPr>
          <p:nvPr/>
        </p:nvPicPr>
        <p:blipFill>
          <a:blip r:embed="rId2"/>
          <a:stretch>
            <a:fillRect/>
          </a:stretch>
        </p:blipFill>
        <p:spPr>
          <a:xfrm>
            <a:off x="5502575" y="3600450"/>
            <a:ext cx="6362700" cy="325755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Πηγές:</a:t>
            </a:r>
            <a:endParaRPr lang="el-GR" dirty="0"/>
          </a:p>
        </p:txBody>
      </p:sp>
      <p:sp>
        <p:nvSpPr>
          <p:cNvPr id="3" name="Θέση περιεχομένου 2"/>
          <p:cNvSpPr>
            <a:spLocks noGrp="1"/>
          </p:cNvSpPr>
          <p:nvPr>
            <p:ph idx="1"/>
          </p:nvPr>
        </p:nvSpPr>
        <p:spPr>
          <a:xfrm>
            <a:off x="1942230" y="1835989"/>
            <a:ext cx="8915400" cy="3777622"/>
          </a:xfrm>
        </p:spPr>
        <p:txBody>
          <a:bodyPr>
            <a:normAutofit/>
          </a:bodyPr>
          <a:lstStyle/>
          <a:p>
            <a:r>
              <a:rPr lang="el-GR" sz="2800" dirty="0" smtClean="0"/>
              <a:t>Σχολικό βιβλίο</a:t>
            </a:r>
            <a:endParaRPr lang="el-GR" sz="2800" dirty="0" smtClean="0"/>
          </a:p>
          <a:p>
            <a:r>
              <a:rPr lang="el-GR" sz="2800" dirty="0" err="1" smtClean="0"/>
              <a:t>Βικιπαίδεια</a:t>
            </a:r>
            <a:endParaRPr lang="el-GR" sz="2800" dirty="0" smtClean="0"/>
          </a:p>
          <a:p>
            <a:r>
              <a:rPr lang="en-US" sz="2800" dirty="0" smtClean="0"/>
              <a:t>Ekklisiaonline.gr</a:t>
            </a:r>
            <a:endParaRPr lang="en-US" sz="2800" dirty="0" smtClean="0"/>
          </a:p>
          <a:p>
            <a:r>
              <a:rPr lang="en-US" sz="2800" dirty="0" smtClean="0"/>
              <a:t>Pemptousia.gr</a:t>
            </a:r>
            <a:endParaRPr lang="en-US" sz="2800" dirty="0" smtClean="0"/>
          </a:p>
          <a:p>
            <a:r>
              <a:rPr lang="en-US" sz="2800" dirty="0" smtClean="0"/>
              <a:t>Orthodoxwiki.org</a:t>
            </a:r>
            <a:endParaRPr lang="el-GR"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ΙΕΡΑΠΟΣΤΟΛΗ</a:t>
            </a:r>
            <a:endParaRPr lang="el-GR" dirty="0"/>
          </a:p>
        </p:txBody>
      </p:sp>
      <p:sp>
        <p:nvSpPr>
          <p:cNvPr id="3" name="Θέση περιεχομένου 2"/>
          <p:cNvSpPr>
            <a:spLocks noGrp="1"/>
          </p:cNvSpPr>
          <p:nvPr>
            <p:ph idx="1"/>
          </p:nvPr>
        </p:nvSpPr>
        <p:spPr/>
        <p:txBody>
          <a:bodyPr>
            <a:normAutofit/>
          </a:bodyPr>
          <a:lstStyle/>
          <a:p>
            <a:pPr algn="just"/>
            <a:r>
              <a:rPr lang="el-GR" sz="2800" dirty="0" smtClean="0">
                <a:cs typeface="Times New Roman" panose="02020603050405020304" pitchFamily="18" charset="0"/>
              </a:rPr>
              <a:t>Με τον όρο Ιεραποστολή εννοούμε την αποστολή κηρύκων του χριστιανικού Ευαγγελίου ώστε να διαδώσουν τη διδασκαλία του Χριστού και να ιδρύσουν νέες εκκλησιαστικές ενότητες.</a:t>
            </a:r>
            <a:endParaRPr lang="el-GR" sz="28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157891" y="1391728"/>
            <a:ext cx="8915400" cy="3777622"/>
          </a:xfrm>
        </p:spPr>
        <p:txBody>
          <a:bodyPr>
            <a:normAutofit/>
          </a:bodyPr>
          <a:lstStyle/>
          <a:p>
            <a:r>
              <a:rPr lang="el-GR" sz="2800" dirty="0"/>
              <a:t>Η ιεραποστολή αποτελεί μέρος της «καινής εντολής» του Χριστού, της εντολής της αγάπης. Η αγάπη προς τον πλησίον απαιτεί το ενδιαφέρον του πιστού για την σωτηρία εκείνων που δεν γνωρίζουν την Αλήθεια του Χριστού. </a:t>
            </a:r>
            <a:endParaRPr lang="el-GR"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209650" y="1115683"/>
            <a:ext cx="8915400" cy="3777622"/>
          </a:xfrm>
        </p:spPr>
        <p:txBody>
          <a:bodyPr>
            <a:normAutofit/>
          </a:bodyPr>
          <a:lstStyle/>
          <a:p>
            <a:r>
              <a:rPr lang="el-GR" sz="2800" dirty="0" smtClean="0">
                <a:cs typeface="Times New Roman" panose="02020603050405020304" pitchFamily="18" charset="0"/>
              </a:rPr>
              <a:t>Οι μαθητές του Χριστού αποτέλεσαν τους πρώτους Ιεραπόστολους και το έργο αυτό συνεχίζεται από τις εκκλησίες και τους πιστούς ως και σήμερα.</a:t>
            </a:r>
            <a:endParaRPr lang="el-GR" sz="28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1"/>
          <a:stretch>
            <a:fillRect/>
          </a:stretch>
        </p:blipFill>
        <p:spPr>
          <a:xfrm>
            <a:off x="1910750" y="1429109"/>
            <a:ext cx="8912353" cy="420394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278661" y="1262332"/>
            <a:ext cx="8915400" cy="3777622"/>
          </a:xfrm>
        </p:spPr>
        <p:txBody>
          <a:bodyPr>
            <a:normAutofit/>
          </a:bodyPr>
          <a:lstStyle/>
          <a:p>
            <a:r>
              <a:rPr lang="el-GR" sz="2800" dirty="0" smtClean="0">
                <a:cs typeface="Times New Roman" panose="02020603050405020304" pitchFamily="18" charset="0"/>
              </a:rPr>
              <a:t>Επίσης, σπουδαίο ιεραποστολικό έργο από τα παλαιότερα χρόνια έχει πραγματοποιήσει η Καθολική </a:t>
            </a:r>
            <a:r>
              <a:rPr lang="el-GR" sz="2800" dirty="0">
                <a:cs typeface="Times New Roman" panose="02020603050405020304" pitchFamily="18" charset="0"/>
              </a:rPr>
              <a:t>Ε</a:t>
            </a:r>
            <a:r>
              <a:rPr lang="el-GR" sz="2800" dirty="0" smtClean="0">
                <a:cs typeface="Times New Roman" panose="02020603050405020304" pitchFamily="18" charset="0"/>
              </a:rPr>
              <a:t>κκλησία και οι Προτεστάντες.</a:t>
            </a:r>
            <a:endParaRPr lang="el-GR" sz="2800" dirty="0" smtClean="0">
              <a:cs typeface="Times New Roman" panose="02020603050405020304" pitchFamily="18" charset="0"/>
            </a:endParaRPr>
          </a:p>
          <a:p>
            <a:pPr marL="0" indent="0">
              <a:buNone/>
            </a:pPr>
            <a:endParaRPr lang="el-GR" sz="2800" dirty="0">
              <a:latin typeface="Times New Roman" panose="02020603050405020304" pitchFamily="18" charset="0"/>
              <a:cs typeface="Times New Roman" panose="02020603050405020304" pitchFamily="18" charset="0"/>
            </a:endParaRPr>
          </a:p>
        </p:txBody>
      </p:sp>
      <p:pic>
        <p:nvPicPr>
          <p:cNvPr id="4" name="Εικόνα 3"/>
          <p:cNvPicPr>
            <a:picLocks noChangeAspect="1"/>
          </p:cNvPicPr>
          <p:nvPr/>
        </p:nvPicPr>
        <p:blipFill>
          <a:blip r:embed="rId1"/>
          <a:stretch>
            <a:fillRect/>
          </a:stretch>
        </p:blipFill>
        <p:spPr>
          <a:xfrm>
            <a:off x="3367896" y="2848423"/>
            <a:ext cx="5715000" cy="34385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1"/>
          <a:stretch>
            <a:fillRect/>
          </a:stretch>
        </p:blipFill>
        <p:spPr>
          <a:xfrm>
            <a:off x="2380891" y="957885"/>
            <a:ext cx="7542093" cy="495396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7107</Words>
  <Application>WPS Presentation</Application>
  <PresentationFormat>Ευρεία οθόνη</PresentationFormat>
  <Paragraphs>103</Paragraphs>
  <Slides>39</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39</vt:i4>
      </vt:variant>
    </vt:vector>
  </HeadingPairs>
  <TitlesOfParts>
    <vt:vector size="52" baseType="lpstr">
      <vt:lpstr>Arial</vt:lpstr>
      <vt:lpstr>SimSun</vt:lpstr>
      <vt:lpstr>Wingdings</vt:lpstr>
      <vt:lpstr>Wingdings 3</vt:lpstr>
      <vt:lpstr>Arial</vt:lpstr>
      <vt:lpstr>Times New Roman</vt:lpstr>
      <vt:lpstr>Century Gothic</vt:lpstr>
      <vt:lpstr>Microsoft YaHei</vt:lpstr>
      <vt:lpstr>Arial Unicode MS</vt:lpstr>
      <vt:lpstr>Calibri</vt:lpstr>
      <vt:lpstr>Linux Libertine</vt:lpstr>
      <vt:lpstr>Linux Libertine Display G</vt:lpstr>
      <vt:lpstr>Wisp</vt:lpstr>
      <vt:lpstr>&lt;&lt;Η Χριστιανική ιεραποστολή από τα χρόνια των Αποστόλων μέχρι σήμερα&gt;&gt;</vt:lpstr>
      <vt:lpstr>ΔΙΑΚΟΝΙΑ</vt:lpstr>
      <vt:lpstr>PowerPoint 演示文稿</vt:lpstr>
      <vt:lpstr>ΙΕΡΑΠΟΣΤΟΛΗ</vt:lpstr>
      <vt:lpstr>PowerPoint 演示文稿</vt:lpstr>
      <vt:lpstr>PowerPoint 演示文稿</vt:lpstr>
      <vt:lpstr>PowerPoint 演示文稿</vt:lpstr>
      <vt:lpstr>PowerPoint 演示文稿</vt:lpstr>
      <vt:lpstr>PowerPoint 演示文稿</vt:lpstr>
      <vt:lpstr>ΙΔΡΥΣΗ ΤΗΣ ΑΠΟΣΤΟΛΙΚΗΣ ΔΙΑΚΟΝΙΑΣ</vt:lpstr>
      <vt:lpstr>PowerPoint 演示文稿</vt:lpstr>
      <vt:lpstr>PowerPoint 演示文稿</vt:lpstr>
      <vt:lpstr>Αρχιεπίσκοπος Τιράνων Αναστάσιος </vt:lpstr>
      <vt:lpstr>PowerPoint 演示文稿</vt:lpstr>
      <vt:lpstr>PowerPoint 演示文稿</vt:lpstr>
      <vt:lpstr>PowerPoint 演示文稿</vt:lpstr>
      <vt:lpstr>PowerPoint 演示文稿</vt:lpstr>
      <vt:lpstr>PowerPoint 演示文稿</vt:lpstr>
      <vt:lpstr>Κύριλλος και Μεθόδιος</vt:lpstr>
      <vt:lpstr>PowerPoint 演示文稿</vt:lpstr>
      <vt:lpstr>PowerPoint 演示文稿</vt:lpstr>
      <vt:lpstr>PowerPoint 演示文稿</vt:lpstr>
      <vt:lpstr>PowerPoint 演示文稿</vt:lpstr>
      <vt:lpstr>Απόστολος Πέτρος</vt:lpstr>
      <vt:lpstr>PowerPoint 演示文稿</vt:lpstr>
      <vt:lpstr>PowerPoint 演示文稿</vt:lpstr>
      <vt:lpstr>PowerPoint 演示文稿</vt:lpstr>
      <vt:lpstr> Ιννοκέντιος της Αλάσκας</vt:lpstr>
      <vt:lpstr>PowerPoint 演示文稿</vt:lpstr>
      <vt:lpstr>Νικόλαος Κασάτκιν</vt:lpstr>
      <vt:lpstr>PowerPoint 演示文稿</vt:lpstr>
      <vt:lpstr>PowerPoint 演示文稿</vt:lpstr>
      <vt:lpstr>Μητροπολίτης Αμφιλόχιος Τσούκος</vt:lpstr>
      <vt:lpstr>PowerPoint 演示文稿</vt:lpstr>
      <vt:lpstr>PowerPoint 演示文稿</vt:lpstr>
      <vt:lpstr>PowerPoint 演示文稿</vt:lpstr>
      <vt:lpstr>Η σημασία της αγκαλιάς</vt:lpstr>
      <vt:lpstr>PowerPoint 演示文稿</vt:lpstr>
      <vt:lpstr>Πηγές: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Χριστιανική ιεραποστολή από τα χρόνια των Αποστόλων μέχρι σήμερα.</dc:title>
  <dc:creator>Λογαριασμός Microsoft</dc:creator>
  <cp:lastModifiedBy>Paris</cp:lastModifiedBy>
  <cp:revision>22</cp:revision>
  <dcterms:created xsi:type="dcterms:W3CDTF">2023-01-10T20:52:00Z</dcterms:created>
  <dcterms:modified xsi:type="dcterms:W3CDTF">2023-01-31T20:51:12Z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438605925D70413E9F746F80A9F37E7F</vt:lpwstr>
  </property>
  <property fmtid="{D5CDD505-2E9C-101B-9397-08002B2CF9AE}" pid="3" name="KSOProductBuildVer">
    <vt:lpwstr>1033-11.2.0.11440</vt:lpwstr>
  </property>
</Properties>
</file>