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el.wikipedia.org/wiki/%CE%91%CE%B3%CE%AF%CE%B1_%CE%A3%CE%BF%CF%86%CE%AF%CE%B1_(%CE%9A%CF%89%CE%BD%CF%83%CF%84%CE%B1%CE%BD%CF%84%CE%B9%CE%BD%CE%BF%CF%8D%CF%80%CE%BF%CE%BB%CE%B7)#cite_note-grove-8" TargetMode="External"/><Relationship Id="rId1" Type="http://schemas.openxmlformats.org/officeDocument/2006/relationships/hyperlink" Target="https://el.wikipedia.org/wiki/%CE%91%CE%B3%CE%AF%CE%B1_%CE%A3%CE%BF%CF%86%CE%AF%CE%B1_(%CE%9A%CF%89%CE%BD%CF%83%CF%84%CE%B1%CE%BD%CF%84%CE%B9%CE%BD%CE%BF%CF%8D%CF%80%CE%BF%CE%BB%CE%B7)#cite_note-EME-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108" y="313471"/>
            <a:ext cx="10245969" cy="898770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ea typeface="Calibri Light" panose="020F0302020204030204"/>
                <a:cs typeface="Calibri Light" panose="020F0302020204030204"/>
              </a:rPr>
              <a:t>Αγι</a:t>
            </a:r>
            <a:r>
              <a:rPr lang="en-GB" dirty="0">
                <a:ea typeface="Calibri Light" panose="020F0302020204030204"/>
                <a:cs typeface="Calibri Light" panose="020F0302020204030204"/>
              </a:rPr>
              <a:t>α </a:t>
            </a:r>
            <a:r>
              <a:rPr lang="en-GB" dirty="0" err="1">
                <a:ea typeface="Calibri Light" panose="020F0302020204030204"/>
                <a:cs typeface="Calibri Light" panose="020F0302020204030204"/>
              </a:rPr>
              <a:t>Σοφι</a:t>
            </a:r>
            <a:r>
              <a:rPr lang="en-GB" dirty="0">
                <a:ea typeface="Calibri Light" panose="020F0302020204030204"/>
                <a:cs typeface="Calibri Light" panose="020F0302020204030204"/>
              </a:rPr>
              <a:t>α 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78038"/>
            <a:ext cx="9144000" cy="3695577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6194" y="1515389"/>
            <a:ext cx="9036268" cy="50227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Calibri Light" panose="020F0302020204030204"/>
                <a:cs typeface="Calibri Light" panose="020F0302020204030204"/>
              </a:rPr>
              <a:t>ΠΡΟΙΣΤΟΡΙΑ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3635" cy="34185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Μετά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τα</a:t>
            </a:r>
            <a:r>
              <a:rPr lang="en-GB" sz="2000" dirty="0">
                <a:ea typeface="+mn-lt"/>
                <a:cs typeface="+mn-lt"/>
              </a:rPr>
              <a:t> </a:t>
            </a:r>
            <a:r>
              <a:rPr lang="en-GB" sz="2000" dirty="0" err="1">
                <a:ea typeface="+mn-lt"/>
                <a:cs typeface="+mn-lt"/>
              </a:rPr>
              <a:t>εγκ</a:t>
            </a:r>
            <a:r>
              <a:rPr lang="en-GB" sz="2000" dirty="0">
                <a:ea typeface="+mn-lt"/>
                <a:cs typeface="+mn-lt"/>
              </a:rPr>
              <a:t>α</a:t>
            </a:r>
            <a:r>
              <a:rPr lang="en-GB" sz="2000" dirty="0" err="1">
                <a:ea typeface="+mn-lt"/>
                <a:cs typeface="+mn-lt"/>
              </a:rPr>
              <a:t>ίνι</a:t>
            </a:r>
            <a:r>
              <a:rPr lang="en-GB" sz="2000" dirty="0">
                <a:ea typeface="+mn-lt"/>
                <a:cs typeface="+mn-lt"/>
              </a:rPr>
              <a:t>α </a:t>
            </a:r>
            <a:r>
              <a:rPr lang="en-GB" sz="2000" dirty="0" err="1">
                <a:ea typeface="+mn-lt"/>
                <a:cs typeface="+mn-lt"/>
              </a:rPr>
              <a:t>της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Κωνστ</a:t>
            </a:r>
            <a:r>
              <a:rPr lang="en-GB" sz="2000" dirty="0">
                <a:ea typeface="+mn-lt"/>
                <a:cs typeface="+mn-lt"/>
              </a:rPr>
              <a:t>α</a:t>
            </a:r>
            <a:r>
              <a:rPr lang="en-GB" sz="2000" dirty="0" err="1">
                <a:ea typeface="+mn-lt"/>
                <a:cs typeface="+mn-lt"/>
              </a:rPr>
              <a:t>ντινού</a:t>
            </a:r>
            <a:r>
              <a:rPr lang="en-GB" sz="2000" dirty="0">
                <a:ea typeface="+mn-lt"/>
                <a:cs typeface="+mn-lt"/>
              </a:rPr>
              <a:t>π</a:t>
            </a:r>
            <a:r>
              <a:rPr lang="en-GB" sz="2000" dirty="0" err="1">
                <a:ea typeface="+mn-lt"/>
                <a:cs typeface="+mn-lt"/>
              </a:rPr>
              <a:t>ολης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στις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dirty="0">
                <a:ea typeface="+mn-lt"/>
                <a:cs typeface="+mn-lt"/>
              </a:rPr>
              <a:t>11 Μα</a:t>
            </a:r>
            <a:r>
              <a:rPr lang="en-GB" sz="2000" dirty="0" err="1">
                <a:ea typeface="+mn-lt"/>
                <a:cs typeface="+mn-lt"/>
              </a:rPr>
              <a:t>ΐου</a:t>
            </a:r>
            <a:r>
              <a:rPr lang="en-GB" sz="2000" dirty="0">
                <a:ea typeface="+mn-lt"/>
                <a:cs typeface="+mn-lt"/>
              </a:rPr>
              <a:t> 330 </a:t>
            </a:r>
            <a:r>
              <a:rPr lang="en-GB" sz="2000" dirty="0" err="1">
                <a:ea typeface="+mn-lt"/>
                <a:cs typeface="+mn-lt"/>
              </a:rPr>
              <a:t>μ.Χ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., η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νέγερση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ενός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φιερωμένου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Σοφί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Θεού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υπ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ήρξε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τμήμ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ενός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ευρύτερου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ρογράμμ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οικοδόμησης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γύρω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Μέγ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λάτι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Η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ρώτη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εκκλησί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Αγί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Σοφί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εγκ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ινιάστηκε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360 επί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υτοκρ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τορί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ea typeface="+mn-lt"/>
                <a:cs typeface="+mn-lt"/>
              </a:rPr>
              <a:t> </a:t>
            </a:r>
            <a:r>
              <a:rPr lang="en-GB" sz="2000" dirty="0" err="1">
                <a:ea typeface="+mn-lt"/>
                <a:cs typeface="+mn-lt"/>
              </a:rPr>
              <a:t>Κωνστ</a:t>
            </a:r>
            <a:r>
              <a:rPr lang="en-GB" sz="2000" dirty="0">
                <a:ea typeface="+mn-lt"/>
                <a:cs typeface="+mn-lt"/>
              </a:rPr>
              <a:t>α</a:t>
            </a:r>
            <a:r>
              <a:rPr lang="en-GB" sz="2000" dirty="0" err="1">
                <a:ea typeface="+mn-lt"/>
                <a:cs typeface="+mn-lt"/>
              </a:rPr>
              <a:t>ντίου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Β΄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μα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ζί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ea typeface="+mn-lt"/>
                <a:cs typeface="+mn-lt"/>
              </a:rPr>
              <a:t> </a:t>
            </a:r>
            <a:r>
              <a:rPr lang="en-GB" sz="2000" dirty="0" err="1">
                <a:ea typeface="+mn-lt"/>
                <a:cs typeface="+mn-lt"/>
              </a:rPr>
              <a:t>Αγί</a:t>
            </a:r>
            <a:r>
              <a:rPr lang="en-GB" sz="2000" dirty="0">
                <a:ea typeface="+mn-lt"/>
                <a:cs typeface="+mn-lt"/>
              </a:rPr>
              <a:t>ας </a:t>
            </a:r>
            <a:r>
              <a:rPr lang="en-GB" sz="2000" dirty="0" err="1">
                <a:ea typeface="+mn-lt"/>
                <a:cs typeface="+mn-lt"/>
              </a:rPr>
              <a:t>Ειρήνης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οτελούσε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κύριο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θεδρικό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ρωτεύουσ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και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έδρ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τρι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ρχείου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Κωνστ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ντινού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ολης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Εικάζετ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ότι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επ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ρόκειτο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γι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ξυλόστεγη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σιλική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τρίκλιτη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ή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εντάκλιτη</a:t>
            </a:r>
            <a:r>
              <a:rPr lang="en-GB" sz="2000" baseline="30000" dirty="0">
                <a:solidFill>
                  <a:srgbClr val="3366CC"/>
                </a:solidFill>
                <a:ea typeface="+mn-lt"/>
                <a:cs typeface="+mn-lt"/>
                <a:hlinkClick r:id="rId1"/>
              </a:rPr>
              <a:t>]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Κατα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στράφηκε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από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υρκ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γιά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404 και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χτίστηκε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εξ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ρχής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τα επ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όμεν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χρόνι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α. Ο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νέος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εγκ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ινιάστηκε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415 επί βα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σιλεί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Θεοδοσιος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 και κατα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στράφηκε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οπα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δούς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τριάρχη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επ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ειδή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ο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Θεοδόσιος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είχε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δι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μάχη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τριάρχη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Αν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λίγ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συμ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εράσμ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ατα μπ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ορούν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εξ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χθούν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ως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ρχιτεκτονική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ξί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οικοδομήμ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ιστορικές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ηγές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μα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ρτυρούν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ως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εσωτερικό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φυλάσσοντ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αν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ιερά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κειμήλι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μεγάλης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ξί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ας, από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χρυσό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ή 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σήμι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Σύμφων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τις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λέον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ρόσφ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τες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ροσ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άθειες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αναπα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ράστ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υπ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οθέτουμε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ως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είχε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εύρος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52 μ. απ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οτελούμενος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από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έν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κεντρικό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κλίτος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τέσσερις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δι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κριτούς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δι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δρόμους</a:t>
            </a:r>
            <a:r>
              <a:rPr lang="en-GB" sz="2000" baseline="30000" dirty="0">
                <a:solidFill>
                  <a:srgbClr val="3366CC"/>
                </a:solidFill>
                <a:ea typeface="+mn-lt"/>
                <a:cs typeface="+mn-lt"/>
                <a:hlinkClick r:id="rId2"/>
              </a:rPr>
              <a:t>[]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Υπ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έστη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μεγάλη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φθορά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ση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Νικ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 </a:t>
            </a:r>
            <a:r>
              <a:rPr lang="en-GB" sz="2000" dirty="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532.</a:t>
            </a:r>
            <a:endParaRPr lang="en-GB" sz="2000">
              <a:ea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11" y="-330032"/>
            <a:ext cx="10515600" cy="1344924"/>
          </a:xfrm>
        </p:spPr>
        <p:txBody>
          <a:bodyPr/>
          <a:lstStyle/>
          <a:p>
            <a:r>
              <a:rPr lang="en-GB" dirty="0">
                <a:ea typeface="Calibri Light" panose="020F0302020204030204"/>
                <a:cs typeface="Calibri Light" panose="020F0302020204030204"/>
              </a:rPr>
              <a:t>ΑΡΧΙΤΕΚΤΟΝΙΚΗ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06" y="749929"/>
            <a:ext cx="11237494" cy="61627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Ο να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είν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κτισμένος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ρχιτεκτονικό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ρυθμό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dirty="0">
                <a:ea typeface="+mn-lt"/>
                <a:cs typeface="+mn-lt"/>
              </a:rPr>
              <a:t>βα</a:t>
            </a:r>
            <a:r>
              <a:rPr lang="en-GB" sz="2000" err="1">
                <a:ea typeface="+mn-lt"/>
                <a:cs typeface="+mn-lt"/>
              </a:rPr>
              <a:t>σιλικής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err="1">
                <a:ea typeface="+mn-lt"/>
                <a:cs typeface="+mn-lt"/>
              </a:rPr>
              <a:t>με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err="1">
                <a:ea typeface="+mn-lt"/>
                <a:cs typeface="+mn-lt"/>
              </a:rPr>
              <a:t>τρούλο</a:t>
            </a:r>
            <a:r>
              <a:rPr lang="en-GB" sz="2000" dirty="0">
                <a:ea typeface="+mn-lt"/>
                <a:cs typeface="+mn-lt"/>
              </a:rPr>
              <a:t>.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Ο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κυρίως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χώρος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κτίσμ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έχει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σχήμ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ερί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Τέσσερις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τεράστιοι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εσσοί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(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κτιστοί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τετράγωνοι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στύλοι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),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έχουν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ξύ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ο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έν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από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άλλο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30 μ.,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στηρίζουν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τα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τέσσερ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μεγάλ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τόξ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άνω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οπ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εδράζετ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ο</a:t>
            </a:r>
            <a:r>
              <a:rPr lang="en-GB" sz="2000" dirty="0">
                <a:ea typeface="+mn-lt"/>
                <a:cs typeface="+mn-lt"/>
              </a:rPr>
              <a:t> </a:t>
            </a:r>
            <a:r>
              <a:rPr lang="en-GB" sz="2000" err="1">
                <a:ea typeface="+mn-lt"/>
                <a:cs typeface="+mn-lt"/>
              </a:rPr>
              <a:t>τρούλος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διάμετρο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31 </a:t>
            </a:r>
            <a:r>
              <a:rPr lang="en-GB" sz="2000" err="1">
                <a:ea typeface="+mn-lt"/>
                <a:cs typeface="+mn-lt"/>
              </a:rPr>
              <a:t>μέτρων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Ο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τρούλος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δίνει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εντύ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ωση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ότι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ιωρείτ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εξ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ιτί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των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παρα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θύρων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ρίσκοντ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γύρω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άση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(ο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σύγχρονος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ιστορικός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Προκό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ιος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λέει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: 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...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δίνει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εντύ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ωση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ότι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είν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έν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κομμάτι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ουρ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νού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κρέμετ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στη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i="1" err="1">
                <a:solidFill>
                  <a:srgbClr val="202122"/>
                </a:solidFill>
                <a:ea typeface="+mn-lt"/>
                <a:cs typeface="+mn-lt"/>
              </a:rPr>
              <a:t>γη</a:t>
            </a:r>
            <a:r>
              <a:rPr lang="en-GB" sz="2000" i="1" dirty="0">
                <a:solidFill>
                  <a:srgbClr val="202122"/>
                </a:solidFill>
                <a:ea typeface="+mn-lt"/>
                <a:cs typeface="+mn-lt"/>
              </a:rPr>
              <a:t>...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).</a:t>
            </a:r>
            <a:endParaRPr lang="en-GB" sz="2000" dirty="0">
              <a:solidFill>
                <a:srgbClr val="202122"/>
              </a:solidFill>
              <a:ea typeface="+mn-lt"/>
              <a:cs typeface="+mn-lt"/>
            </a:endParaRPr>
          </a:p>
          <a:p>
            <a:endParaRPr lang="en-GB" sz="2000" dirty="0">
              <a:solidFill>
                <a:srgbClr val="20212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Γενικά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ο να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ός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είν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ορθογώνιο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οικοδόμημ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μήκους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78,16 μ. και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λάτους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71,82 μ.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κτισμένο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ΝΔ.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λευρά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ρώτου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λόφου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Πόλης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τεύθυνση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ΝΑ.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Περι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άλλετ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αι από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δύο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υλές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όρει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και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δυτική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λούμενη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και 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ίθριο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Συνορεύει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τα Πα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τρι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ρχικά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κτίρι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τα οπ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συνδέοντ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αν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2000" err="1">
                <a:ea typeface="+mn-lt"/>
                <a:cs typeface="+mn-lt"/>
              </a:rPr>
              <a:t>Αυγουστ</a:t>
            </a:r>
            <a:r>
              <a:rPr lang="en-GB" sz="2000" dirty="0">
                <a:ea typeface="+mn-lt"/>
                <a:cs typeface="+mn-lt"/>
              </a:rPr>
              <a:t>α</a:t>
            </a:r>
            <a:r>
              <a:rPr lang="en-GB" sz="2000" err="1">
                <a:ea typeface="+mn-lt"/>
                <a:cs typeface="+mn-lt"/>
              </a:rPr>
              <a:t>ίο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μεγάλη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δηλ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δή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πλα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τεί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ρισκότ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αν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λαμπ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από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ορφυρό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μάρμ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ρο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άγ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λμ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ea typeface="+mn-lt"/>
                <a:cs typeface="+mn-lt"/>
              </a:rPr>
              <a:t> </a:t>
            </a:r>
            <a:r>
              <a:rPr lang="en-GB" sz="2000" err="1">
                <a:ea typeface="+mn-lt"/>
                <a:cs typeface="+mn-lt"/>
              </a:rPr>
              <a:t>Αυγούστ</a:t>
            </a:r>
            <a:r>
              <a:rPr lang="en-GB" sz="2000" dirty="0">
                <a:ea typeface="+mn-lt"/>
                <a:cs typeface="+mn-lt"/>
              </a:rPr>
              <a:t>ας </a:t>
            </a:r>
            <a:r>
              <a:rPr lang="en-GB" sz="2000" err="1">
                <a:ea typeface="+mn-lt"/>
                <a:cs typeface="+mn-lt"/>
              </a:rPr>
              <a:t>Ελένης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.Στο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κτίσιμο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Αγιά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Σόφι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εργάστηκ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αν 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ερί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 600 </a:t>
            </a:r>
            <a:r>
              <a:rPr lang="en-GB" sz="2000" err="1">
                <a:solidFill>
                  <a:srgbClr val="202122"/>
                </a:solidFill>
                <a:ea typeface="+mn-lt"/>
                <a:cs typeface="+mn-lt"/>
              </a:rPr>
              <a:t>άτομ</a:t>
            </a:r>
            <a:r>
              <a:rPr lang="en-GB" sz="20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endParaRPr lang="en-GB" sz="2000">
              <a:solidFill>
                <a:srgbClr val="202122"/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4" name="Picture 4" descr="A picture containing sky, outdoor, building, mosque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78295" y="4357304"/>
            <a:ext cx="4654884" cy="23811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941"/>
            <a:ext cx="10515600" cy="669071"/>
          </a:xfrm>
        </p:spPr>
        <p:txBody>
          <a:bodyPr>
            <a:normAutofit fontScale="90000"/>
          </a:bodyPr>
          <a:lstStyle/>
          <a:p>
            <a:r>
              <a:rPr lang="en-GB" dirty="0">
                <a:cs typeface="Calibri Light" panose="020F0302020204030204"/>
              </a:rPr>
              <a:t>ΚΥΡΙΟΣ ΝΑΟΣ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782272"/>
            <a:ext cx="10703169" cy="53946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Η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είσοδος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στον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κυρίως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Ναό, όπ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ως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ανα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φέρθηκε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ήτ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αν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τρεις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Βα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σιλικές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ύλες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έξι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νά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τρεις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εκ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τέρωθεν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έσω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1600" err="1">
                <a:ea typeface="+mn-lt"/>
                <a:cs typeface="+mn-lt"/>
              </a:rPr>
              <a:t>νάρθηκ</a:t>
            </a:r>
            <a:r>
              <a:rPr lang="en-GB" sz="1600" dirty="0">
                <a:ea typeface="+mn-lt"/>
                <a:cs typeface="+mn-lt"/>
              </a:rPr>
              <a:t>α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Ο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κυρίως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Να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ός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χωρίζετ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τρί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κλίτη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(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στοές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θα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λέγ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σήμερ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α),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οπ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οίων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μεσ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ίο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είν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δι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λάσιου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λάτους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εκ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τέρωθεν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εσωτερικό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σχέδιο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είν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απ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Τέσσερις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εσσοί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κτιστοί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στύλοι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συνδέοντ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ξύ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υπ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ερώ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τόξ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οπ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φέροντ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επ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ιθόλι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τόξ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συν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οτελώντ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έτσι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εριμετρική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άση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επί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οπ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ας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εδράζει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ο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τεράστιος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Η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εριμετρική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β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άση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φέρει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λήθος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στυλιδίων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υπό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μορφή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παρα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θύρων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από τα οπ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ολόκληρος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ο Να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ός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κατα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κλύζετ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από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φως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Η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όλη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κατα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σκευή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ρουσιάζει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ράγμ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εντύ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ωση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ρμονί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φωτός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ρχιτεκτονικής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Τα 100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υτά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ράθυρ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α, 40 επί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στεφάνης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τα υπ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όλοι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ημιθόλι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α,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κόγχες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τοίχους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ροσδίδουν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εικόν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ανα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κρέμ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από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ουρ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,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δε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κτίνες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Ήλιου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εισέρχοντ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χώρο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δίνουν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εντύ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ωση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να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άγοντ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από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ουρ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νούς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Γενικά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τα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τόξ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α, τα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ημιθόλι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και ο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εκ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ληκτικός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στηρίζοντ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τέσσερις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εσσούς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λίθοι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οπ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οίων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φέροντ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στερεομένοι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χυτό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μόλυ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β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δο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σιδερένιους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μοχλούς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δε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κατα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σκευή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έχουν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χρησιμο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οιηθεί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ελ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φρό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ετρες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από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1600" err="1">
                <a:ea typeface="+mn-lt"/>
                <a:cs typeface="+mn-lt"/>
              </a:rPr>
              <a:t>Ρόδο</a:t>
            </a:r>
            <a:r>
              <a:rPr lang="en-GB" sz="1600" dirty="0">
                <a:solidFill>
                  <a:srgbClr val="3366CC"/>
                </a:solidFill>
                <a:ea typeface="+mn-lt"/>
                <a:cs typeface="+mn-lt"/>
              </a:rPr>
              <a:t> 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φέρουν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επ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ιγρ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φή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"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Μεγάλης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Εκκλησί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Κωνστ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ντίνου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".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Εξωτερικά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και επί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κορυφής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θόλου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φερότ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αν ο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μέγ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ας "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ερυσί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τολις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υρός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" (=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έρεισμ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όλης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),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έχει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ντικ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ατα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θεί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την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ημισέληνο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</a:t>
            </a:r>
            <a:endParaRPr lang="en-GB" sz="1600">
              <a:cs typeface="Calibri" panose="020F0502020204030204"/>
            </a:endParaRPr>
          </a:p>
          <a:p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Μετά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τη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μετ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τρο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πή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του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να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ού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σε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μουσουλμ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νικό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τέμενος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 π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ροστέθηκ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αν </a:t>
            </a:r>
            <a:r>
              <a:rPr lang="en-GB" sz="1600" err="1">
                <a:solidFill>
                  <a:srgbClr val="202122"/>
                </a:solidFill>
                <a:ea typeface="+mn-lt"/>
                <a:cs typeface="+mn-lt"/>
              </a:rPr>
              <a:t>τέσσερις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 </a:t>
            </a:r>
            <a:r>
              <a:rPr lang="en-GB" sz="1600" err="1">
                <a:ea typeface="+mn-lt"/>
                <a:cs typeface="+mn-lt"/>
              </a:rPr>
              <a:t>μιν</a:t>
            </a:r>
            <a:r>
              <a:rPr lang="en-GB" sz="1600" dirty="0">
                <a:ea typeface="+mn-lt"/>
                <a:cs typeface="+mn-lt"/>
              </a:rPr>
              <a:t>α</a:t>
            </a:r>
            <a:r>
              <a:rPr lang="en-GB" sz="1600" err="1">
                <a:ea typeface="+mn-lt"/>
                <a:cs typeface="+mn-lt"/>
              </a:rPr>
              <a:t>ρέδες</a:t>
            </a:r>
            <a:r>
              <a:rPr lang="en-GB" sz="1600" dirty="0">
                <a:solidFill>
                  <a:srgbClr val="202122"/>
                </a:solidFill>
                <a:ea typeface="+mn-lt"/>
                <a:cs typeface="+mn-lt"/>
              </a:rPr>
              <a:t>.</a:t>
            </a:r>
            <a:endParaRPr lang="en-GB" sz="1600" dirty="0">
              <a:cs typeface="Calibri" panose="020F0502020204030204"/>
            </a:endParaRPr>
          </a:p>
          <a:p>
            <a:endParaRPr lang="en-GB" sz="1600" dirty="0">
              <a:cs typeface="Calibri" panose="020F0502020204030204"/>
            </a:endParaRPr>
          </a:p>
        </p:txBody>
      </p:sp>
      <p:pic>
        <p:nvPicPr>
          <p:cNvPr id="4" name="Picture 4" descr="A picture containing building, outdoor, old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01347" y="4035071"/>
            <a:ext cx="4146884" cy="2611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/>
              </a:rPr>
              <a:t>ΨΗΦΙΔΩΤΑ </a:t>
            </a:r>
            <a:endParaRPr lang="en-GB" dirty="0">
              <a:cs typeface="Calibri Light" panose="020F03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Τα</a:t>
            </a:r>
            <a:r>
              <a:rPr lang="en-GB" sz="1800" dirty="0">
                <a:ea typeface="+mn-lt"/>
                <a:cs typeface="+mn-lt"/>
              </a:rPr>
              <a:t> </a:t>
            </a:r>
            <a:r>
              <a:rPr lang="en-GB" sz="1800" err="1">
                <a:ea typeface="+mn-lt"/>
                <a:cs typeface="+mn-lt"/>
              </a:rPr>
              <a:t>ψηφιδωτά</a:t>
            </a:r>
            <a:r>
              <a:rPr lang="en-GB" sz="1800" dirty="0">
                <a:ea typeface="+mn-lt"/>
                <a:cs typeface="+mn-lt"/>
              </a:rPr>
              <a:t> 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της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Αγί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Σοφί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ας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είχ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αν υπ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οστεί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σημ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ντικές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ζημιές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και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σήμερ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γίνοντ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αι π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ροσ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άθειες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γι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τη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διάσωσή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τους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.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Στις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παρα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κάτω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εικόνες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φα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ίνοντ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αι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λε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π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τομέρειες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ορισμένων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 από α</a:t>
            </a:r>
            <a:r>
              <a:rPr lang="en-GB" sz="1800" err="1">
                <a:solidFill>
                  <a:srgbClr val="202122"/>
                </a:solidFill>
                <a:ea typeface="+mn-lt"/>
                <a:cs typeface="+mn-lt"/>
              </a:rPr>
              <a:t>υτά</a:t>
            </a:r>
            <a:r>
              <a:rPr lang="en-GB" sz="1800" dirty="0">
                <a:solidFill>
                  <a:srgbClr val="202122"/>
                </a:solidFill>
                <a:ea typeface="+mn-lt"/>
                <a:cs typeface="+mn-lt"/>
              </a:rPr>
              <a:t>.</a:t>
            </a:r>
            <a:endParaRPr lang="en-GB" sz="1800" dirty="0">
              <a:solidFill>
                <a:srgbClr val="202122"/>
              </a:solidFill>
              <a:ea typeface="+mn-lt"/>
              <a:cs typeface="+mn-lt"/>
            </a:endParaRPr>
          </a:p>
          <a:p>
            <a:endParaRPr lang="en-GB" sz="1800" dirty="0">
              <a:solidFill>
                <a:srgbClr val="202122"/>
              </a:solidFill>
              <a:cs typeface="Calibri" panose="020F0502020204030204"/>
            </a:endParaRPr>
          </a:p>
          <a:p>
            <a:endParaRPr lang="en-GB" sz="1800" dirty="0">
              <a:solidFill>
                <a:srgbClr val="202122"/>
              </a:solidFill>
              <a:cs typeface="Calibri" panose="020F0502020204030204"/>
            </a:endParaRPr>
          </a:p>
        </p:txBody>
      </p:sp>
      <p:pic>
        <p:nvPicPr>
          <p:cNvPr id="4" name="Picture 4" descr="A picture containing text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6720" y="2681654"/>
            <a:ext cx="2253761" cy="1506415"/>
          </a:xfrm>
          <a:prstGeom prst="rect">
            <a:avLst/>
          </a:prstGeom>
        </p:spPr>
      </p:pic>
      <p:pic>
        <p:nvPicPr>
          <p:cNvPr id="5" name="Picture 5" descr="A picture containing text, old&#10;&#10;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747" y="2611855"/>
            <a:ext cx="1676400" cy="1674395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1221" y="2598486"/>
            <a:ext cx="1639135" cy="1687764"/>
          </a:xfrm>
          <a:prstGeom prst="rect">
            <a:avLst/>
          </a:prstGeom>
        </p:spPr>
      </p:pic>
      <p:pic>
        <p:nvPicPr>
          <p:cNvPr id="7" name="Picture 7" descr="A picture containing text, stone&#10;&#10;Description automatically generate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093" y="2611855"/>
            <a:ext cx="1660023" cy="1821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 panose="020F0302020204030204"/>
              </a:rPr>
              <a:t>ΤΕΛΟΣ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>
                <a:cs typeface="Calibri" panose="020F0502020204030204"/>
              </a:rPr>
              <a:t>Ευχ</a:t>
            </a:r>
            <a:r>
              <a:rPr lang="en-GB" dirty="0">
                <a:cs typeface="Calibri" panose="020F0502020204030204"/>
              </a:rPr>
              <a:t>α</a:t>
            </a:r>
            <a:r>
              <a:rPr lang="en-GB" dirty="0" err="1">
                <a:cs typeface="Calibri" panose="020F0502020204030204"/>
              </a:rPr>
              <a:t>ριστω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γι</a:t>
            </a:r>
            <a:r>
              <a:rPr lang="en-GB" dirty="0">
                <a:cs typeface="Calibri" panose="020F0502020204030204"/>
              </a:rPr>
              <a:t>α </a:t>
            </a:r>
            <a:r>
              <a:rPr lang="en-GB" dirty="0" err="1">
                <a:cs typeface="Calibri" panose="020F0502020204030204"/>
              </a:rPr>
              <a:t>τον</a:t>
            </a:r>
            <a:r>
              <a:rPr lang="en-GB" dirty="0">
                <a:cs typeface="Calibri" panose="020F0502020204030204"/>
              </a:rPr>
              <a:t> </a:t>
            </a:r>
            <a:r>
              <a:rPr lang="en-GB" dirty="0" err="1">
                <a:cs typeface="Calibri" panose="020F0502020204030204"/>
              </a:rPr>
              <a:t>χρονο</a:t>
            </a:r>
            <a:r>
              <a:rPr lang="en-GB" dirty="0">
                <a:cs typeface="Calibri" panose="020F0502020204030204"/>
              </a:rPr>
              <a:t> σας 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3908</Words>
  <Application>WPS Presentation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Αγια Σοφια  </vt:lpstr>
      <vt:lpstr>ΠΡΟΙΣΤΟΡΙΑ </vt:lpstr>
      <vt:lpstr>ΑΡΧΙΤΕΚΤΟΝΙΚΗ </vt:lpstr>
      <vt:lpstr>ΚΥΡΙΟΣ ΝΑΟΣ </vt:lpstr>
      <vt:lpstr>ΨΗΦΙΔΩΤΑ </vt:lpstr>
      <vt:lpstr>ΤΕΛΟΣ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Paris</cp:lastModifiedBy>
  <cp:revision>125</cp:revision>
  <dcterms:created xsi:type="dcterms:W3CDTF">2023-05-13T08:53:00Z</dcterms:created>
  <dcterms:modified xsi:type="dcterms:W3CDTF">2023-05-18T13:15:07Z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E7BA15F7FA4044929AD70E5063FD33BF</vt:lpwstr>
  </property>
  <property fmtid="{D5CDD505-2E9C-101B-9397-08002B2CF9AE}" pid="3" name="KSOProductBuildVer">
    <vt:lpwstr>1033-11.2.0.11537</vt:lpwstr>
  </property>
</Properties>
</file>