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p:txBody>
      </p:sp>
      <p:sp>
        <p:nvSpPr>
          <p:cNvPr id="119" name="Shape 119"/>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Title Text"/>
          <p:cNvSpPr txBox="1"/>
          <p:nvPr>
            <p:ph type="title" hasCustomPrompt="1"/>
          </p:nvPr>
        </p:nvSpPr>
        <p:spPr>
          <a:xfrm>
            <a:off x="1689100" y="4445000"/>
            <a:ext cx="21005800" cy="2413000"/>
          </a:xfrm>
          <a:prstGeom prst="rect">
            <a:avLst/>
          </a:prstGeom>
        </p:spPr>
        <p:txBody>
          <a:bodyPr anchor="b"/>
          <a:lstStyle/>
          <a:p>
            <a:r>
              <a:t>Title Text</a:t>
            </a:r>
          </a:p>
        </p:txBody>
      </p:sp>
      <p:sp>
        <p:nvSpPr>
          <p:cNvPr id="13" name="Body Level One…"/>
          <p:cNvSpPr txBox="1"/>
          <p:nvPr>
            <p:ph type="body" sz="quarter" idx="1" hasCustomPrompt="1"/>
          </p:nvPr>
        </p:nvSpPr>
        <p:spPr>
          <a:xfrm>
            <a:off x="1689100" y="6845300"/>
            <a:ext cx="21005800" cy="2159000"/>
          </a:xfrm>
          <a:prstGeom prst="rect">
            <a:avLst/>
          </a:prstGeom>
        </p:spPr>
        <p:txBody>
          <a:bodyPr anchor="t"/>
          <a:lstStyle>
            <a:lvl1pPr marL="0" indent="0">
              <a:lnSpc>
                <a:spcPct val="80000"/>
              </a:lnSpc>
              <a:spcBef>
                <a:spcPts val="0"/>
              </a:spcBef>
              <a:buSzTx/>
              <a:buNone/>
              <a:defRPr cap="all" spc="400">
                <a:solidFill>
                  <a:srgbClr val="3E3B39"/>
                </a:solidFill>
                <a:latin typeface="+mn-lt"/>
                <a:ea typeface="+mn-ea"/>
                <a:cs typeface="+mn-cs"/>
                <a:sym typeface="Avenir Next Regular"/>
              </a:defRPr>
            </a:lvl1pPr>
            <a:lvl2pPr marL="0" indent="0">
              <a:lnSpc>
                <a:spcPct val="80000"/>
              </a:lnSpc>
              <a:spcBef>
                <a:spcPts val="0"/>
              </a:spcBef>
              <a:buSzTx/>
              <a:buNone/>
              <a:defRPr cap="all" spc="400">
                <a:solidFill>
                  <a:srgbClr val="3E3B39"/>
                </a:solidFill>
                <a:latin typeface="+mn-lt"/>
                <a:ea typeface="+mn-ea"/>
                <a:cs typeface="+mn-cs"/>
                <a:sym typeface="Avenir Next Regular"/>
              </a:defRPr>
            </a:lvl2pPr>
            <a:lvl3pPr marL="0" indent="0">
              <a:lnSpc>
                <a:spcPct val="80000"/>
              </a:lnSpc>
              <a:spcBef>
                <a:spcPts val="0"/>
              </a:spcBef>
              <a:buSzTx/>
              <a:buNone/>
              <a:defRPr cap="all" spc="400">
                <a:solidFill>
                  <a:srgbClr val="3E3B39"/>
                </a:solidFill>
                <a:latin typeface="+mn-lt"/>
                <a:ea typeface="+mn-ea"/>
                <a:cs typeface="+mn-cs"/>
                <a:sym typeface="Avenir Next Regular"/>
              </a:defRPr>
            </a:lvl3pPr>
            <a:lvl4pPr marL="0" indent="0">
              <a:lnSpc>
                <a:spcPct val="80000"/>
              </a:lnSpc>
              <a:spcBef>
                <a:spcPts val="0"/>
              </a:spcBef>
              <a:buSzTx/>
              <a:buNone/>
              <a:defRPr cap="all" spc="400">
                <a:solidFill>
                  <a:srgbClr val="3E3B39"/>
                </a:solidFill>
                <a:latin typeface="+mn-lt"/>
                <a:ea typeface="+mn-ea"/>
                <a:cs typeface="+mn-cs"/>
                <a:sym typeface="Avenir Next Regular"/>
              </a:defRPr>
            </a:lvl4pPr>
            <a:lvl5pPr marL="0" indent="0">
              <a:lnSpc>
                <a:spcPct val="80000"/>
              </a:lnSpc>
              <a:spcBef>
                <a:spcPts val="0"/>
              </a:spcBef>
              <a:buSzTx/>
              <a:buNone/>
              <a:defRPr cap="all" spc="400">
                <a:solidFill>
                  <a:srgbClr val="3E3B39"/>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49856" y="13049250"/>
            <a:ext cx="508103" cy="520700"/>
          </a:xfrm>
          <a:prstGeom prst="rect">
            <a:avLst/>
          </a:prstGeom>
        </p:spPr>
        <p:txBody>
          <a:bodyPr anchor="ct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p:nvPr>
            <p:ph type="body" sz="quarter" idx="21" hasCustomPrompt="1"/>
          </p:nvPr>
        </p:nvSpPr>
        <p:spPr>
          <a:xfrm>
            <a:off x="2387600" y="8985250"/>
            <a:ext cx="19621500" cy="863600"/>
          </a:xfrm>
          <a:prstGeom prst="rect">
            <a:avLst/>
          </a:prstGeom>
        </p:spPr>
        <p:txBody>
          <a:bodyPr>
            <a:spAutoFit/>
          </a:bodyPr>
          <a:lstStyle>
            <a:lvl1pPr marL="0" indent="0" algn="ctr">
              <a:lnSpc>
                <a:spcPct val="90000"/>
              </a:lnSpc>
              <a:spcBef>
                <a:spcPts val="1700"/>
              </a:spcBef>
              <a:buSzTx/>
              <a:buNone/>
              <a:defRPr sz="4400" i="1">
                <a:latin typeface="+mn-lt"/>
                <a:ea typeface="+mn-ea"/>
                <a:cs typeface="+mn-cs"/>
                <a:sym typeface="Avenir Next Regular"/>
              </a:defRPr>
            </a:lvl1pPr>
          </a:lstStyle>
          <a:p>
            <a:r>
              <a:t>–Johnny Appleseed</a:t>
            </a:r>
          </a:p>
        </p:txBody>
      </p:sp>
      <p:sp>
        <p:nvSpPr>
          <p:cNvPr id="96" name="“Type a quote here.”"/>
          <p:cNvSpPr txBox="1"/>
          <p:nvPr>
            <p:ph type="body" sz="quarter" idx="22" hasCustomPrompt="1"/>
          </p:nvPr>
        </p:nvSpPr>
        <p:spPr>
          <a:xfrm>
            <a:off x="2387600" y="5999360"/>
            <a:ext cx="19621500" cy="965201"/>
          </a:xfrm>
          <a:prstGeom prst="rect">
            <a:avLst/>
          </a:prstGeom>
        </p:spPr>
        <p:txBody>
          <a:bodyPr>
            <a:spAutoFit/>
          </a:bodyPr>
          <a:lstStyle>
            <a:lvl1pPr marL="0" indent="0" algn="ctr">
              <a:lnSpc>
                <a:spcPct val="90000"/>
              </a:lnSpc>
              <a:buSzTx/>
              <a:buNone/>
              <a:defRPr>
                <a:latin typeface="Avenir Next Demi Bold"/>
                <a:ea typeface="Avenir Next Demi Bold"/>
                <a:cs typeface="Avenir Next Demi Bold"/>
                <a:sym typeface="Avenir Next Demi Bold"/>
              </a:defRPr>
            </a:lvl1pPr>
          </a:lstStyle>
          <a:p>
            <a:r>
              <a:t>“Type a quote here.” </a:t>
            </a:r>
          </a:p>
        </p:txBody>
      </p:sp>
      <p:sp>
        <p:nvSpPr>
          <p:cNvPr id="97"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p:cSld name="Photo">
    <p:spTree>
      <p:nvGrpSpPr>
        <p:cNvPr id="1" name=""/>
        <p:cNvGrpSpPr/>
        <p:nvPr/>
      </p:nvGrpSpPr>
      <p:grpSpPr>
        <a:xfrm>
          <a:off x="0" y="0"/>
          <a:ext cx="0" cy="0"/>
          <a:chOff x="0" y="0"/>
          <a:chExt cx="0" cy="0"/>
        </a:xfrm>
      </p:grpSpPr>
      <p:sp>
        <p:nvSpPr>
          <p:cNvPr id="104" name="Hands making a pot out of mud using a potter’s wheel"/>
          <p:cNvSpPr/>
          <p:nvPr>
            <p:ph type="pic" idx="21"/>
          </p:nvPr>
        </p:nvSpPr>
        <p:spPr>
          <a:xfrm>
            <a:off x="-2171700" y="-152400"/>
            <a:ext cx="28930759" cy="14376400"/>
          </a:xfrm>
          <a:prstGeom prst="rect">
            <a:avLst/>
          </a:prstGeom>
        </p:spPr>
        <p:txBody>
          <a:bodyPr lIns="91439" tIns="45719" rIns="91439" bIns="45719" anchor="t">
            <a:noAutofit/>
          </a:bodyPr>
          <a:lstStyle/>
          <a:p/>
        </p:txBody>
      </p:sp>
      <p:sp>
        <p:nvSpPr>
          <p:cNvPr id="10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p:cSld name="Photo - Horizontal">
    <p:spTree>
      <p:nvGrpSpPr>
        <p:cNvPr id="1" name=""/>
        <p:cNvGrpSpPr/>
        <p:nvPr/>
      </p:nvGrpSpPr>
      <p:grpSpPr>
        <a:xfrm>
          <a:off x="0" y="0"/>
          <a:ext cx="0" cy="0"/>
          <a:chOff x="0" y="0"/>
          <a:chExt cx="0" cy="0"/>
        </a:xfrm>
      </p:grpSpPr>
      <p:pic>
        <p:nvPicPr>
          <p:cNvPr id="21" name="chalk_line_box_hd.png" descr="chalk_line_box_hd.png"/>
          <p:cNvPicPr/>
          <p:nvPr/>
        </p:nvPicPr>
        <p:blipFill>
          <a:blip r:embed="rId2">
            <a:alphaModFix amt="45000"/>
          </a:blip>
          <a:stretch>
            <a:fillRect/>
          </a:stretch>
        </p:blipFill>
        <p:spPr>
          <a:xfrm>
            <a:off x="635000" y="9550400"/>
            <a:ext cx="23063200" cy="3289300"/>
          </a:xfrm>
          <a:prstGeom prst="rect">
            <a:avLst/>
          </a:prstGeom>
          <a:ln w="12700">
            <a:miter lim="400000"/>
            <a:headEnd/>
            <a:tailEnd/>
          </a:ln>
        </p:spPr>
      </p:pic>
      <p:sp>
        <p:nvSpPr>
          <p:cNvPr id="22" name="Assorted pieces of ceramic pottery"/>
          <p:cNvSpPr/>
          <p:nvPr>
            <p:ph type="pic" idx="21"/>
          </p:nvPr>
        </p:nvSpPr>
        <p:spPr>
          <a:xfrm>
            <a:off x="666750" y="-1562100"/>
            <a:ext cx="23063200" cy="11874500"/>
          </a:xfrm>
          <a:prstGeom prst="rect">
            <a:avLst/>
          </a:prstGeom>
          <a:ln w="9525">
            <a:round/>
          </a:ln>
        </p:spPr>
        <p:txBody>
          <a:bodyPr lIns="91439" tIns="45719" rIns="91439" bIns="45719" anchor="t">
            <a:noAutofit/>
          </a:bodyPr>
          <a:lstStyle/>
          <a:p/>
        </p:txBody>
      </p:sp>
      <p:sp>
        <p:nvSpPr>
          <p:cNvPr id="23" name="Title Text"/>
          <p:cNvSpPr txBox="1"/>
          <p:nvPr>
            <p:ph type="title" hasCustomPrompt="1"/>
          </p:nvPr>
        </p:nvSpPr>
        <p:spPr>
          <a:xfrm>
            <a:off x="1689100" y="9753600"/>
            <a:ext cx="21005800" cy="1333500"/>
          </a:xfrm>
          <a:prstGeom prst="rect">
            <a:avLst/>
          </a:prstGeom>
        </p:spPr>
        <p:txBody>
          <a:bodyPr anchor="b"/>
          <a:lstStyle/>
          <a:p>
            <a:r>
              <a:t>Title Text</a:t>
            </a:r>
          </a:p>
        </p:txBody>
      </p:sp>
      <p:sp>
        <p:nvSpPr>
          <p:cNvPr id="24" name="Body Level One…"/>
          <p:cNvSpPr txBox="1"/>
          <p:nvPr>
            <p:ph type="body" sz="quarter" idx="1" hasCustomPrompt="1"/>
          </p:nvPr>
        </p:nvSpPr>
        <p:spPr>
          <a:xfrm>
            <a:off x="1689100" y="11023600"/>
            <a:ext cx="21005800" cy="1676400"/>
          </a:xfrm>
          <a:prstGeom prst="rect">
            <a:avLst/>
          </a:prstGeom>
        </p:spPr>
        <p:txBody>
          <a:bodyPr anchor="t"/>
          <a:lstStyle>
            <a:lvl1pPr marL="0" indent="0">
              <a:lnSpc>
                <a:spcPct val="80000"/>
              </a:lnSpc>
              <a:spcBef>
                <a:spcPts val="0"/>
              </a:spcBef>
              <a:buSzTx/>
              <a:buNone/>
              <a:defRPr cap="all" spc="400">
                <a:solidFill>
                  <a:srgbClr val="3E3B39"/>
                </a:solidFill>
                <a:latin typeface="+mn-lt"/>
                <a:ea typeface="+mn-ea"/>
                <a:cs typeface="+mn-cs"/>
                <a:sym typeface="Avenir Next Regular"/>
              </a:defRPr>
            </a:lvl1pPr>
            <a:lvl2pPr marL="0" indent="0">
              <a:lnSpc>
                <a:spcPct val="80000"/>
              </a:lnSpc>
              <a:spcBef>
                <a:spcPts val="0"/>
              </a:spcBef>
              <a:buSzTx/>
              <a:buNone/>
              <a:defRPr cap="all" spc="400">
                <a:solidFill>
                  <a:srgbClr val="3E3B39"/>
                </a:solidFill>
                <a:latin typeface="+mn-lt"/>
                <a:ea typeface="+mn-ea"/>
                <a:cs typeface="+mn-cs"/>
                <a:sym typeface="Avenir Next Regular"/>
              </a:defRPr>
            </a:lvl2pPr>
            <a:lvl3pPr marL="0" indent="0">
              <a:lnSpc>
                <a:spcPct val="80000"/>
              </a:lnSpc>
              <a:spcBef>
                <a:spcPts val="0"/>
              </a:spcBef>
              <a:buSzTx/>
              <a:buNone/>
              <a:defRPr cap="all" spc="400">
                <a:solidFill>
                  <a:srgbClr val="3E3B39"/>
                </a:solidFill>
                <a:latin typeface="+mn-lt"/>
                <a:ea typeface="+mn-ea"/>
                <a:cs typeface="+mn-cs"/>
                <a:sym typeface="Avenir Next Regular"/>
              </a:defRPr>
            </a:lvl3pPr>
            <a:lvl4pPr marL="0" indent="0">
              <a:lnSpc>
                <a:spcPct val="80000"/>
              </a:lnSpc>
              <a:spcBef>
                <a:spcPts val="0"/>
              </a:spcBef>
              <a:buSzTx/>
              <a:buNone/>
              <a:defRPr cap="all" spc="400">
                <a:solidFill>
                  <a:srgbClr val="3E3B39"/>
                </a:solidFill>
                <a:latin typeface="+mn-lt"/>
                <a:ea typeface="+mn-ea"/>
                <a:cs typeface="+mn-cs"/>
                <a:sym typeface="Avenir Next Regular"/>
              </a:defRPr>
            </a:lvl4pPr>
            <a:lvl5pPr marL="0" indent="0">
              <a:lnSpc>
                <a:spcPct val="80000"/>
              </a:lnSpc>
              <a:spcBef>
                <a:spcPts val="0"/>
              </a:spcBef>
              <a:buSzTx/>
              <a:buNone/>
              <a:defRPr cap="all" spc="400">
                <a:solidFill>
                  <a:srgbClr val="3E3B39"/>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xfrm>
            <a:off x="11949856" y="13017500"/>
            <a:ext cx="508103" cy="5207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2" name="Title Text"/>
          <p:cNvSpPr txBox="1"/>
          <p:nvPr>
            <p:ph type="title" hasCustomPrompt="1"/>
          </p:nvPr>
        </p:nvSpPr>
        <p:spPr>
          <a:xfrm>
            <a:off x="1689100" y="5499100"/>
            <a:ext cx="21005800" cy="2730500"/>
          </a:xfrm>
          <a:prstGeom prst="rect">
            <a:avLst/>
          </a:prstGeom>
        </p:spPr>
        <p:txBody>
          <a:bodyPr anchor="ctr"/>
          <a:lstStyle/>
          <a:p>
            <a:r>
              <a:t>Title Text</a:t>
            </a:r>
          </a:p>
        </p:txBody>
      </p:sp>
      <p:sp>
        <p:nvSpPr>
          <p:cNvPr id="33"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Brown ceramic bowls arranged in rows"/>
          <p:cNvSpPr/>
          <p:nvPr>
            <p:ph type="pic" idx="21"/>
          </p:nvPr>
        </p:nvSpPr>
        <p:spPr>
          <a:xfrm>
            <a:off x="12077700" y="850900"/>
            <a:ext cx="10642600" cy="15965965"/>
          </a:xfrm>
          <a:prstGeom prst="rect">
            <a:avLst/>
          </a:prstGeom>
          <a:ln w="9525">
            <a:round/>
          </a:ln>
        </p:spPr>
        <p:txBody>
          <a:bodyPr lIns="91439" tIns="45719" rIns="91439" bIns="45719" anchor="t">
            <a:noAutofit/>
          </a:bodyPr>
          <a:lstStyle/>
          <a:p/>
        </p:txBody>
      </p:sp>
      <p:sp>
        <p:nvSpPr>
          <p:cNvPr id="41" name="Title Text"/>
          <p:cNvSpPr txBox="1"/>
          <p:nvPr>
            <p:ph type="title" hasCustomPrompt="1"/>
          </p:nvPr>
        </p:nvSpPr>
        <p:spPr>
          <a:xfrm>
            <a:off x="1689100" y="1295400"/>
            <a:ext cx="9525000" cy="5765800"/>
          </a:xfrm>
          <a:prstGeom prst="rect">
            <a:avLst/>
          </a:prstGeom>
        </p:spPr>
        <p:txBody>
          <a:bodyPr anchor="b"/>
          <a:lstStyle/>
          <a:p>
            <a:r>
              <a:t>Title Text</a:t>
            </a:r>
          </a:p>
        </p:txBody>
      </p:sp>
      <p:sp>
        <p:nvSpPr>
          <p:cNvPr id="42" name="Body Level One…"/>
          <p:cNvSpPr txBox="1"/>
          <p:nvPr>
            <p:ph type="body" sz="quarter" idx="1" hasCustomPrompt="1"/>
          </p:nvPr>
        </p:nvSpPr>
        <p:spPr>
          <a:xfrm>
            <a:off x="1689100" y="7251700"/>
            <a:ext cx="9525000" cy="5181600"/>
          </a:xfrm>
          <a:prstGeom prst="rect">
            <a:avLst/>
          </a:prstGeom>
        </p:spPr>
        <p:txBody>
          <a:bodyPr anchor="t"/>
          <a:lstStyle>
            <a:lvl1pPr marL="0" indent="0">
              <a:lnSpc>
                <a:spcPct val="80000"/>
              </a:lnSpc>
              <a:spcBef>
                <a:spcPts val="0"/>
              </a:spcBef>
              <a:buSzTx/>
              <a:buNone/>
              <a:defRPr cap="all" spc="400">
                <a:solidFill>
                  <a:srgbClr val="3E3B39"/>
                </a:solidFill>
                <a:latin typeface="+mn-lt"/>
                <a:ea typeface="+mn-ea"/>
                <a:cs typeface="+mn-cs"/>
                <a:sym typeface="Avenir Next Regular"/>
              </a:defRPr>
            </a:lvl1pPr>
            <a:lvl2pPr marL="0" indent="0">
              <a:lnSpc>
                <a:spcPct val="80000"/>
              </a:lnSpc>
              <a:spcBef>
                <a:spcPts val="0"/>
              </a:spcBef>
              <a:buSzTx/>
              <a:buNone/>
              <a:defRPr cap="all" spc="400">
                <a:solidFill>
                  <a:srgbClr val="3E3B39"/>
                </a:solidFill>
                <a:latin typeface="+mn-lt"/>
                <a:ea typeface="+mn-ea"/>
                <a:cs typeface="+mn-cs"/>
                <a:sym typeface="Avenir Next Regular"/>
              </a:defRPr>
            </a:lvl2pPr>
            <a:lvl3pPr marL="0" indent="0">
              <a:lnSpc>
                <a:spcPct val="80000"/>
              </a:lnSpc>
              <a:spcBef>
                <a:spcPts val="0"/>
              </a:spcBef>
              <a:buSzTx/>
              <a:buNone/>
              <a:defRPr cap="all" spc="400">
                <a:solidFill>
                  <a:srgbClr val="3E3B39"/>
                </a:solidFill>
                <a:latin typeface="+mn-lt"/>
                <a:ea typeface="+mn-ea"/>
                <a:cs typeface="+mn-cs"/>
                <a:sym typeface="Avenir Next Regular"/>
              </a:defRPr>
            </a:lvl3pPr>
            <a:lvl4pPr marL="0" indent="0">
              <a:lnSpc>
                <a:spcPct val="80000"/>
              </a:lnSpc>
              <a:spcBef>
                <a:spcPts val="0"/>
              </a:spcBef>
              <a:buSzTx/>
              <a:buNone/>
              <a:defRPr cap="all" spc="400">
                <a:solidFill>
                  <a:srgbClr val="3E3B39"/>
                </a:solidFill>
                <a:latin typeface="+mn-lt"/>
                <a:ea typeface="+mn-ea"/>
                <a:cs typeface="+mn-cs"/>
                <a:sym typeface="Avenir Next Regular"/>
              </a:defRPr>
            </a:lvl4pPr>
            <a:lvl5pPr marL="0" indent="0">
              <a:lnSpc>
                <a:spcPct val="80000"/>
              </a:lnSpc>
              <a:spcBef>
                <a:spcPts val="0"/>
              </a:spcBef>
              <a:buSzTx/>
              <a:buNone/>
              <a:defRPr cap="all" spc="400">
                <a:solidFill>
                  <a:srgbClr val="3E3B39"/>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xfrm>
            <a:off x="11949856" y="13017500"/>
            <a:ext cx="508103" cy="520700"/>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p:nvPr>
            <p:ph type="title" hasCustomPrompt="1"/>
          </p:nvPr>
        </p:nvSpPr>
        <p:spPr>
          <a:prstGeom prst="rect">
            <a:avLst/>
          </a:prstGeom>
        </p:spPr>
        <p:txBody>
          <a:bodyPr/>
          <a:lstStyle/>
          <a:p>
            <a:r>
              <a:t>Title Text</a:t>
            </a:r>
          </a:p>
        </p:txBody>
      </p:sp>
      <p:sp>
        <p:nvSpPr>
          <p:cNvPr id="51"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Title Text"/>
          <p:cNvSpPr txBox="1"/>
          <p:nvPr>
            <p:ph type="title" hasCustomPrompt="1"/>
          </p:nvPr>
        </p:nvSpPr>
        <p:spPr>
          <a:prstGeom prst="rect">
            <a:avLst/>
          </a:prstGeom>
        </p:spPr>
        <p:txBody>
          <a:bodyPr/>
          <a:lstStyle/>
          <a:p>
            <a:r>
              <a:t>Title Text</a:t>
            </a:r>
          </a:p>
        </p:txBody>
      </p:sp>
      <p:sp>
        <p:nvSpPr>
          <p:cNvPr id="59" name="Body Level One…"/>
          <p:cNvSpPr txBox="1"/>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7" name="Brown ceramic bowls arranged in rows"/>
          <p:cNvSpPr/>
          <p:nvPr>
            <p:ph type="pic" sz="half" idx="21"/>
          </p:nvPr>
        </p:nvSpPr>
        <p:spPr>
          <a:xfrm>
            <a:off x="12511366" y="2415958"/>
            <a:ext cx="9261150" cy="13895398"/>
          </a:xfrm>
          <a:prstGeom prst="rect">
            <a:avLst/>
          </a:prstGeom>
          <a:ln w="9525">
            <a:round/>
          </a:ln>
        </p:spPr>
        <p:txBody>
          <a:bodyPr lIns="91439" tIns="45719" rIns="91439" bIns="45719" anchor="t">
            <a:noAutofit/>
          </a:bodyPr>
          <a:lstStyle/>
          <a:p/>
        </p:txBody>
      </p:sp>
      <p:sp>
        <p:nvSpPr>
          <p:cNvPr id="68" name="Title Text"/>
          <p:cNvSpPr txBox="1"/>
          <p:nvPr>
            <p:ph type="title" hasCustomPrompt="1"/>
          </p:nvPr>
        </p:nvSpPr>
        <p:spPr>
          <a:prstGeom prst="rect">
            <a:avLst/>
          </a:prstGeom>
        </p:spPr>
        <p:txBody>
          <a:bodyPr/>
          <a:lstStyle/>
          <a:p>
            <a:r>
              <a:t>Title Text</a:t>
            </a:r>
          </a:p>
        </p:txBody>
      </p:sp>
      <p:sp>
        <p:nvSpPr>
          <p:cNvPr id="69" name="Body Level One…"/>
          <p:cNvSpPr txBox="1"/>
          <p:nvPr>
            <p:ph type="body" sz="half" idx="1" hasCustomPrompt="1"/>
          </p:nvPr>
        </p:nvSpPr>
        <p:spPr>
          <a:xfrm>
            <a:off x="1689100" y="3683000"/>
            <a:ext cx="10007600" cy="8255000"/>
          </a:xfrm>
          <a:prstGeom prst="rect">
            <a:avLst/>
          </a:prstGeom>
        </p:spPr>
        <p:txBody>
          <a:bodyPr/>
          <a:lstStyle>
            <a:lvl1pPr marL="533400" indent="-533400">
              <a:lnSpc>
                <a:spcPct val="90000"/>
              </a:lnSpc>
              <a:defRPr sz="4400"/>
            </a:lvl1pPr>
            <a:lvl2pPr marL="1066800" indent="-533400">
              <a:lnSpc>
                <a:spcPct val="90000"/>
              </a:lnSpc>
              <a:defRPr sz="4400"/>
            </a:lvl2pPr>
            <a:lvl3pPr marL="1600200" indent="-533400">
              <a:lnSpc>
                <a:spcPct val="90000"/>
              </a:lnSpc>
              <a:defRPr sz="4400"/>
            </a:lvl3pPr>
            <a:lvl4pPr marL="2133600" indent="-533400">
              <a:lnSpc>
                <a:spcPct val="90000"/>
              </a:lnSpc>
              <a:defRPr sz="4400"/>
            </a:lvl4pPr>
            <a:lvl5pPr marL="2667000" indent="-533400">
              <a:lnSpc>
                <a:spcPct val="90000"/>
              </a:lnSpc>
              <a:defRPr sz="4400"/>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p:nvPr>
            <p:ph type="body" idx="1" hasCustomPrompt="1"/>
          </p:nvPr>
        </p:nvSpPr>
        <p:spPr>
          <a:xfrm>
            <a:off x="1689100" y="2730500"/>
            <a:ext cx="21005800" cy="8255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p:cSld name="Photo - 3 Up">
    <p:spTree>
      <p:nvGrpSpPr>
        <p:cNvPr id="1" name=""/>
        <p:cNvGrpSpPr/>
        <p:nvPr/>
      </p:nvGrpSpPr>
      <p:grpSpPr>
        <a:xfrm>
          <a:off x="0" y="0"/>
          <a:ext cx="0" cy="0"/>
          <a:chOff x="0" y="0"/>
          <a:chExt cx="0" cy="0"/>
        </a:xfrm>
      </p:grpSpPr>
      <p:sp>
        <p:nvSpPr>
          <p:cNvPr id="85" name="Ceramic teacups on a wooden tabletop"/>
          <p:cNvSpPr/>
          <p:nvPr>
            <p:ph type="pic" sz="half" idx="21"/>
          </p:nvPr>
        </p:nvSpPr>
        <p:spPr>
          <a:xfrm>
            <a:off x="12344400" y="4356100"/>
            <a:ext cx="11379200" cy="9182100"/>
          </a:xfrm>
          <a:prstGeom prst="rect">
            <a:avLst/>
          </a:prstGeom>
          <a:ln w="9525">
            <a:round/>
          </a:ln>
        </p:spPr>
        <p:txBody>
          <a:bodyPr lIns="91439" tIns="45719" rIns="91439" bIns="45719" anchor="t">
            <a:noAutofit/>
          </a:bodyPr>
          <a:lstStyle/>
          <a:p/>
        </p:txBody>
      </p:sp>
      <p:sp>
        <p:nvSpPr>
          <p:cNvPr id="86" name="Hands making a pot out of mud using a potter’s wheel"/>
          <p:cNvSpPr/>
          <p:nvPr>
            <p:ph type="pic" sz="half" idx="22"/>
          </p:nvPr>
        </p:nvSpPr>
        <p:spPr>
          <a:xfrm>
            <a:off x="12293600" y="304800"/>
            <a:ext cx="11315700" cy="7302500"/>
          </a:xfrm>
          <a:prstGeom prst="rect">
            <a:avLst/>
          </a:prstGeom>
          <a:ln w="9525">
            <a:round/>
          </a:ln>
        </p:spPr>
        <p:txBody>
          <a:bodyPr lIns="91439" tIns="45719" rIns="91439" bIns="45719" anchor="t">
            <a:noAutofit/>
          </a:bodyPr>
          <a:lstStyle/>
          <a:p/>
        </p:txBody>
      </p:sp>
      <p:sp>
        <p:nvSpPr>
          <p:cNvPr id="87" name="Close-up of ceramic bowls"/>
          <p:cNvSpPr/>
          <p:nvPr>
            <p:ph type="pic" idx="23"/>
          </p:nvPr>
        </p:nvSpPr>
        <p:spPr>
          <a:xfrm>
            <a:off x="647700" y="-711200"/>
            <a:ext cx="11379200" cy="17145000"/>
          </a:xfrm>
          <a:prstGeom prst="rect">
            <a:avLst/>
          </a:prstGeom>
          <a:ln w="9525">
            <a:round/>
          </a:ln>
        </p:spPr>
        <p:txBody>
          <a:bodyPr lIns="91439" tIns="45719" rIns="91439" bIns="45719" anchor="t">
            <a:noAutofit/>
          </a:bodyPr>
          <a:lstStyle/>
          <a:p/>
        </p:txBody>
      </p:sp>
      <p:sp>
        <p:nvSpPr>
          <p:cNvPr id="88"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pic>
        <p:nvPicPr>
          <p:cNvPr id="2" name="chalk_line_hd.png" descr="chalk_line_hd.png"/>
          <p:cNvPicPr/>
          <p:nvPr/>
        </p:nvPicPr>
        <p:blipFill>
          <a:blip r:embed="rId14">
            <a:alphaModFix amt="45000"/>
          </a:blip>
          <a:stretch>
            <a:fillRect/>
          </a:stretch>
        </p:blipFill>
        <p:spPr>
          <a:xfrm>
            <a:off x="736600" y="495300"/>
            <a:ext cx="22910800" cy="12344400"/>
          </a:xfrm>
          <a:prstGeom prst="rect">
            <a:avLst/>
          </a:prstGeom>
          <a:ln w="12700">
            <a:miter lim="400000"/>
            <a:headEnd/>
            <a:tailEnd/>
          </a:ln>
        </p:spPr>
      </p:pic>
      <p:sp>
        <p:nvSpPr>
          <p:cNvPr id="3" name="Title Text"/>
          <p:cNvSpPr txBox="1"/>
          <p:nvPr>
            <p:ph type="title"/>
          </p:nvPr>
        </p:nvSpPr>
        <p:spPr>
          <a:xfrm>
            <a:off x="1689100" y="889000"/>
            <a:ext cx="21005800" cy="2413000"/>
          </a:xfrm>
          <a:prstGeom prst="rect">
            <a:avLst/>
          </a:prstGeom>
          <a:ln w="12700">
            <a:miter lim="400000"/>
          </a:ln>
        </p:spPr>
        <p:txBody>
          <a:bodyPr lIns="50800" tIns="50800" rIns="50800" bIns="50800">
            <a:normAutofit/>
          </a:bodyPr>
          <a:lstStyle/>
          <a:p>
            <a:r>
              <a:t>Title Text</a:t>
            </a:r>
          </a:p>
        </p:txBody>
      </p:sp>
      <p:sp>
        <p:nvSpPr>
          <p:cNvPr id="4" name="Body Level One…"/>
          <p:cNvSpPr txBox="1"/>
          <p:nvPr>
            <p:ph type="body" idx="1"/>
          </p:nvPr>
        </p:nvSpPr>
        <p:spPr>
          <a:xfrm>
            <a:off x="1689100" y="3683000"/>
            <a:ext cx="21005800" cy="8255000"/>
          </a:xfrm>
          <a:prstGeom prst="rect">
            <a:avLst/>
          </a:prstGeom>
          <a:ln w="12700">
            <a:miter lim="400000"/>
          </a:ln>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940996" y="13017500"/>
            <a:ext cx="508103" cy="520700"/>
          </a:xfrm>
          <a:prstGeom prst="rect">
            <a:avLst/>
          </a:prstGeom>
          <a:ln w="12700">
            <a:miter lim="400000"/>
          </a:ln>
        </p:spPr>
        <p:txBody>
          <a:bodyPr wrap="none" lIns="50800" tIns="50800" rIns="50800" bIns="50800">
            <a:spAutoFit/>
          </a:bodyPr>
          <a:lstStyle>
            <a:lvl1pPr>
              <a:defRPr sz="2400" b="1" i="0" cap="all">
                <a:latin typeface="+mn-lt"/>
                <a:ea typeface="+mn-ea"/>
                <a:cs typeface="+mn-cs"/>
                <a:sym typeface="Avenir Next Regular"/>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1pPr>
      <a:lvl2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2pPr>
      <a:lvl3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3pPr>
      <a:lvl4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4pPr>
      <a:lvl5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5pPr>
      <a:lvl6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6pPr>
      <a:lvl7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7pPr>
      <a:lvl8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8pPr>
      <a:lvl9pPr marL="0" marR="0" indent="0" algn="l" defTabSz="825500" rtl="0" latinLnBrk="0">
        <a:lnSpc>
          <a:spcPct val="80000"/>
        </a:lnSpc>
        <a:spcBef>
          <a:spcPts val="0"/>
        </a:spcBef>
        <a:spcAft>
          <a:spcPts val="0"/>
        </a:spcAft>
        <a:buClrTx/>
        <a:buSzTx/>
        <a:buFontTx/>
        <a:buNone/>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9pPr>
    </p:titleStyle>
    <p:bodyStyle>
      <a:lvl1pPr marL="635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1270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1905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2540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3175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3810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4445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5080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5715000" marR="0" indent="-635000" algn="l" defTabSz="825500" rtl="0" latinLnBrk="0">
        <a:lnSpc>
          <a:spcPct val="100000"/>
        </a:lnSpc>
        <a:spcBef>
          <a:spcPts val="4500"/>
        </a:spcBef>
        <a:spcAft>
          <a:spcPts val="0"/>
        </a:spcAft>
        <a:buClrTx/>
        <a:buSzPct val="75000"/>
        <a:buFontTx/>
        <a:buChar char="•"/>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bodyStyle>
    <p:otherStyle>
      <a:lvl1pPr marL="0" marR="0" indent="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4.jpe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1.tiff"/></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4.jpeg"/><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Εργασία β΄τετραμήνου"/>
          <p:cNvSpPr txBox="1"/>
          <p:nvPr>
            <p:ph type="ctrTitle"/>
          </p:nvPr>
        </p:nvSpPr>
        <p:spPr>
          <a:prstGeom prst="rect">
            <a:avLst/>
          </a:prstGeom>
        </p:spPr>
        <p:txBody>
          <a:bodyPr/>
          <a:lstStyle/>
          <a:p>
            <a:r>
              <a:t>Εργασία β΄τετραμήνου </a:t>
            </a:r>
          </a:p>
        </p:txBody>
      </p:sp>
      <p:sp>
        <p:nvSpPr>
          <p:cNvPr id="122" name="Μάθημα: θρησκευτικά…"/>
          <p:cNvSpPr txBox="1"/>
          <p:nvPr>
            <p:ph type="subTitle" sz="quarter" idx="1"/>
          </p:nvPr>
        </p:nvSpPr>
        <p:spPr>
          <a:xfrm>
            <a:off x="877588" y="11621923"/>
            <a:ext cx="7185184" cy="1298244"/>
          </a:xfrm>
          <a:prstGeom prst="rect">
            <a:avLst/>
          </a:prstGeom>
        </p:spPr>
        <p:txBody>
          <a:bodyPr/>
          <a:lstStyle/>
          <a:p>
            <a:pPr defTabSz="627380">
              <a:defRPr sz="3800" spc="304">
                <a:effectLst>
                  <a:outerShdw blurRad="19304" dist="19304" dir="5520000" rotWithShape="0">
                    <a:srgbClr val="FFFFFF">
                      <a:alpha val="71999"/>
                    </a:srgbClr>
                  </a:outerShdw>
                </a:effectLst>
              </a:defRPr>
            </a:pPr>
            <a:r>
              <a:rPr u="sng"/>
              <a:t>Μάθημα</a:t>
            </a:r>
            <a:r>
              <a:t>: θρησκευτικά</a:t>
            </a:r>
          </a:p>
          <a:p>
            <a:pPr defTabSz="627380">
              <a:defRPr sz="3800" spc="304">
                <a:effectLst>
                  <a:outerShdw blurRad="19304" dist="19304" dir="5520000" rotWithShape="0">
                    <a:srgbClr val="FFFFFF">
                      <a:alpha val="71999"/>
                    </a:srgbClr>
                  </a:outerShdw>
                </a:effectLst>
              </a:defRPr>
            </a:pPr>
            <a:r>
              <a:t>Γιώργος γαλαιος γ΄1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ΑΓΙΟΡΕΙΤΙΚΟ ΤΡΙΚΟΓΧΟΣ"/>
          <p:cNvSpPr txBox="1"/>
          <p:nvPr>
            <p:ph type="title"/>
          </p:nvPr>
        </p:nvSpPr>
        <p:spPr>
          <a:xfrm>
            <a:off x="-852775" y="-69803"/>
            <a:ext cx="15390125" cy="2722088"/>
          </a:xfrm>
          <a:prstGeom prst="rect">
            <a:avLst/>
          </a:prstGeom>
        </p:spPr>
        <p:txBody>
          <a:bodyPr/>
          <a:lstStyle>
            <a:lvl1pPr algn="ctr">
              <a:defRPr u="sng"/>
            </a:lvl1pPr>
          </a:lstStyle>
          <a:p>
            <a:r>
              <a:t>ΑΓΙΟΡΕΙΤΙΚΟ ΤΡΙΚΟΓΧΟΣ</a:t>
            </a:r>
            <a:endParaRPr b="0"/>
          </a:p>
        </p:txBody>
      </p:sp>
      <p:sp>
        <p:nvSpPr>
          <p:cNvPr id="199" name="Αποτελεί παραλλαγή του σταυροειδούς εγγεγραμμένου ρυθμού με μοναδική διαφοροποίηση την απόληξη της βόρειας και νότιας κεραίας του ναού σε κόγχες. Πρόκειται δηλαδή για αρχιτεκτονικό τύπο ναού, που η κεντρική τετράγωνη αίθουσα του στεγάζεται με τρούλο και "/>
          <p:cNvSpPr txBox="1"/>
          <p:nvPr>
            <p:ph type="body" sz="half" idx="1"/>
          </p:nvPr>
        </p:nvSpPr>
        <p:spPr>
          <a:xfrm>
            <a:off x="1607824" y="2754736"/>
            <a:ext cx="10468928" cy="10567564"/>
          </a:xfrm>
          <a:prstGeom prst="rect">
            <a:avLst/>
          </a:prstGeom>
        </p:spPr>
        <p:txBody>
          <a:bodyPr/>
          <a:lstStyle/>
          <a:p>
            <a:pPr algn="ctr" defTabSz="685165">
              <a:lnSpc>
                <a:spcPct val="90000"/>
              </a:lnSpc>
              <a:spcBef>
                <a:spcPts val="3700"/>
              </a:spcBef>
              <a:defRPr sz="4150" cap="none" spc="0">
                <a:solidFill>
                  <a:srgbClr val="615E5A"/>
                </a:solidFill>
                <a:effectLst>
                  <a:outerShdw blurRad="21082" dist="21082" dir="5520000" rotWithShape="0">
                    <a:srgbClr val="FFFFFF">
                      <a:alpha val="71999"/>
                    </a:srgbClr>
                  </a:outerShdw>
                </a:effectLst>
                <a:latin typeface="Avenir Next Demi Bold"/>
                <a:ea typeface="Avenir Next Demi Bold"/>
                <a:cs typeface="Avenir Next Demi Bold"/>
                <a:sym typeface="Avenir Next Demi Bold"/>
              </a:defRPr>
            </a:pPr>
            <a:r>
              <a:t>Αποτελεί παραλλαγή του σταυροειδούς εγγεγραμμένου ρυθμού με μοναδική διαφοροποίηση την απόληξη της βόρειας και νότιας κεραίας του ναού σε κόγχες. Πρόκειται δηλαδή για αρχιτεκτονικό τύπο ναού, που η κεντρική τετράγωνη αίθουσα του στεγάζεται με τρούλο και οι δύο πλαϊνές του πλευρές διαθέτουν κόγχες, προκειμένου να στεγαστούν οι χοροί των ιεροψαλτών.</a:t>
            </a:r>
          </a:p>
          <a:p>
            <a:pPr algn="ctr" defTabSz="685165">
              <a:lnSpc>
                <a:spcPct val="90000"/>
              </a:lnSpc>
              <a:spcBef>
                <a:spcPts val="3700"/>
              </a:spcBef>
              <a:defRPr sz="4150" cap="none" spc="0">
                <a:solidFill>
                  <a:srgbClr val="615E5A"/>
                </a:solidFill>
                <a:effectLst>
                  <a:outerShdw blurRad="21082" dist="21082" dir="5520000" rotWithShape="0">
                    <a:srgbClr val="FFFFFF">
                      <a:alpha val="71999"/>
                    </a:srgbClr>
                  </a:outerShdw>
                </a:effectLst>
                <a:latin typeface="Avenir Next Demi Bold"/>
                <a:ea typeface="Avenir Next Demi Bold"/>
                <a:cs typeface="Avenir Next Demi Bold"/>
                <a:sym typeface="Avenir Next Demi Bold"/>
              </a:defRPr>
            </a:pPr>
            <a:r>
              <a:t> Ο τύπος ονομάζεται έτσι, επειδή όχι μόνο δημιουργήθηκε αλλά και είναι συνηθισμένος στο Άγιο Όρος .  </a:t>
            </a:r>
          </a:p>
        </p:txBody>
      </p:sp>
      <p:sp>
        <p:nvSpPr>
          <p:cNvPr id="200" name="Line"/>
          <p:cNvSpPr/>
          <p:nvPr/>
        </p:nvSpPr>
        <p:spPr>
          <a:xfrm flipV="1">
            <a:off x="13271734" y="537895"/>
            <a:ext cx="1" cy="12259210"/>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203" name="Group"/>
          <p:cNvGrpSpPr/>
          <p:nvPr/>
        </p:nvGrpSpPr>
        <p:grpSpPr>
          <a:xfrm>
            <a:off x="17207861" y="7615074"/>
            <a:ext cx="6366651" cy="5178753"/>
            <a:chOff x="0" y="0"/>
            <a:chExt cx="6366650" cy="5178751"/>
          </a:xfrm>
        </p:grpSpPr>
        <p:pic>
          <p:nvPicPr>
            <p:cNvPr id="201" name="1434013518.png" descr="1434013518.png"/>
            <p:cNvPicPr>
              <a:picLocks noChangeAspect="1"/>
            </p:cNvPicPr>
            <p:nvPr/>
          </p:nvPicPr>
          <p:blipFill>
            <a:blip r:embed="rId1"/>
            <a:stretch>
              <a:fillRect/>
            </a:stretch>
          </p:blipFill>
          <p:spPr>
            <a:xfrm>
              <a:off x="0" y="0"/>
              <a:ext cx="6366651" cy="4454852"/>
            </a:xfrm>
            <a:prstGeom prst="rect">
              <a:avLst/>
            </a:prstGeom>
            <a:ln w="12700" cap="flat">
              <a:noFill/>
              <a:miter lim="400000"/>
              <a:headEnd/>
              <a:tailEnd/>
            </a:ln>
            <a:effectLst/>
          </p:spPr>
        </p:pic>
        <p:sp>
          <p:nvSpPr>
            <p:cNvPr id="202" name="Caption"/>
            <p:cNvSpPr/>
            <p:nvPr/>
          </p:nvSpPr>
          <p:spPr>
            <a:xfrm>
              <a:off x="0" y="4556451"/>
              <a:ext cx="6366651"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grpSp>
        <p:nvGrpSpPr>
          <p:cNvPr id="206" name="Group"/>
          <p:cNvGrpSpPr/>
          <p:nvPr/>
        </p:nvGrpSpPr>
        <p:grpSpPr>
          <a:xfrm>
            <a:off x="13806402" y="609635"/>
            <a:ext cx="5986862" cy="7635345"/>
            <a:chOff x="0" y="0"/>
            <a:chExt cx="5986860" cy="7635343"/>
          </a:xfrm>
        </p:grpSpPr>
        <p:pic>
          <p:nvPicPr>
            <p:cNvPr id="204" name="2038158.jpg" descr="2038158.jpg"/>
            <p:cNvPicPr>
              <a:picLocks noChangeAspect="1"/>
            </p:cNvPicPr>
            <p:nvPr/>
          </p:nvPicPr>
          <p:blipFill>
            <a:blip r:embed="rId2"/>
            <a:stretch>
              <a:fillRect/>
            </a:stretch>
          </p:blipFill>
          <p:spPr>
            <a:xfrm>
              <a:off x="0" y="0"/>
              <a:ext cx="5986861" cy="5870045"/>
            </a:xfrm>
            <a:prstGeom prst="rect">
              <a:avLst/>
            </a:prstGeom>
            <a:ln w="12700" cap="flat">
              <a:noFill/>
              <a:miter lim="400000"/>
              <a:headEnd/>
              <a:tailEnd/>
            </a:ln>
            <a:effectLst/>
          </p:spPr>
        </p:pic>
        <p:sp>
          <p:nvSpPr>
            <p:cNvPr id="205" name="Caption"/>
            <p:cNvSpPr/>
            <p:nvPr/>
          </p:nvSpPr>
          <p:spPr>
            <a:xfrm>
              <a:off x="0" y="5971644"/>
              <a:ext cx="5986861" cy="1663700"/>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Ναός Τιμίας Ζώνης Βατοπεδίου Αγίου Όρους.</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ΠΕΝΤΑΤΡΟΥΛΛΟΣ ΕΓΕΓΓΡΑΜΜΕΝΟΣ"/>
          <p:cNvSpPr txBox="1"/>
          <p:nvPr>
            <p:ph type="title"/>
          </p:nvPr>
        </p:nvSpPr>
        <p:spPr>
          <a:xfrm>
            <a:off x="856804" y="529088"/>
            <a:ext cx="17493817" cy="2220980"/>
          </a:xfrm>
          <a:prstGeom prst="rect">
            <a:avLst/>
          </a:prstGeom>
        </p:spPr>
        <p:txBody>
          <a:bodyPr/>
          <a:lstStyle>
            <a:lvl1pPr>
              <a:defRPr u="sng"/>
            </a:lvl1pPr>
          </a:lstStyle>
          <a:p>
            <a:r>
              <a:t>ΠΕΝΤΑΤΡΟΥΛΛΟΣ ΕΓΕΓΓΡΑΜΜΕΝΟΣ</a:t>
            </a:r>
            <a:endParaRPr b="0"/>
          </a:p>
        </p:txBody>
      </p:sp>
      <p:sp>
        <p:nvSpPr>
          <p:cNvPr id="209" name="Πρόκειται για κυρίαρχο ρυθμό της Μακεδονίας, της Σερβίας και γενικότερα των δυτικών Βαλκάνιων. Οφείλει την ονομασία του στην εισαγωγή τεσσάρων επιπλέον σχετικά χαμηλών τρούλλων στις γωνίες του ναού. Οι τέσσερις αυτοί τρουλίσκοι, αν και τελείως αποκομμένο"/>
          <p:cNvSpPr txBox="1"/>
          <p:nvPr>
            <p:ph type="body" sz="half" idx="1"/>
          </p:nvPr>
        </p:nvSpPr>
        <p:spPr>
          <a:xfrm>
            <a:off x="1081726" y="1914912"/>
            <a:ext cx="10614974" cy="10594364"/>
          </a:xfrm>
          <a:prstGeom prst="rect">
            <a:avLst/>
          </a:prstGeom>
        </p:spPr>
        <p:txBody>
          <a:bodyPr/>
          <a:lstStyle>
            <a:lvl1pPr marL="0" indent="0" algn="ctr" defTabSz="784225">
              <a:spcBef>
                <a:spcPts val="4200"/>
              </a:spcBef>
              <a:buSzTx/>
              <a:buNone/>
              <a:defRPr sz="4750">
                <a:solidFill>
                  <a:srgbClr val="615E5A"/>
                </a:solidFill>
                <a:effectLst>
                  <a:outerShdw blurRad="24130" dist="24130" dir="5520000" rotWithShape="0">
                    <a:srgbClr val="FFFFFF">
                      <a:alpha val="71999"/>
                    </a:srgbClr>
                  </a:outerShdw>
                </a:effectLst>
                <a:latin typeface="Avenir Next Demi Bold"/>
                <a:ea typeface="Avenir Next Demi Bold"/>
                <a:cs typeface="Avenir Next Demi Bold"/>
                <a:sym typeface="Avenir Next Demi Bold"/>
              </a:defRPr>
            </a:lvl1pPr>
          </a:lstStyle>
          <a:p>
            <a:r>
              <a:t>Πρόκειται για κυρίαρχο ρυθμό της Μακεδονίας, της Σερβίας και γενικότερα των δυτικών Βαλκάνιων. Οφείλει την ονομασία του στην εισαγωγή τεσσάρων επιπλέον σχετικά χαμηλών τρούλλων στις γωνίες του ναού. Οι τέσσερις αυτοί τρουλίσκοι, αν και τελείως αποκομμένοι εσωτερικά από τον κεντρικό τρούλλο επιτυγχάνουν με επιτυχία να εξισορροπήσουν αισθητικά εξωτερικά τον όγκο του. </a:t>
            </a:r>
          </a:p>
        </p:txBody>
      </p:sp>
      <p:sp>
        <p:nvSpPr>
          <p:cNvPr id="210" name="Line"/>
          <p:cNvSpPr/>
          <p:nvPr/>
        </p:nvSpPr>
        <p:spPr>
          <a:xfrm flipV="1">
            <a:off x="12192000" y="1627082"/>
            <a:ext cx="0" cy="11170024"/>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213" name="Group"/>
          <p:cNvGrpSpPr/>
          <p:nvPr/>
        </p:nvGrpSpPr>
        <p:grpSpPr>
          <a:xfrm>
            <a:off x="12505194" y="2074504"/>
            <a:ext cx="5941153" cy="6434915"/>
            <a:chOff x="0" y="0"/>
            <a:chExt cx="5941152" cy="6434914"/>
          </a:xfrm>
        </p:grpSpPr>
        <p:pic>
          <p:nvPicPr>
            <p:cNvPr id="211" name="1434016253.png" descr="1434016253.png"/>
            <p:cNvPicPr>
              <a:picLocks noChangeAspect="1"/>
            </p:cNvPicPr>
            <p:nvPr/>
          </p:nvPicPr>
          <p:blipFill>
            <a:blip r:embed="rId1"/>
            <a:stretch>
              <a:fillRect/>
            </a:stretch>
          </p:blipFill>
          <p:spPr>
            <a:xfrm>
              <a:off x="0" y="0"/>
              <a:ext cx="5941153" cy="4669615"/>
            </a:xfrm>
            <a:prstGeom prst="rect">
              <a:avLst/>
            </a:prstGeom>
            <a:ln w="12700" cap="flat">
              <a:noFill/>
              <a:miter lim="400000"/>
              <a:headEnd/>
              <a:tailEnd/>
            </a:ln>
            <a:effectLst/>
          </p:spPr>
        </p:pic>
        <p:sp>
          <p:nvSpPr>
            <p:cNvPr id="212" name="Caption"/>
            <p:cNvSpPr/>
            <p:nvPr/>
          </p:nvSpPr>
          <p:spPr>
            <a:xfrm>
              <a:off x="0" y="4771214"/>
              <a:ext cx="5941153" cy="16637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Παναγία Παντάνασσα Βοιών Λακωνίας.</a:t>
              </a:r>
            </a:p>
          </p:txBody>
        </p:sp>
      </p:grpSp>
      <p:grpSp>
        <p:nvGrpSpPr>
          <p:cNvPr id="216" name="Group"/>
          <p:cNvGrpSpPr/>
          <p:nvPr/>
        </p:nvGrpSpPr>
        <p:grpSpPr>
          <a:xfrm>
            <a:off x="17077697" y="7368189"/>
            <a:ext cx="6457179" cy="5378545"/>
            <a:chOff x="0" y="0"/>
            <a:chExt cx="6457178" cy="5378544"/>
          </a:xfrm>
        </p:grpSpPr>
        <p:pic>
          <p:nvPicPr>
            <p:cNvPr id="214" name="1434014594.png" descr="1434014594.png"/>
            <p:cNvPicPr>
              <a:picLocks noChangeAspect="1"/>
            </p:cNvPicPr>
            <p:nvPr/>
          </p:nvPicPr>
          <p:blipFill>
            <a:blip r:embed="rId2"/>
            <a:stretch>
              <a:fillRect/>
            </a:stretch>
          </p:blipFill>
          <p:spPr>
            <a:xfrm>
              <a:off x="0" y="0"/>
              <a:ext cx="6457179" cy="4654645"/>
            </a:xfrm>
            <a:prstGeom prst="rect">
              <a:avLst/>
            </a:prstGeom>
            <a:ln w="12700" cap="flat">
              <a:noFill/>
              <a:miter lim="400000"/>
              <a:headEnd/>
              <a:tailEnd/>
            </a:ln>
            <a:effectLst/>
          </p:spPr>
        </p:pic>
        <p:sp>
          <p:nvSpPr>
            <p:cNvPr id="215" name="Caption"/>
            <p:cNvSpPr/>
            <p:nvPr/>
          </p:nvSpPr>
          <p:spPr>
            <a:xfrm>
              <a:off x="0" y="4756244"/>
              <a:ext cx="6457179"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pic>
        <p:nvPicPr>
          <p:cNvPr id="217" name="1434014619.png" descr="1434014619.png"/>
          <p:cNvPicPr>
            <a:picLocks noChangeAspect="1"/>
          </p:cNvPicPr>
          <p:nvPr/>
        </p:nvPicPr>
        <p:blipFill>
          <a:blip r:embed="rId3"/>
          <a:stretch>
            <a:fillRect/>
          </a:stretch>
        </p:blipFill>
        <p:spPr>
          <a:xfrm>
            <a:off x="18702390" y="2074504"/>
            <a:ext cx="4808710" cy="466961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ΣΤΑΥΡΕΠΙΣΤΕΓΟΣ ΝΑΟΣ"/>
          <p:cNvSpPr txBox="1"/>
          <p:nvPr>
            <p:ph type="title"/>
          </p:nvPr>
        </p:nvSpPr>
        <p:spPr>
          <a:xfrm>
            <a:off x="541882" y="641560"/>
            <a:ext cx="11836593" cy="1294196"/>
          </a:xfrm>
          <a:prstGeom prst="rect">
            <a:avLst/>
          </a:prstGeom>
        </p:spPr>
        <p:txBody>
          <a:bodyPr/>
          <a:lstStyle>
            <a:lvl1pPr algn="ctr">
              <a:defRPr u="sng"/>
            </a:lvl1pPr>
          </a:lstStyle>
          <a:p>
            <a:r>
              <a:t>ΣΤΑΥΡΕΠΙΣΤΕΓΟΣ ΝΑΟΣ</a:t>
            </a:r>
          </a:p>
        </p:txBody>
      </p:sp>
      <p:sp>
        <p:nvSpPr>
          <p:cNvPr id="220" name="Πρόκειται για ναούς της υστεροβυζαντινής περιόδου, που επιχωριάζουν στην κυρίως Ελλάδα. Πρωτοεμφανίζονται στη δύση της Βυζαντινής Αυτοκρατορίας τον 13ο αιώνα μ.Χ. και είναι αποκύημα της ανάγκης για ευκολία και οικονομία στην ανέγερσή τους. Πρόκειται –συν"/>
          <p:cNvSpPr txBox="1"/>
          <p:nvPr>
            <p:ph type="body" sz="half" idx="1"/>
          </p:nvPr>
        </p:nvSpPr>
        <p:spPr>
          <a:xfrm>
            <a:off x="988885" y="2029111"/>
            <a:ext cx="10942587" cy="10948403"/>
          </a:xfrm>
          <a:prstGeom prst="rect">
            <a:avLst/>
          </a:prstGeom>
        </p:spPr>
        <p:txBody>
          <a:bodyPr/>
          <a:lstStyle/>
          <a:p>
            <a:pPr marL="0" indent="0" algn="ctr" defTabSz="685165">
              <a:spcBef>
                <a:spcPts val="3700"/>
              </a:spcBef>
              <a:buSzTx/>
              <a:buNone/>
              <a:defRPr sz="4150">
                <a:solidFill>
                  <a:srgbClr val="615E5A"/>
                </a:solidFill>
                <a:effectLst>
                  <a:outerShdw blurRad="21082" dist="21082" dir="5520000" rotWithShape="0">
                    <a:srgbClr val="FFFFFF">
                      <a:alpha val="71999"/>
                    </a:srgbClr>
                  </a:outerShdw>
                </a:effectLst>
                <a:latin typeface="Avenir Next Demi Bold"/>
                <a:ea typeface="Avenir Next Demi Bold"/>
                <a:cs typeface="Avenir Next Demi Bold"/>
                <a:sym typeface="Avenir Next Demi Bold"/>
              </a:defRPr>
            </a:pPr>
            <a:r>
              <a:t>Πρόκειται για ναούς της υστεροβυζαντινής περιόδου, που επιχωριάζουν στην κυρίως Ελλάδα. Πρωτοεμφανίζονται στη δύση της Βυζαντινής Αυτοκρατορίας τον 13ο αιώνα μ.Χ. και είναι αποκύημα της ανάγκης για ευκολία και οικονομία στην ανέγερσή τους. Πρόκειται –συνήθως- για μικρής κλίμακας θολοσκεπείς ναούς, μονόκλιτους ή τρίκλιτους, των οποίων η κατά μήκος καμάρα διακόπτεται από μία δεύτερη εγκάρσια και ψηλά τοποθετημένη καμάρα, έτσι ώστε στη </a:t>
            </a:r>
            <a:r>
              <a:rPr b="1" i="1">
                <a:latin typeface="+mn-lt"/>
                <a:ea typeface="+mn-ea"/>
                <a:cs typeface="+mn-cs"/>
                <a:sym typeface="Avenir Next Regular"/>
              </a:rPr>
              <a:t>στέγη σχηματίζεται με σαφήνεια το σχήμα του σταυρού</a:t>
            </a:r>
            <a:r>
              <a:t>, στο οποίο οφείλεται και η ονομασία του τύπου.</a:t>
            </a:r>
            <a:endParaRPr sz="1080"/>
          </a:p>
        </p:txBody>
      </p:sp>
      <p:sp>
        <p:nvSpPr>
          <p:cNvPr id="221" name="Line"/>
          <p:cNvSpPr/>
          <p:nvPr/>
        </p:nvSpPr>
        <p:spPr>
          <a:xfrm flipV="1">
            <a:off x="12551911" y="650367"/>
            <a:ext cx="1" cy="12034266"/>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224" name="Group"/>
          <p:cNvGrpSpPr/>
          <p:nvPr/>
        </p:nvGrpSpPr>
        <p:grpSpPr>
          <a:xfrm>
            <a:off x="12996213" y="601717"/>
            <a:ext cx="8272173" cy="5750394"/>
            <a:chOff x="0" y="0"/>
            <a:chExt cx="8272171" cy="5750393"/>
          </a:xfrm>
        </p:grpSpPr>
        <p:pic>
          <p:nvPicPr>
            <p:cNvPr id="222" name="images.jpeg" descr="images.jpeg"/>
            <p:cNvPicPr>
              <a:picLocks noChangeAspect="1"/>
            </p:cNvPicPr>
            <p:nvPr/>
          </p:nvPicPr>
          <p:blipFill>
            <a:blip r:embed="rId1"/>
            <a:stretch>
              <a:fillRect/>
            </a:stretch>
          </p:blipFill>
          <p:spPr>
            <a:xfrm>
              <a:off x="0" y="0"/>
              <a:ext cx="8272172" cy="5026494"/>
            </a:xfrm>
            <a:prstGeom prst="rect">
              <a:avLst/>
            </a:prstGeom>
            <a:ln w="12700" cap="flat">
              <a:noFill/>
              <a:miter lim="400000"/>
              <a:headEnd/>
              <a:tailEnd/>
            </a:ln>
            <a:effectLst/>
          </p:spPr>
        </p:pic>
        <p:sp>
          <p:nvSpPr>
            <p:cNvPr id="223" name="Caption"/>
            <p:cNvSpPr/>
            <p:nvPr/>
          </p:nvSpPr>
          <p:spPr>
            <a:xfrm>
              <a:off x="0" y="5128093"/>
              <a:ext cx="8272172"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Ναός των Ταξίαρχων, Κωστανιανή </a:t>
              </a:r>
            </a:p>
          </p:txBody>
        </p:sp>
      </p:grpSp>
      <p:grpSp>
        <p:nvGrpSpPr>
          <p:cNvPr id="227" name="Group"/>
          <p:cNvGrpSpPr/>
          <p:nvPr/>
        </p:nvGrpSpPr>
        <p:grpSpPr>
          <a:xfrm>
            <a:off x="16254093" y="6555287"/>
            <a:ext cx="7250839" cy="5810311"/>
            <a:chOff x="0" y="0"/>
            <a:chExt cx="7250838" cy="5810309"/>
          </a:xfrm>
        </p:grpSpPr>
        <p:pic>
          <p:nvPicPr>
            <p:cNvPr id="225" name="Unknown.jpeg" descr="Unknown.jpeg"/>
            <p:cNvPicPr>
              <a:picLocks noChangeAspect="1"/>
            </p:cNvPicPr>
            <p:nvPr/>
          </p:nvPicPr>
          <p:blipFill>
            <a:blip r:embed="rId2"/>
            <a:stretch>
              <a:fillRect/>
            </a:stretch>
          </p:blipFill>
          <p:spPr>
            <a:xfrm>
              <a:off x="0" y="0"/>
              <a:ext cx="7250839" cy="5086410"/>
            </a:xfrm>
            <a:prstGeom prst="rect">
              <a:avLst/>
            </a:prstGeom>
            <a:ln w="12700" cap="flat">
              <a:noFill/>
              <a:miter lim="400000"/>
              <a:headEnd/>
              <a:tailEnd/>
            </a:ln>
            <a:effectLst/>
          </p:spPr>
        </p:pic>
        <p:sp>
          <p:nvSpPr>
            <p:cNvPr id="226" name="Caption"/>
            <p:cNvSpPr/>
            <p:nvPr/>
          </p:nvSpPr>
          <p:spPr>
            <a:xfrm>
              <a:off x="0" y="5188009"/>
              <a:ext cx="7250839"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Καθολικοί ναοί"/>
          <p:cNvSpPr txBox="1"/>
          <p:nvPr>
            <p:ph type="body" idx="22"/>
          </p:nvPr>
        </p:nvSpPr>
        <p:spPr>
          <a:xfrm>
            <a:off x="2381250" y="6045200"/>
            <a:ext cx="19621500" cy="1244601"/>
          </a:xfrm>
          <a:prstGeom prst="rect">
            <a:avLst/>
          </a:prstGeom>
        </p:spPr>
        <p:txBody>
          <a:bodyPr/>
          <a:lstStyle>
            <a:lvl1pPr>
              <a:lnSpc>
                <a:spcPct val="80000"/>
              </a:lnSpc>
              <a:spcBef>
                <a:spcPts val="0"/>
              </a:spcBef>
              <a:defRPr sz="6600" b="1" cap="all" spc="528">
                <a:solidFill>
                  <a:srgbClr val="3E3B39"/>
                </a:solidFill>
                <a:effectLst>
                  <a:outerShdw blurRad="25400" dist="25400" dir="5520000" rotWithShape="0">
                    <a:srgbClr val="FFFFFF">
                      <a:alpha val="72000"/>
                    </a:srgbClr>
                  </a:outerShdw>
                </a:effectLst>
                <a:latin typeface="+mn-lt"/>
                <a:ea typeface="+mn-ea"/>
                <a:cs typeface="+mn-cs"/>
                <a:sym typeface="Avenir Next Regular"/>
              </a:defRPr>
            </a:lvl1pPr>
          </a:lstStyle>
          <a:p>
            <a:r>
              <a:t>Καθολικοί ναοί </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Γοτθικός ναός"/>
          <p:cNvSpPr txBox="1"/>
          <p:nvPr>
            <p:ph type="title"/>
          </p:nvPr>
        </p:nvSpPr>
        <p:spPr>
          <a:xfrm>
            <a:off x="1663700" y="620676"/>
            <a:ext cx="9525000" cy="1556435"/>
          </a:xfrm>
          <a:prstGeom prst="rect">
            <a:avLst/>
          </a:prstGeom>
        </p:spPr>
        <p:txBody>
          <a:bodyPr/>
          <a:lstStyle>
            <a:lvl1pPr algn="ctr">
              <a:defRPr u="sng"/>
            </a:lvl1pPr>
          </a:lstStyle>
          <a:p>
            <a:r>
              <a:t>Γοτθικός ναός</a:t>
            </a:r>
          </a:p>
        </p:txBody>
      </p:sp>
      <p:sp>
        <p:nvSpPr>
          <p:cNvPr id="232" name="Η γοτθική αρχιτεκτονική είναι αρχιτεκτονικός ρυθμός ο οποίος αναπτύχθηκε στην Ευρώπη κατά τον ύστερο Μεσαίωνα. Εξελίχθηκε από τη ρομανική αρχιτεκτονική και τη διαδέχθηκε η αναγεννησιακή αρχιτεκτονική. Εμφανίστηκε τον 12ο αιώνα στη Γαλλία και συνέχισε να "/>
          <p:cNvSpPr txBox="1"/>
          <p:nvPr>
            <p:ph type="body" sz="half" idx="1"/>
          </p:nvPr>
        </p:nvSpPr>
        <p:spPr>
          <a:xfrm>
            <a:off x="1689100" y="2131407"/>
            <a:ext cx="9525000" cy="10301893"/>
          </a:xfrm>
          <a:prstGeom prst="rect">
            <a:avLst/>
          </a:prstGeom>
        </p:spPr>
        <p:txBody>
          <a:bodyPr/>
          <a:lstStyle/>
          <a:p>
            <a:pPr algn="ctr" defTabSz="511810">
              <a:lnSpc>
                <a:spcPct val="90000"/>
              </a:lnSpc>
              <a:spcBef>
                <a:spcPts val="2700"/>
              </a:spcBef>
              <a:defRPr sz="3100" cap="none" spc="0">
                <a:solidFill>
                  <a:srgbClr val="615E5A"/>
                </a:solidFill>
                <a:effectLst>
                  <a:outerShdw blurRad="15748" dist="15748" dir="5520000" rotWithShape="0">
                    <a:srgbClr val="FFFFFF">
                      <a:alpha val="71999"/>
                    </a:srgbClr>
                  </a:outerShdw>
                </a:effectLst>
                <a:latin typeface="Avenir Next Demi Bold"/>
                <a:ea typeface="Avenir Next Demi Bold"/>
                <a:cs typeface="Avenir Next Demi Bold"/>
                <a:sym typeface="Avenir Next Demi Bold"/>
              </a:defRPr>
            </a:pPr>
            <a:r>
              <a:t>Η γοτθική αρχιτεκτονική είναι αρχιτεκτονικός ρυθμός ο οποίος αναπτύχθηκε στην Ευρώπη κατά τον ύστερο Μεσαίωνα. Εξελίχθηκε από τη ρομανική αρχιτεκτονική και τη διαδέχθηκε η αναγεννησιακή αρχιτεκτονική. Εμφανίστηκε τον 12ο αιώνα στη Γαλλία και συνέχισε να χρησιμοποιείται μέχρι τον 16ο αιώνα. Ο ρυθμός ήταν αρχικά γνωστός ως φραγκογενής (Opus Francigenum), ενώ ο όρος γοτθικός εμφανίστηκε στο τέλος της Αναγέννησης.</a:t>
            </a:r>
          </a:p>
          <a:p>
            <a:pPr algn="ctr" defTabSz="511810">
              <a:lnSpc>
                <a:spcPct val="90000"/>
              </a:lnSpc>
              <a:spcBef>
                <a:spcPts val="2700"/>
              </a:spcBef>
              <a:defRPr sz="3100" cap="none" spc="0">
                <a:solidFill>
                  <a:srgbClr val="615E5A"/>
                </a:solidFill>
                <a:effectLst>
                  <a:outerShdw blurRad="15748" dist="15748" dir="5520000" rotWithShape="0">
                    <a:srgbClr val="FFFFFF">
                      <a:alpha val="71999"/>
                    </a:srgbClr>
                  </a:outerShdw>
                </a:effectLst>
                <a:latin typeface="Avenir Next Demi Bold"/>
                <a:ea typeface="Avenir Next Demi Bold"/>
                <a:cs typeface="Avenir Next Demi Bold"/>
                <a:sym typeface="Avenir Next Demi Bold"/>
              </a:defRPr>
            </a:pPr>
            <a:r>
              <a:t>Το διαφοροποιητικό χαρακτηριστικό της γοτθικής αρχιτεκτονικής είναι η οξυκόρυφη καμάρα. Είναι η κύρια μηχανική καινοτομία και χαρακτηριστικό τμήμα του σχεδιασμού. Η χρήση της οξυκόρυφης αψίδας οδήγησε στην ανάπτυξη των σταυροθόλιων, των επίστεγων αντηρίδων και τα περίτεχνα διακοσμητικά στοιχεία από πέτρα στα παράθυρα.[1] Αυτά τα στοιχεία σχηματίζουν ένα δομικά και αισθητικά ολοκληρωμένο σύνολο, το οποίο χαρακτηρίζεται ως γοτθικό</a:t>
            </a:r>
          </a:p>
        </p:txBody>
      </p:sp>
      <p:sp>
        <p:nvSpPr>
          <p:cNvPr id="233" name="Line"/>
          <p:cNvSpPr/>
          <p:nvPr/>
        </p:nvSpPr>
        <p:spPr>
          <a:xfrm flipV="1">
            <a:off x="12192000" y="650367"/>
            <a:ext cx="1" cy="12034266"/>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236" name="Group"/>
          <p:cNvGrpSpPr/>
          <p:nvPr/>
        </p:nvGrpSpPr>
        <p:grpSpPr>
          <a:xfrm>
            <a:off x="14288399" y="705113"/>
            <a:ext cx="7892806" cy="5656904"/>
            <a:chOff x="0" y="0"/>
            <a:chExt cx="7892805" cy="5656903"/>
          </a:xfrm>
        </p:grpSpPr>
        <p:pic>
          <p:nvPicPr>
            <p:cNvPr id="234" name="Image" descr="Image"/>
            <p:cNvPicPr>
              <a:picLocks noChangeAspect="1"/>
            </p:cNvPicPr>
            <p:nvPr/>
          </p:nvPicPr>
          <p:blipFill>
            <a:blip r:embed="rId1"/>
            <a:stretch>
              <a:fillRect/>
            </a:stretch>
          </p:blipFill>
          <p:spPr>
            <a:xfrm>
              <a:off x="0" y="0"/>
              <a:ext cx="7892806" cy="4933004"/>
            </a:xfrm>
            <a:prstGeom prst="rect">
              <a:avLst/>
            </a:prstGeom>
            <a:ln w="12700" cap="flat">
              <a:noFill/>
              <a:miter lim="400000"/>
              <a:headEnd/>
              <a:tailEnd/>
            </a:ln>
            <a:effectLst/>
          </p:spPr>
        </p:pic>
        <p:sp>
          <p:nvSpPr>
            <p:cNvPr id="235" name="Caption"/>
            <p:cNvSpPr/>
            <p:nvPr/>
          </p:nvSpPr>
          <p:spPr>
            <a:xfrm>
              <a:off x="0" y="5034603"/>
              <a:ext cx="7892806"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Η Παναγία των. Παρισίων</a:t>
              </a:r>
            </a:p>
          </p:txBody>
        </p:sp>
      </p:grpSp>
      <p:grpSp>
        <p:nvGrpSpPr>
          <p:cNvPr id="239" name="Group"/>
          <p:cNvGrpSpPr/>
          <p:nvPr/>
        </p:nvGrpSpPr>
        <p:grpSpPr>
          <a:xfrm>
            <a:off x="12193182" y="6495569"/>
            <a:ext cx="4572001" cy="5943297"/>
            <a:chOff x="0" y="0"/>
            <a:chExt cx="4572000" cy="5943296"/>
          </a:xfrm>
        </p:grpSpPr>
        <p:pic>
          <p:nvPicPr>
            <p:cNvPr id="237" name="Image" descr="Image"/>
            <p:cNvPicPr>
              <a:picLocks noChangeAspect="1"/>
            </p:cNvPicPr>
            <p:nvPr/>
          </p:nvPicPr>
          <p:blipFill>
            <a:blip r:embed="rId2"/>
            <a:stretch>
              <a:fillRect/>
            </a:stretch>
          </p:blipFill>
          <p:spPr>
            <a:xfrm>
              <a:off x="644564" y="0"/>
              <a:ext cx="3282872" cy="5219397"/>
            </a:xfrm>
            <a:prstGeom prst="rect">
              <a:avLst/>
            </a:prstGeom>
            <a:ln w="12700" cap="flat">
              <a:noFill/>
              <a:miter lim="400000"/>
              <a:headEnd/>
              <a:tailEnd/>
            </a:ln>
            <a:effectLst/>
          </p:spPr>
        </p:pic>
        <p:sp>
          <p:nvSpPr>
            <p:cNvPr id="238" name="Caption"/>
            <p:cNvSpPr/>
            <p:nvPr/>
          </p:nvSpPr>
          <p:spPr>
            <a:xfrm>
              <a:off x="0" y="5320996"/>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a:t>
              </a:r>
            </a:p>
          </p:txBody>
        </p:sp>
      </p:grpSp>
      <p:grpSp>
        <p:nvGrpSpPr>
          <p:cNvPr id="242" name="Group"/>
          <p:cNvGrpSpPr/>
          <p:nvPr/>
        </p:nvGrpSpPr>
        <p:grpSpPr>
          <a:xfrm>
            <a:off x="16709214" y="7068043"/>
            <a:ext cx="6776574" cy="4404063"/>
            <a:chOff x="0" y="0"/>
            <a:chExt cx="6776573" cy="4404061"/>
          </a:xfrm>
        </p:grpSpPr>
        <p:pic>
          <p:nvPicPr>
            <p:cNvPr id="240" name="Image" descr="Image"/>
            <p:cNvPicPr>
              <a:picLocks noChangeAspect="1"/>
            </p:cNvPicPr>
            <p:nvPr/>
          </p:nvPicPr>
          <p:blipFill>
            <a:blip r:embed="rId3"/>
            <a:stretch>
              <a:fillRect/>
            </a:stretch>
          </p:blipFill>
          <p:spPr>
            <a:xfrm>
              <a:off x="0" y="0"/>
              <a:ext cx="6776574" cy="3680162"/>
            </a:xfrm>
            <a:prstGeom prst="rect">
              <a:avLst/>
            </a:prstGeom>
            <a:ln w="12700" cap="flat">
              <a:noFill/>
              <a:miter lim="400000"/>
              <a:headEnd/>
              <a:tailEnd/>
            </a:ln>
            <a:effectLst/>
          </p:spPr>
        </p:pic>
        <p:sp>
          <p:nvSpPr>
            <p:cNvPr id="241" name="Caption"/>
            <p:cNvSpPr/>
            <p:nvPr/>
          </p:nvSpPr>
          <p:spPr>
            <a:xfrm>
              <a:off x="0" y="3781761"/>
              <a:ext cx="6776574"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Αναγεννησιακή ναοί"/>
          <p:cNvSpPr txBox="1"/>
          <p:nvPr>
            <p:ph type="title"/>
          </p:nvPr>
        </p:nvSpPr>
        <p:spPr>
          <a:xfrm>
            <a:off x="919701" y="640681"/>
            <a:ext cx="12442206" cy="1508209"/>
          </a:xfrm>
          <a:prstGeom prst="rect">
            <a:avLst/>
          </a:prstGeom>
        </p:spPr>
        <p:txBody>
          <a:bodyPr/>
          <a:lstStyle>
            <a:lvl1pPr>
              <a:defRPr u="sng"/>
            </a:lvl1pPr>
          </a:lstStyle>
          <a:p>
            <a:r>
              <a:t>Αναγεννησιακή ναοί </a:t>
            </a:r>
          </a:p>
        </p:txBody>
      </p:sp>
      <p:sp>
        <p:nvSpPr>
          <p:cNvPr id="245" name="Κύρια χαρακτηριστικά : - αναβίωση των Ρωμαϊκών και   αρχαίων ελληνικών προτύπων (χρήση αετωμάτων, μετοπών, ζωφόρων, κιονοστοιχιών, κιόνων –πεσσών, κιονοκράνων, θόλων, αψίδων, προσωπείων, μεταλλίων, αγαλμάτων) - μαθηματικές αναλογίες - &quot;καθαρότητα&quot; στις γ"/>
          <p:cNvSpPr txBox="1"/>
          <p:nvPr>
            <p:ph type="body" sz="half" idx="1"/>
          </p:nvPr>
        </p:nvSpPr>
        <p:spPr>
          <a:xfrm>
            <a:off x="877965" y="2800469"/>
            <a:ext cx="11096470" cy="10047123"/>
          </a:xfrm>
          <a:prstGeom prst="rect">
            <a:avLst/>
          </a:prstGeom>
        </p:spPr>
        <p:txBody>
          <a:bodyPr/>
          <a:lstStyle/>
          <a:p>
            <a:pPr algn="ctr">
              <a:lnSpc>
                <a:spcPct val="90000"/>
              </a:lnSpc>
              <a:spcBef>
                <a:spcPts val="4500"/>
              </a:spcBef>
              <a:defRPr cap="none" spc="0">
                <a:solidFill>
                  <a:srgbClr val="615E5A"/>
                </a:solidFill>
                <a:latin typeface="Avenir Next Demi Bold"/>
                <a:ea typeface="Avenir Next Demi Bold"/>
                <a:cs typeface="Avenir Next Demi Bold"/>
                <a:sym typeface="Avenir Next Demi Bold"/>
              </a:defRPr>
            </a:pPr>
            <a:r>
              <a:t>Κύρια χαρακτηριστικά :</a:t>
            </a:r>
            <a:br/>
            <a:r>
              <a:t>- αναβίωση των Ρωμαϊκών και   αρχαίων ελληνικών προτύπων (χρήση αετωμάτων, μετοπών, ζωφόρων, κιονοστοιχιών, κιόνων –πεσσών, κιονοκράνων, θόλων, αψίδων, προσωπείων, μεταλλίων, αγαλμάτων)</a:t>
            </a:r>
            <a:br/>
            <a:r>
              <a:t>- μαθηματικές αναλογίες</a:t>
            </a:r>
            <a:br/>
            <a:r>
              <a:t>- "καθαρότητα" στις γεωμετρικές μορφές - συμμετρία</a:t>
            </a:r>
            <a:br>
              <a:rPr b="1">
                <a:latin typeface="Times Roman"/>
                <a:ea typeface="Times Roman"/>
                <a:cs typeface="Times Roman"/>
                <a:sym typeface="Times Roman"/>
              </a:rPr>
            </a:br>
            <a:endParaRPr sz="1200" b="1">
              <a:latin typeface="Times Roman"/>
              <a:ea typeface="Times Roman"/>
              <a:cs typeface="Times Roman"/>
              <a:sym typeface="Times Roman"/>
            </a:endParaRPr>
          </a:p>
        </p:txBody>
      </p:sp>
      <p:sp>
        <p:nvSpPr>
          <p:cNvPr id="246" name="Line"/>
          <p:cNvSpPr/>
          <p:nvPr/>
        </p:nvSpPr>
        <p:spPr>
          <a:xfrm flipV="1">
            <a:off x="13079766" y="840867"/>
            <a:ext cx="1" cy="12034266"/>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249" name="Group"/>
          <p:cNvGrpSpPr/>
          <p:nvPr/>
        </p:nvGrpSpPr>
        <p:grpSpPr>
          <a:xfrm>
            <a:off x="15182939" y="1421673"/>
            <a:ext cx="7350176" cy="4587455"/>
            <a:chOff x="0" y="0"/>
            <a:chExt cx="7350174" cy="4587453"/>
          </a:xfrm>
        </p:grpSpPr>
        <p:pic>
          <p:nvPicPr>
            <p:cNvPr id="247" name="Image" descr="Image"/>
            <p:cNvPicPr>
              <a:picLocks noChangeAspect="1"/>
            </p:cNvPicPr>
            <p:nvPr/>
          </p:nvPicPr>
          <p:blipFill>
            <a:blip r:embed="rId1"/>
            <a:stretch>
              <a:fillRect/>
            </a:stretch>
          </p:blipFill>
          <p:spPr>
            <a:xfrm>
              <a:off x="0" y="0"/>
              <a:ext cx="7350175" cy="3863554"/>
            </a:xfrm>
            <a:prstGeom prst="rect">
              <a:avLst/>
            </a:prstGeom>
            <a:ln w="12700" cap="flat">
              <a:noFill/>
              <a:miter lim="400000"/>
              <a:headEnd/>
              <a:tailEnd/>
            </a:ln>
            <a:effectLst/>
          </p:spPr>
        </p:pic>
        <p:sp>
          <p:nvSpPr>
            <p:cNvPr id="248" name="Caption"/>
            <p:cNvSpPr/>
            <p:nvPr/>
          </p:nvSpPr>
          <p:spPr>
            <a:xfrm>
              <a:off x="0" y="3965153"/>
              <a:ext cx="7350175"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Εκκλησία του Αγίου Πέτρου </a:t>
              </a:r>
            </a:p>
          </p:txBody>
        </p:sp>
      </p:grpSp>
      <p:grpSp>
        <p:nvGrpSpPr>
          <p:cNvPr id="252" name="Group"/>
          <p:cNvGrpSpPr/>
          <p:nvPr/>
        </p:nvGrpSpPr>
        <p:grpSpPr>
          <a:xfrm>
            <a:off x="13412678" y="7073242"/>
            <a:ext cx="5795331" cy="4587455"/>
            <a:chOff x="0" y="0"/>
            <a:chExt cx="5795329" cy="4587453"/>
          </a:xfrm>
        </p:grpSpPr>
        <p:pic>
          <p:nvPicPr>
            <p:cNvPr id="250" name="Image" descr="Image"/>
            <p:cNvPicPr>
              <a:picLocks noChangeAspect="1"/>
            </p:cNvPicPr>
            <p:nvPr/>
          </p:nvPicPr>
          <p:blipFill>
            <a:blip r:embed="rId2"/>
            <a:stretch>
              <a:fillRect/>
            </a:stretch>
          </p:blipFill>
          <p:spPr>
            <a:xfrm>
              <a:off x="0" y="0"/>
              <a:ext cx="5795330" cy="3863554"/>
            </a:xfrm>
            <a:prstGeom prst="rect">
              <a:avLst/>
            </a:prstGeom>
            <a:ln w="12700" cap="flat">
              <a:noFill/>
              <a:miter lim="400000"/>
              <a:headEnd/>
              <a:tailEnd/>
            </a:ln>
            <a:effectLst/>
          </p:spPr>
        </p:pic>
        <p:sp>
          <p:nvSpPr>
            <p:cNvPr id="251" name="Caption"/>
            <p:cNvSpPr/>
            <p:nvPr/>
          </p:nvSpPr>
          <p:spPr>
            <a:xfrm>
              <a:off x="0" y="3965153"/>
              <a:ext cx="5795331"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 </a:t>
              </a:r>
            </a:p>
          </p:txBody>
        </p:sp>
      </p:grpSp>
      <p:grpSp>
        <p:nvGrpSpPr>
          <p:cNvPr id="255" name="Group"/>
          <p:cNvGrpSpPr/>
          <p:nvPr/>
        </p:nvGrpSpPr>
        <p:grpSpPr>
          <a:xfrm>
            <a:off x="19758280" y="6017436"/>
            <a:ext cx="4572001" cy="5658111"/>
            <a:chOff x="0" y="0"/>
            <a:chExt cx="4572000" cy="5658109"/>
          </a:xfrm>
        </p:grpSpPr>
        <p:pic>
          <p:nvPicPr>
            <p:cNvPr id="253" name="Image" descr="Image"/>
            <p:cNvPicPr>
              <a:picLocks noChangeAspect="1"/>
            </p:cNvPicPr>
            <p:nvPr/>
          </p:nvPicPr>
          <p:blipFill>
            <a:blip r:embed="rId3"/>
            <a:stretch>
              <a:fillRect/>
            </a:stretch>
          </p:blipFill>
          <p:spPr>
            <a:xfrm>
              <a:off x="887973" y="0"/>
              <a:ext cx="2796054" cy="4934210"/>
            </a:xfrm>
            <a:prstGeom prst="rect">
              <a:avLst/>
            </a:prstGeom>
            <a:ln w="12700" cap="flat">
              <a:noFill/>
              <a:miter lim="400000"/>
              <a:headEnd/>
              <a:tailEnd/>
            </a:ln>
            <a:effectLst/>
          </p:spPr>
        </p:pic>
        <p:sp>
          <p:nvSpPr>
            <p:cNvPr id="254" name="Caption"/>
            <p:cNvSpPr/>
            <p:nvPr/>
          </p:nvSpPr>
          <p:spPr>
            <a:xfrm>
              <a:off x="0" y="5035809"/>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Σαγραδα φαμίλια"/>
          <p:cNvSpPr txBox="1"/>
          <p:nvPr>
            <p:ph type="title"/>
          </p:nvPr>
        </p:nvSpPr>
        <p:spPr>
          <a:xfrm>
            <a:off x="919701" y="517774"/>
            <a:ext cx="9525001" cy="1571931"/>
          </a:xfrm>
          <a:prstGeom prst="rect">
            <a:avLst/>
          </a:prstGeom>
        </p:spPr>
        <p:txBody>
          <a:bodyPr/>
          <a:lstStyle>
            <a:lvl1pPr>
              <a:defRPr u="sng"/>
            </a:lvl1pPr>
          </a:lstStyle>
          <a:p>
            <a:r>
              <a:t>Σαγραδα φαμίλια </a:t>
            </a:r>
          </a:p>
        </p:txBody>
      </p:sp>
      <p:sp>
        <p:nvSpPr>
          <p:cNvPr id="258" name="Η Σαγράδα Φαμίλια είναι μεγάλη ρωμαιοκαθολική εκκλησία στη Βαρκελώνη της Καταλονίας στην Ισπανία, σχεδιασμένη από τον Καταλανό αρχιτέκτονα Αντόνι Γκαουντί (1852-1926). Αν και ημιτελής, η εκκλησία αποτελεί Μνημείο Παγκόσμιας Κληρονομιάς της UNESCO και τον"/>
          <p:cNvSpPr txBox="1"/>
          <p:nvPr>
            <p:ph type="body" idx="1"/>
          </p:nvPr>
        </p:nvSpPr>
        <p:spPr>
          <a:xfrm>
            <a:off x="889100" y="2058427"/>
            <a:ext cx="13064760" cy="10374873"/>
          </a:xfrm>
          <a:prstGeom prst="rect">
            <a:avLst/>
          </a:prstGeom>
        </p:spPr>
        <p:txBody>
          <a:bodyPr/>
          <a:lstStyle>
            <a:lvl1pPr algn="ctr" defTabSz="635635">
              <a:lnSpc>
                <a:spcPct val="90000"/>
              </a:lnSpc>
              <a:spcBef>
                <a:spcPts val="3400"/>
              </a:spcBef>
              <a:defRPr sz="3850" cap="none" spc="0">
                <a:solidFill>
                  <a:srgbClr val="615E5A"/>
                </a:solidFill>
                <a:effectLst>
                  <a:outerShdw blurRad="19558" dist="19558" dir="5520000" rotWithShape="0">
                    <a:srgbClr val="FFFFFF">
                      <a:alpha val="71999"/>
                    </a:srgbClr>
                  </a:outerShdw>
                </a:effectLst>
                <a:latin typeface="Avenir Next Demi Bold"/>
                <a:ea typeface="Avenir Next Demi Bold"/>
                <a:cs typeface="Avenir Next Demi Bold"/>
                <a:sym typeface="Avenir Next Demi Bold"/>
              </a:defRPr>
            </a:lvl1pPr>
          </a:lstStyle>
          <a:p>
            <a:r>
              <a:t>Η Σαγράδα Φαμίλια είναι μεγάλη ρωμαιοκαθολική εκκλησία στη Βαρκελώνη της Καταλονίας στην Ισπανία, σχεδιασμένη από τον Καταλανό αρχιτέκτονα Αντόνι Γκαουντί (1852-1926). Αν και ημιτελής, η εκκλησία αποτελεί Μνημείο Παγκόσμιας Κληρονομιάς της UNESCO και τον Νοέμβριο του 2010 εγκαινιάστηκε και καθαγιάστηκε από τον Πάπα Βενέδικτο XVI και έγινε βασιλική και μπορεί πλέον να τελεστεί εκεί η Θεία Λειτουργία και να την παρακολουθήσουν οι πιστοί Αν και η κατασκευή της Σαγράδα Φαμίλια είχε ξεκινήσει το 1882, όταν το έργο ανέλαβε ο Γκαουντί το 1883, τη μεταμόρφωσε με το αρχιτεκτονικό και μηχανικό στυλ του συνδυάζοντας το γοτθικό ρυθμό και μορφές μοντερνισμού με φιλόδοξες διαρθρωτικές κολόνες και αψίδες.</a:t>
            </a:r>
          </a:p>
        </p:txBody>
      </p:sp>
      <p:grpSp>
        <p:nvGrpSpPr>
          <p:cNvPr id="261" name="Group"/>
          <p:cNvGrpSpPr/>
          <p:nvPr/>
        </p:nvGrpSpPr>
        <p:grpSpPr>
          <a:xfrm>
            <a:off x="16840508" y="993464"/>
            <a:ext cx="4693453" cy="5308960"/>
            <a:chOff x="0" y="0"/>
            <a:chExt cx="4693452" cy="5308958"/>
          </a:xfrm>
        </p:grpSpPr>
        <p:pic>
          <p:nvPicPr>
            <p:cNvPr id="259" name="Image" descr="Image"/>
            <p:cNvPicPr>
              <a:picLocks noChangeAspect="1"/>
            </p:cNvPicPr>
            <p:nvPr/>
          </p:nvPicPr>
          <p:blipFill>
            <a:blip r:embed="rId1"/>
            <a:stretch>
              <a:fillRect/>
            </a:stretch>
          </p:blipFill>
          <p:spPr>
            <a:xfrm>
              <a:off x="0" y="0"/>
              <a:ext cx="4693453" cy="4585059"/>
            </a:xfrm>
            <a:prstGeom prst="rect">
              <a:avLst/>
            </a:prstGeom>
            <a:ln w="12700" cap="flat">
              <a:noFill/>
              <a:miter lim="400000"/>
              <a:headEnd/>
              <a:tailEnd/>
            </a:ln>
            <a:effectLst/>
          </p:spPr>
        </p:pic>
        <p:sp>
          <p:nvSpPr>
            <p:cNvPr id="260" name="Caption"/>
            <p:cNvSpPr/>
            <p:nvPr/>
          </p:nvSpPr>
          <p:spPr>
            <a:xfrm>
              <a:off x="0" y="4686658"/>
              <a:ext cx="4693453"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Η πρόσοψη των παθών </a:t>
              </a:r>
            </a:p>
          </p:txBody>
        </p:sp>
      </p:grpSp>
      <p:grpSp>
        <p:nvGrpSpPr>
          <p:cNvPr id="264" name="Group"/>
          <p:cNvGrpSpPr/>
          <p:nvPr/>
        </p:nvGrpSpPr>
        <p:grpSpPr>
          <a:xfrm>
            <a:off x="16856228" y="6482178"/>
            <a:ext cx="4662011" cy="6418295"/>
            <a:chOff x="0" y="0"/>
            <a:chExt cx="4662010" cy="6418293"/>
          </a:xfrm>
        </p:grpSpPr>
        <p:pic>
          <p:nvPicPr>
            <p:cNvPr id="262" name="Image" descr="Image"/>
            <p:cNvPicPr>
              <a:picLocks noChangeAspect="1"/>
            </p:cNvPicPr>
            <p:nvPr/>
          </p:nvPicPr>
          <p:blipFill>
            <a:blip r:embed="rId2"/>
            <a:stretch>
              <a:fillRect/>
            </a:stretch>
          </p:blipFill>
          <p:spPr>
            <a:xfrm>
              <a:off x="0" y="0"/>
              <a:ext cx="4662011" cy="5173694"/>
            </a:xfrm>
            <a:prstGeom prst="rect">
              <a:avLst/>
            </a:prstGeom>
            <a:ln w="12700" cap="flat">
              <a:noFill/>
              <a:miter lim="400000"/>
              <a:headEnd/>
              <a:tailEnd/>
            </a:ln>
            <a:effectLst/>
          </p:spPr>
        </p:pic>
        <p:sp>
          <p:nvSpPr>
            <p:cNvPr id="263" name="Caption"/>
            <p:cNvSpPr/>
            <p:nvPr/>
          </p:nvSpPr>
          <p:spPr>
            <a:xfrm>
              <a:off x="0" y="5275293"/>
              <a:ext cx="4662011" cy="11430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Η πρόσοψη της γέννησης </a:t>
              </a:r>
            </a:p>
          </p:txBody>
        </p:sp>
      </p:grpSp>
      <p:sp>
        <p:nvSpPr>
          <p:cNvPr id="265" name="Line"/>
          <p:cNvSpPr/>
          <p:nvPr/>
        </p:nvSpPr>
        <p:spPr>
          <a:xfrm flipV="1">
            <a:off x="14204271" y="650367"/>
            <a:ext cx="1" cy="12034266"/>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Κύριες διάφορες μεταξύ ορθοδόξων και καθολικών ναών"/>
          <p:cNvSpPr txBox="1"/>
          <p:nvPr>
            <p:ph type="title"/>
          </p:nvPr>
        </p:nvSpPr>
        <p:spPr>
          <a:xfrm>
            <a:off x="1789640" y="736962"/>
            <a:ext cx="20804720" cy="1713133"/>
          </a:xfrm>
          <a:prstGeom prst="rect">
            <a:avLst/>
          </a:prstGeom>
        </p:spPr>
        <p:txBody>
          <a:bodyPr/>
          <a:lstStyle>
            <a:lvl1pPr algn="ctr" defTabSz="643890">
              <a:defRPr sz="5150" u="sng" spc="411">
                <a:effectLst>
                  <a:outerShdw blurRad="19812" dist="19812" dir="5520000" rotWithShape="0">
                    <a:srgbClr val="FFFFFF">
                      <a:alpha val="72000"/>
                    </a:srgbClr>
                  </a:outerShdw>
                </a:effectLst>
              </a:defRPr>
            </a:lvl1pPr>
          </a:lstStyle>
          <a:p>
            <a:r>
              <a:t>Κύριες διάφορες μεταξύ ορθοδόξων και καθολικών ναών </a:t>
            </a:r>
          </a:p>
        </p:txBody>
      </p:sp>
      <p:sp>
        <p:nvSpPr>
          <p:cNvPr id="268" name="Τρούλος…"/>
          <p:cNvSpPr txBox="1"/>
          <p:nvPr>
            <p:ph type="body" sz="half" idx="1"/>
          </p:nvPr>
        </p:nvSpPr>
        <p:spPr>
          <a:xfrm>
            <a:off x="1181357" y="3345729"/>
            <a:ext cx="10955200" cy="8929542"/>
          </a:xfrm>
          <a:prstGeom prst="rect">
            <a:avLst/>
          </a:prstGeom>
        </p:spPr>
        <p:txBody>
          <a:bodyPr/>
          <a:lstStyle/>
          <a:p>
            <a:r>
              <a:t>Τρούλος</a:t>
            </a:r>
          </a:p>
          <a:p>
            <a:r>
              <a:t>Ψηφιδωτά </a:t>
            </a:r>
          </a:p>
          <a:p>
            <a:r>
              <a:t>Τέμπλο </a:t>
            </a:r>
          </a:p>
          <a:p>
            <a:r>
              <a:t>Αγιογραφίες στους τοίχους </a:t>
            </a:r>
          </a:p>
        </p:txBody>
      </p:sp>
      <p:sp>
        <p:nvSpPr>
          <p:cNvPr id="269" name="Αψίδες…"/>
          <p:cNvSpPr txBox="1"/>
          <p:nvPr/>
        </p:nvSpPr>
        <p:spPr>
          <a:xfrm>
            <a:off x="12492184" y="4467196"/>
            <a:ext cx="10955201" cy="8232441"/>
          </a:xfrm>
          <a:prstGeom prst="rect">
            <a:avLst/>
          </a:prstGeom>
          <a:ln w="12700">
            <a:miter lim="400000"/>
          </a:ln>
        </p:spPr>
        <p:txBody>
          <a:bodyPr lIns="50800" tIns="50800" rIns="50800" bIns="50800" anchor="ctr">
            <a:normAutofit/>
          </a:bodyPr>
          <a:lstStyle/>
          <a:p>
            <a:pPr marL="635000" indent="-635000" algn="l">
              <a:spcBef>
                <a:spcPts val="4500"/>
              </a:spcBef>
              <a:buSzPct val="75000"/>
              <a:buChar char="•"/>
              <a:defRPr sz="5000" i="0"/>
            </a:pPr>
            <a:r>
              <a:t>Αψίδες </a:t>
            </a:r>
          </a:p>
          <a:p>
            <a:pPr marL="635000" indent="-635000" algn="l">
              <a:spcBef>
                <a:spcPts val="4500"/>
              </a:spcBef>
              <a:buSzPct val="75000"/>
              <a:buChar char="•"/>
              <a:defRPr sz="5000" i="0"/>
            </a:pPr>
            <a:r>
              <a:t>Βιτρό </a:t>
            </a:r>
          </a:p>
          <a:p>
            <a:pPr marL="635000" indent="-635000" algn="l">
              <a:spcBef>
                <a:spcPts val="4500"/>
              </a:spcBef>
              <a:buSzPct val="75000"/>
              <a:buChar char="•"/>
              <a:defRPr sz="5000" i="0"/>
            </a:pPr>
            <a:r>
              <a:t>Γκαρκοιλ </a:t>
            </a:r>
          </a:p>
          <a:p>
            <a:pPr marL="635000" indent="-635000" algn="l">
              <a:spcBef>
                <a:spcPts val="4500"/>
              </a:spcBef>
              <a:buSzPct val="75000"/>
              <a:buChar char="•"/>
              <a:defRPr sz="5000" i="0"/>
            </a:pPr>
            <a:r>
              <a:t>Διαφορετικό σχήμα </a:t>
            </a:r>
          </a:p>
          <a:p>
            <a:pPr marL="635000" indent="-635000" algn="l">
              <a:spcBef>
                <a:spcPts val="4500"/>
              </a:spcBef>
              <a:buSzPct val="75000"/>
              <a:buChar char="•"/>
              <a:defRPr sz="5000" i="0"/>
            </a:pPr>
            <a:r>
              <a:t>Αγάλματα </a:t>
            </a:r>
          </a:p>
        </p:txBody>
      </p:sp>
      <p:sp>
        <p:nvSpPr>
          <p:cNvPr id="270" name="Line"/>
          <p:cNvSpPr/>
          <p:nvPr/>
        </p:nvSpPr>
        <p:spPr>
          <a:xfrm flipV="1">
            <a:off x="12191999" y="2745867"/>
            <a:ext cx="1" cy="10129266"/>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sp>
        <p:nvSpPr>
          <p:cNvPr id="271" name="Ορθόδοξοι:"/>
          <p:cNvSpPr txBox="1"/>
          <p:nvPr/>
        </p:nvSpPr>
        <p:spPr>
          <a:xfrm>
            <a:off x="2236552" y="2420165"/>
            <a:ext cx="8355327" cy="863601"/>
          </a:xfrm>
          <a:prstGeom prst="rect">
            <a:avLst/>
          </a:prstGeom>
          <a:ln w="12700">
            <a:miter lim="400000"/>
          </a:ln>
        </p:spPr>
        <p:txBody>
          <a:bodyPr lIns="50800" tIns="50800" rIns="50800" bIns="50800" anchor="ctr">
            <a:spAutoFit/>
          </a:bodyPr>
          <a:lstStyle/>
          <a:p>
            <a:r>
              <a:t>Ορθόδοξοι:</a:t>
            </a:r>
          </a:p>
        </p:txBody>
      </p:sp>
      <p:sp>
        <p:nvSpPr>
          <p:cNvPr id="272" name="Καθολικοί:"/>
          <p:cNvSpPr txBox="1"/>
          <p:nvPr/>
        </p:nvSpPr>
        <p:spPr>
          <a:xfrm>
            <a:off x="13792120" y="2420165"/>
            <a:ext cx="8355328" cy="863601"/>
          </a:xfrm>
          <a:prstGeom prst="rect">
            <a:avLst/>
          </a:prstGeom>
          <a:ln w="12700">
            <a:miter lim="400000"/>
          </a:ln>
        </p:spPr>
        <p:txBody>
          <a:bodyPr lIns="50800" tIns="50800" rIns="50800" bIns="50800" anchor="ctr">
            <a:spAutoFit/>
          </a:bodyPr>
          <a:lstStyle/>
          <a:p>
            <a:r>
              <a:t>Καθολικοί:</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τέλος"/>
          <p:cNvSpPr txBox="1"/>
          <p:nvPr/>
        </p:nvSpPr>
        <p:spPr>
          <a:xfrm>
            <a:off x="10365829" y="6235699"/>
            <a:ext cx="3652343" cy="1244601"/>
          </a:xfrm>
          <a:prstGeom prst="rect">
            <a:avLst/>
          </a:prstGeom>
          <a:ln w="12700">
            <a:miter lim="400000"/>
          </a:ln>
        </p:spPr>
        <p:txBody>
          <a:bodyPr wrap="none" lIns="50800" tIns="50800" rIns="50800" bIns="50800" anchor="ctr">
            <a:spAutoFit/>
          </a:bodyPr>
          <a:lstStyle>
            <a:lvl1pPr algn="l">
              <a:lnSpc>
                <a:spcPct val="80000"/>
              </a:lnSpc>
              <a:defRPr sz="6600" b="1" i="0" cap="all" spc="528">
                <a:solidFill>
                  <a:srgbClr val="3E3B39"/>
                </a:solidFill>
                <a:effectLst>
                  <a:outerShdw blurRad="25400" dist="25400" dir="5520000" rotWithShape="0">
                    <a:srgbClr val="FFFFFF">
                      <a:alpha val="72000"/>
                    </a:srgbClr>
                  </a:outerShdw>
                </a:effectLst>
                <a:latin typeface="+mn-lt"/>
                <a:ea typeface="+mn-ea"/>
                <a:cs typeface="+mn-cs"/>
                <a:sym typeface="Avenir Next Regular"/>
              </a:defRPr>
            </a:lvl1pPr>
          </a:lstStyle>
          <a:p>
            <a:r>
              <a:t>τέλος </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Brown ceramic bowls arranged in rows" descr="Brown ceramic bowls arranged in rows"/>
          <p:cNvPicPr/>
          <p:nvPr>
            <p:ph type="pic" idx="21"/>
          </p:nvPr>
        </p:nvPicPr>
        <p:blipFill>
          <a:blip r:embed="rId1"/>
          <a:stretch>
            <a:fillRect/>
          </a:stretch>
        </p:blipFill>
        <p:spPr>
          <a:xfrm>
            <a:off x="15936664" y="4129293"/>
            <a:ext cx="7435557" cy="5076414"/>
          </a:xfrm>
          <a:prstGeom prst="rect">
            <a:avLst/>
          </a:prstGeom>
        </p:spPr>
      </p:pic>
      <p:sp>
        <p:nvSpPr>
          <p:cNvPr id="125" name="Βυζαντινή αρχιτεκτονική"/>
          <p:cNvSpPr txBox="1"/>
          <p:nvPr>
            <p:ph type="title"/>
          </p:nvPr>
        </p:nvSpPr>
        <p:spPr>
          <a:xfrm>
            <a:off x="631860" y="465706"/>
            <a:ext cx="14081330" cy="1421768"/>
          </a:xfrm>
          <a:prstGeom prst="rect">
            <a:avLst/>
          </a:prstGeom>
        </p:spPr>
        <p:txBody>
          <a:bodyPr/>
          <a:lstStyle>
            <a:lvl1pPr algn="ctr">
              <a:defRPr u="sng"/>
            </a:lvl1pPr>
          </a:lstStyle>
          <a:p>
            <a:r>
              <a:t>Βυζαντινή αρχιτεκτονική </a:t>
            </a:r>
          </a:p>
        </p:txBody>
      </p:sp>
      <p:sp>
        <p:nvSpPr>
          <p:cNvPr id="126" name="Βυζαντινή αρχιτεκτονική ονομάζεται ο αρχιτεκτονικός ρυθμός, ο οποίος αναπτύχθηκε κατά τη διάρκεια ζωής της Βυζαντινής Αυτοκρατορίας (Ανατολική Ρωμαϊκή Αυτοκρατορία), από την πτώση της Δυτικής Ρωμαϊκής Αυτοκρατορίας τοv 5ο αιώνα. Η Κωνσταντινούπολη, της ο"/>
          <p:cNvSpPr txBox="1"/>
          <p:nvPr>
            <p:ph type="body" sz="half" idx="1"/>
          </p:nvPr>
        </p:nvSpPr>
        <p:spPr>
          <a:xfrm>
            <a:off x="879722" y="1771488"/>
            <a:ext cx="12193568" cy="10639318"/>
          </a:xfrm>
          <a:prstGeom prst="rect">
            <a:avLst/>
          </a:prstGeom>
        </p:spPr>
        <p:txBody>
          <a:bodyPr/>
          <a:lstStyle>
            <a:lvl1pPr algn="ctr" defTabSz="784225">
              <a:lnSpc>
                <a:spcPct val="90000"/>
              </a:lnSpc>
              <a:spcBef>
                <a:spcPts val="4200"/>
              </a:spcBef>
              <a:defRPr sz="4750" b="1" i="1" cap="none" spc="0">
                <a:solidFill>
                  <a:srgbClr val="615E5A"/>
                </a:solidFill>
                <a:effectLst>
                  <a:outerShdw blurRad="24130" dist="24130" dir="5520000" rotWithShape="0">
                    <a:srgbClr val="FFFFFF">
                      <a:alpha val="71999"/>
                    </a:srgbClr>
                  </a:outerShdw>
                </a:effectLst>
              </a:defRPr>
            </a:lvl1pPr>
          </a:lstStyle>
          <a:p>
            <a:pPr>
              <a:defRPr b="0" i="0">
                <a:latin typeface="Avenir Next Demi Bold"/>
                <a:ea typeface="Avenir Next Demi Bold"/>
                <a:cs typeface="Avenir Next Demi Bold"/>
                <a:sym typeface="Avenir Next Demi Bold"/>
              </a:defRPr>
            </a:pPr>
            <a:r>
              <a:rPr b="1" i="1">
                <a:latin typeface="+mn-lt"/>
                <a:ea typeface="+mn-ea"/>
                <a:cs typeface="+mn-cs"/>
                <a:sym typeface="Avenir Next Regular"/>
              </a:rPr>
              <a:t>Βυζαντινή αρχιτεκτονική ονομάζεται ο αρχιτεκτονικός ρυθμός, ο οποίος αναπτύχθηκε κατά τη διάρκεια ζωής της Βυζαντινής Αυτοκρατορίας (Ανατολική Ρωμαϊκή Αυτοκρατορία), από την πτώση της Δυτικής Ρωμαϊκής Αυτοκρατορίας τοv 5ο αιώνα. Η Κωνσταντινούπολη, της οποίας το προηγούμενο όνομα ήταν Βυζάντιο, ήταν η πρωτεύουσα της Βυζαντινής Αυτοκρατορίας από το έτος 330, έτος στο οποίο άλλοι συγγραφείς ορίζουν ως την έναρξη της βυζαντινής αρχιτεκτονικής</a:t>
            </a:r>
            <a:endParaRPr b="1" i="1">
              <a:latin typeface="+mn-lt"/>
              <a:ea typeface="+mn-ea"/>
              <a:cs typeface="+mn-cs"/>
              <a:sym typeface="Avenir Next Regular"/>
            </a:endParaRPr>
          </a:p>
        </p:txBody>
      </p:sp>
      <p:sp>
        <p:nvSpPr>
          <p:cNvPr id="127" name="Ναός Μεταμόρφωσης του Σωτήρος, στον νόμο Φωκίδας"/>
          <p:cNvSpPr txBox="1"/>
          <p:nvPr/>
        </p:nvSpPr>
        <p:spPr>
          <a:xfrm>
            <a:off x="16042045" y="9030182"/>
            <a:ext cx="7224795" cy="1143001"/>
          </a:xfrm>
          <a:prstGeom prst="rect">
            <a:avLst/>
          </a:prstGeom>
          <a:ln w="12700">
            <a:miter lim="400000"/>
          </a:ln>
        </p:spPr>
        <p:txBody>
          <a:bodyPr lIns="50800" tIns="50800" rIns="50800" bIns="50800" anchor="ctr">
            <a:spAutoFit/>
          </a:bodyPr>
          <a:lstStyle>
            <a:lvl1pPr>
              <a:defRPr sz="3000"/>
            </a:lvl1pPr>
          </a:lstStyle>
          <a:p>
            <a:r>
              <a:t>Ναός Μεταμόρφωσης του Σωτήρος, στον νόμο Φωκίδας </a:t>
            </a:r>
          </a:p>
        </p:txBody>
      </p:sp>
      <p:sp>
        <p:nvSpPr>
          <p:cNvPr id="128" name="Line"/>
          <p:cNvSpPr/>
          <p:nvPr/>
        </p:nvSpPr>
        <p:spPr>
          <a:xfrm flipV="1">
            <a:off x="14735401" y="537894"/>
            <a:ext cx="1" cy="12259212"/>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Ρυθμοί ναών"/>
          <p:cNvSpPr txBox="1"/>
          <p:nvPr>
            <p:ph type="body" idx="22"/>
          </p:nvPr>
        </p:nvSpPr>
        <p:spPr>
          <a:xfrm>
            <a:off x="2381250" y="6045200"/>
            <a:ext cx="19621500" cy="1244601"/>
          </a:xfrm>
          <a:prstGeom prst="rect">
            <a:avLst/>
          </a:prstGeom>
        </p:spPr>
        <p:txBody>
          <a:bodyPr/>
          <a:lstStyle>
            <a:lvl1pPr>
              <a:lnSpc>
                <a:spcPct val="80000"/>
              </a:lnSpc>
              <a:spcBef>
                <a:spcPts val="0"/>
              </a:spcBef>
              <a:defRPr sz="6600" b="1" cap="all" spc="528">
                <a:solidFill>
                  <a:srgbClr val="3E3B39"/>
                </a:solidFill>
                <a:effectLst>
                  <a:outerShdw blurRad="25400" dist="25400" dir="5520000" rotWithShape="0">
                    <a:srgbClr val="FFFFFF">
                      <a:alpha val="72000"/>
                    </a:srgbClr>
                  </a:outerShdw>
                </a:effectLst>
                <a:latin typeface="+mn-lt"/>
                <a:ea typeface="+mn-ea"/>
                <a:cs typeface="+mn-cs"/>
                <a:sym typeface="Avenir Next Regular"/>
              </a:defRPr>
            </a:lvl1pPr>
          </a:lstStyle>
          <a:p>
            <a:r>
              <a:t>Ρυθμοί ναών </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Ορθόδοξοι ναοί"/>
          <p:cNvSpPr txBox="1"/>
          <p:nvPr>
            <p:ph type="body" idx="22"/>
          </p:nvPr>
        </p:nvSpPr>
        <p:spPr>
          <a:xfrm>
            <a:off x="2387600" y="5859660"/>
            <a:ext cx="19621500" cy="1244601"/>
          </a:xfrm>
          <a:prstGeom prst="rect">
            <a:avLst/>
          </a:prstGeom>
        </p:spPr>
        <p:txBody>
          <a:bodyPr/>
          <a:lstStyle>
            <a:lvl1pPr>
              <a:lnSpc>
                <a:spcPct val="80000"/>
              </a:lnSpc>
              <a:spcBef>
                <a:spcPts val="0"/>
              </a:spcBef>
              <a:defRPr sz="6600" b="1" cap="all" spc="528">
                <a:solidFill>
                  <a:srgbClr val="3E3B39"/>
                </a:solidFill>
                <a:effectLst>
                  <a:outerShdw blurRad="25400" dist="25400" dir="5520000" rotWithShape="0">
                    <a:srgbClr val="FFFFFF">
                      <a:alpha val="72000"/>
                    </a:srgbClr>
                  </a:outerShdw>
                </a:effectLst>
                <a:latin typeface="+mn-lt"/>
                <a:ea typeface="+mn-ea"/>
                <a:cs typeface="+mn-cs"/>
                <a:sym typeface="Avenir Next Regular"/>
              </a:defRPr>
            </a:lvl1pPr>
          </a:lstStyle>
          <a:p>
            <a:r>
              <a:t>Ορθόδοξοι ναοί </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Brown ceramic bowls arranged in rows" descr="Brown ceramic bowls arranged in rows"/>
          <p:cNvPicPr/>
          <p:nvPr>
            <p:ph type="pic" idx="21"/>
          </p:nvPr>
        </p:nvPicPr>
        <p:blipFill>
          <a:blip r:embed="rId1"/>
          <a:stretch>
            <a:fillRect/>
          </a:stretch>
        </p:blipFill>
        <p:spPr>
          <a:xfrm>
            <a:off x="13271520" y="983606"/>
            <a:ext cx="10130504" cy="7125987"/>
          </a:xfrm>
          <a:prstGeom prst="rect">
            <a:avLst/>
          </a:prstGeom>
        </p:spPr>
      </p:pic>
      <p:sp>
        <p:nvSpPr>
          <p:cNvPr id="135" name="Άγιος Δημήτριος στην Θεσσαλονίκη"/>
          <p:cNvSpPr/>
          <p:nvPr/>
        </p:nvSpPr>
        <p:spPr>
          <a:xfrm>
            <a:off x="13284220" y="7474592"/>
            <a:ext cx="10105104" cy="622301"/>
          </a:xfrm>
          <a:prstGeom prst="roundRect">
            <a:avLst>
              <a:gd name="adj" fmla="val 0"/>
            </a:avLst>
          </a:prstGeom>
          <a:ln w="12700">
            <a:miter lim="400000"/>
          </a:ln>
        </p:spPr>
        <p:txBody>
          <a:bodyPr lIns="50800" tIns="50800" rIns="50800" bIns="50800" anchor="ctr"/>
          <a:lstStyle>
            <a:lvl1pPr>
              <a:defRPr sz="3000"/>
            </a:lvl1pPr>
          </a:lstStyle>
          <a:p>
            <a:r>
              <a:t>Άγιος Δημήτριος στην Θεσσαλονίκη  </a:t>
            </a:r>
          </a:p>
        </p:txBody>
      </p:sp>
      <p:sp>
        <p:nvSpPr>
          <p:cNvPr id="136" name="Βασιλική"/>
          <p:cNvSpPr txBox="1"/>
          <p:nvPr>
            <p:ph type="title"/>
          </p:nvPr>
        </p:nvSpPr>
        <p:spPr>
          <a:xfrm>
            <a:off x="1663700" y="735576"/>
            <a:ext cx="9525000" cy="1309359"/>
          </a:xfrm>
          <a:prstGeom prst="rect">
            <a:avLst/>
          </a:prstGeom>
        </p:spPr>
        <p:txBody>
          <a:bodyPr/>
          <a:lstStyle>
            <a:lvl1pPr algn="ctr">
              <a:defRPr u="sng"/>
            </a:lvl1pPr>
          </a:lstStyle>
          <a:p>
            <a:r>
              <a:t>Βασιλική </a:t>
            </a:r>
          </a:p>
        </p:txBody>
      </p:sp>
      <p:sp>
        <p:nvSpPr>
          <p:cNvPr id="137" name="Η επιτυχία της βασιλικής έγκειται στο γεγονός της ευκολίας της διαπλατύνσεως των κλιτών της και της επιμηκύνσεως του κτιρίου για την κάλυψη των αναγκών του εκκλησιάσματος. Συνήθως τα κλίτη ήταν τρία ή πέντε, με υπερυψωμένο το μεσαίο  για δημιουργία φωταγ"/>
          <p:cNvSpPr txBox="1"/>
          <p:nvPr>
            <p:ph type="body" idx="1"/>
          </p:nvPr>
        </p:nvSpPr>
        <p:spPr>
          <a:xfrm>
            <a:off x="524876" y="1939705"/>
            <a:ext cx="11802648" cy="11562184"/>
          </a:xfrm>
          <a:prstGeom prst="rect">
            <a:avLst/>
          </a:prstGeom>
        </p:spPr>
        <p:txBody>
          <a:bodyPr/>
          <a:lstStyle/>
          <a:p>
            <a:pPr algn="ctr" defTabSz="726440">
              <a:lnSpc>
                <a:spcPct val="90000"/>
              </a:lnSpc>
              <a:spcBef>
                <a:spcPts val="3900"/>
              </a:spcBef>
              <a:defRPr sz="4400" cap="none" spc="0">
                <a:solidFill>
                  <a:srgbClr val="615E5A"/>
                </a:solidFill>
                <a:effectLst>
                  <a:outerShdw blurRad="22352" dist="22352" dir="5520000" rotWithShape="0">
                    <a:srgbClr val="FFFFFF">
                      <a:alpha val="71999"/>
                    </a:srgbClr>
                  </a:outerShdw>
                </a:effectLst>
                <a:latin typeface="Avenir Next Demi Bold"/>
                <a:ea typeface="Avenir Next Demi Bold"/>
                <a:cs typeface="Avenir Next Demi Bold"/>
                <a:sym typeface="Avenir Next Demi Bold"/>
              </a:defRPr>
            </a:pPr>
            <a:r>
              <a:t>Η επιτυχία της βασιλικής έγκειται στο γεγονός της ευκολίας της διαπλατύνσεως των κλιτών της και της επιμηκύνσεως του κτιρίου για την κάλυψη των αναγκών του εκκλησιάσματος. Συνήθως τα κλίτη ήταν τρία ή πέντε, με υπερυψωμένο το μεσαίο  για δημιουργία φωταγωγού, που φώτιζε επαρκώς το κτίριο. </a:t>
            </a:r>
          </a:p>
          <a:p>
            <a:pPr algn="ctr" defTabSz="726440">
              <a:lnSpc>
                <a:spcPct val="90000"/>
              </a:lnSpc>
              <a:spcBef>
                <a:spcPts val="3900"/>
              </a:spcBef>
              <a:defRPr sz="4400" cap="none" spc="0">
                <a:solidFill>
                  <a:srgbClr val="615E5A"/>
                </a:solidFill>
                <a:effectLst>
                  <a:outerShdw blurRad="22352" dist="22352" dir="5520000" rotWithShape="0">
                    <a:srgbClr val="FFFFFF">
                      <a:alpha val="71999"/>
                    </a:srgbClr>
                  </a:outerShdw>
                </a:effectLst>
                <a:latin typeface="Avenir Next Demi Bold"/>
                <a:ea typeface="Avenir Next Demi Bold"/>
                <a:cs typeface="Avenir Next Demi Bold"/>
                <a:sym typeface="Avenir Next Demi Bold"/>
              </a:defRPr>
            </a:pPr>
            <a:r>
              <a:t>Ο πιστός  μέσα στην βασιλική νιώθει ότι ο χώρος είναι ατέρμονος λόγω της κυριαρχίας του κατά μήκος άξονα, που απολήγει στην ημικυκλική αψίδα του ιερού. Με τη σειρά της, η αψίδα υποδέχεται τον πιστό αγαπητικά σαν μια ανοικτή αγκαλιά, κάνοντάς τον να νιώθει οικεία στο ναό. </a:t>
            </a:r>
          </a:p>
        </p:txBody>
      </p:sp>
      <p:grpSp>
        <p:nvGrpSpPr>
          <p:cNvPr id="140" name="Group"/>
          <p:cNvGrpSpPr/>
          <p:nvPr/>
        </p:nvGrpSpPr>
        <p:grpSpPr>
          <a:xfrm>
            <a:off x="18511688" y="8381903"/>
            <a:ext cx="5009358" cy="4589861"/>
            <a:chOff x="0" y="0"/>
            <a:chExt cx="5009356" cy="4589859"/>
          </a:xfrm>
        </p:grpSpPr>
        <p:pic>
          <p:nvPicPr>
            <p:cNvPr id="138" name="ag.-dimitrios_4.png" descr="ag.-dimitrios_4.png"/>
            <p:cNvPicPr>
              <a:picLocks noChangeAspect="1"/>
            </p:cNvPicPr>
            <p:nvPr/>
          </p:nvPicPr>
          <p:blipFill>
            <a:blip r:embed="rId2"/>
            <a:srcRect l="5898" t="3233" r="7347" b="7462"/>
            <a:stretch>
              <a:fillRect/>
            </a:stretch>
          </p:blipFill>
          <p:spPr>
            <a:xfrm>
              <a:off x="0" y="0"/>
              <a:ext cx="5009199" cy="3865821"/>
            </a:xfrm>
            <a:prstGeom prst="rect">
              <a:avLst/>
            </a:prstGeom>
            <a:ln w="12700" cap="flat">
              <a:noFill/>
              <a:miter lim="400000"/>
              <a:headEnd/>
              <a:tailEnd/>
            </a:ln>
            <a:effectLst/>
          </p:spPr>
        </p:pic>
        <p:sp>
          <p:nvSpPr>
            <p:cNvPr id="139" name="Caption"/>
            <p:cNvSpPr/>
            <p:nvPr/>
          </p:nvSpPr>
          <p:spPr>
            <a:xfrm>
              <a:off x="0" y="3967559"/>
              <a:ext cx="5009357"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grpSp>
        <p:nvGrpSpPr>
          <p:cNvPr id="143" name="Group"/>
          <p:cNvGrpSpPr/>
          <p:nvPr/>
        </p:nvGrpSpPr>
        <p:grpSpPr>
          <a:xfrm>
            <a:off x="12632064" y="8472688"/>
            <a:ext cx="5541170" cy="4408292"/>
            <a:chOff x="0" y="0"/>
            <a:chExt cx="5541168" cy="4408291"/>
          </a:xfrm>
        </p:grpSpPr>
        <p:pic>
          <p:nvPicPr>
            <p:cNvPr id="141" name="5265787_orig.jpg" descr="5265787_orig.jpg"/>
            <p:cNvPicPr>
              <a:picLocks noChangeAspect="1"/>
            </p:cNvPicPr>
            <p:nvPr/>
          </p:nvPicPr>
          <p:blipFill>
            <a:blip r:embed="rId3"/>
            <a:stretch>
              <a:fillRect/>
            </a:stretch>
          </p:blipFill>
          <p:spPr>
            <a:xfrm>
              <a:off x="0" y="0"/>
              <a:ext cx="5541169" cy="3684392"/>
            </a:xfrm>
            <a:prstGeom prst="rect">
              <a:avLst/>
            </a:prstGeom>
            <a:ln w="12700" cap="flat">
              <a:noFill/>
              <a:miter lim="400000"/>
              <a:headEnd/>
              <a:tailEnd/>
            </a:ln>
            <a:effectLst/>
          </p:spPr>
        </p:pic>
        <p:sp>
          <p:nvSpPr>
            <p:cNvPr id="142" name="Caption"/>
            <p:cNvSpPr/>
            <p:nvPr/>
          </p:nvSpPr>
          <p:spPr>
            <a:xfrm>
              <a:off x="0" y="3785991"/>
              <a:ext cx="5541169"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 </a:t>
              </a:r>
            </a:p>
          </p:txBody>
        </p:sp>
      </p:grpSp>
      <p:sp>
        <p:nvSpPr>
          <p:cNvPr id="144" name="Line"/>
          <p:cNvSpPr/>
          <p:nvPr/>
        </p:nvSpPr>
        <p:spPr>
          <a:xfrm flipV="1">
            <a:off x="12236460" y="537894"/>
            <a:ext cx="1" cy="12259212"/>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Brown ceramic bowls arranged in rows" descr="Brown ceramic bowls arranged in rows"/>
          <p:cNvPicPr/>
          <p:nvPr>
            <p:ph type="pic" idx="21"/>
          </p:nvPr>
        </p:nvPicPr>
        <p:blipFill>
          <a:blip r:embed="rId1"/>
          <a:stretch>
            <a:fillRect/>
          </a:stretch>
        </p:blipFill>
        <p:spPr>
          <a:xfrm>
            <a:off x="17678102" y="8262021"/>
            <a:ext cx="5974104" cy="4212480"/>
          </a:xfrm>
          <a:prstGeom prst="rect">
            <a:avLst/>
          </a:prstGeom>
        </p:spPr>
      </p:pic>
      <p:sp>
        <p:nvSpPr>
          <p:cNvPr id="147" name="Εσωτερικό"/>
          <p:cNvSpPr/>
          <p:nvPr/>
        </p:nvSpPr>
        <p:spPr>
          <a:xfrm>
            <a:off x="17690802" y="11839500"/>
            <a:ext cx="5948704" cy="622301"/>
          </a:xfrm>
          <a:prstGeom prst="roundRect">
            <a:avLst>
              <a:gd name="adj" fmla="val 0"/>
            </a:avLst>
          </a:prstGeom>
          <a:ln w="12700">
            <a:miter lim="400000"/>
          </a:ln>
        </p:spPr>
        <p:txBody>
          <a:bodyPr lIns="50800" tIns="50800" rIns="50800" bIns="50800" anchor="ctr"/>
          <a:lstStyle>
            <a:lvl1pPr>
              <a:defRPr sz="3000"/>
            </a:lvl1pPr>
          </a:lstStyle>
          <a:p>
            <a:r>
              <a:t>Εσωτερικό</a:t>
            </a:r>
          </a:p>
        </p:txBody>
      </p:sp>
      <p:sp>
        <p:nvSpPr>
          <p:cNvPr id="148" name="Περίκεντρος ναός"/>
          <p:cNvSpPr txBox="1"/>
          <p:nvPr>
            <p:ph type="title"/>
          </p:nvPr>
        </p:nvSpPr>
        <p:spPr>
          <a:xfrm>
            <a:off x="720576" y="815312"/>
            <a:ext cx="11817494" cy="1499556"/>
          </a:xfrm>
          <a:prstGeom prst="rect">
            <a:avLst/>
          </a:prstGeom>
        </p:spPr>
        <p:txBody>
          <a:bodyPr/>
          <a:lstStyle>
            <a:lvl1pPr algn="ctr">
              <a:defRPr u="sng"/>
            </a:lvl1pPr>
          </a:lstStyle>
          <a:p>
            <a:r>
              <a:t>Περίκεντρος ναός</a:t>
            </a:r>
          </a:p>
        </p:txBody>
      </p:sp>
      <p:sp>
        <p:nvSpPr>
          <p:cNvPr id="149" name="Πρόκειται για συνήθως κυκλικά ή οκταγωνικά κτίρια με ξύλινη στέγαση και τονισμένους τους κατακόρυφους άξονες τους, προκειμένου να προσδώσουν στους πιστούς μια αίσθηση συγκεντρώσεως, ηρεμίας και ψυχικής ανατάσεως. Άλλωστε η βαθμιαία ανάταση των θόλων, που"/>
          <p:cNvSpPr txBox="1"/>
          <p:nvPr>
            <p:ph type="body" sz="half" idx="1"/>
          </p:nvPr>
        </p:nvSpPr>
        <p:spPr>
          <a:xfrm>
            <a:off x="720576" y="2428814"/>
            <a:ext cx="11817494" cy="10319409"/>
          </a:xfrm>
          <a:prstGeom prst="rect">
            <a:avLst/>
          </a:prstGeom>
        </p:spPr>
        <p:txBody>
          <a:bodyPr/>
          <a:lstStyle>
            <a:lvl1pPr algn="ctr" defTabSz="676910">
              <a:lnSpc>
                <a:spcPct val="90000"/>
              </a:lnSpc>
              <a:spcBef>
                <a:spcPts val="3600"/>
              </a:spcBef>
              <a:defRPr sz="4100" cap="none" spc="0">
                <a:solidFill>
                  <a:srgbClr val="615E5A"/>
                </a:solidFill>
                <a:effectLst>
                  <a:outerShdw blurRad="20828" dist="20828" dir="5520000" rotWithShape="0">
                    <a:srgbClr val="FFFFFF">
                      <a:alpha val="71999"/>
                    </a:srgbClr>
                  </a:outerShdw>
                </a:effectLst>
                <a:latin typeface="Avenir Next Demi Bold"/>
                <a:ea typeface="Avenir Next Demi Bold"/>
                <a:cs typeface="Avenir Next Demi Bold"/>
                <a:sym typeface="Avenir Next Demi Bold"/>
              </a:defRPr>
            </a:lvl1pPr>
          </a:lstStyle>
          <a:p>
            <a:r>
              <a:t>Πρόκειται για συνήθως κυκλικά ή οκταγωνικά κτίρια με ξύλινη στέγαση και τονισμένους τους κατακόρυφους άξονες τους, προκειμένου να προσδώσουν στους πιστούς μια αίσθηση συγκεντρώσεως, ηρεμίας και ψυχικής ανατάσεως. Άλλωστε η βαθμιαία ανάταση των θόλων, που στηρίζουν τον τρούλλο, ανυψώνει αυτόματα το βλέμμα και το πνεύμα του θεατή προς το φως. Το ιερό, τοποθετείται υποχρεωτικά στο κέντρο του ναού, προκειμένου όλοι οι μετέχοντες της Θείας Λατρείας να έχουν οπτική των τεκταινομένων, θυμίζοντας σκηνή θεάτρου τοποθετημένη στο κέντρο μιας κυκλικής αίθουσας. </a:t>
            </a:r>
          </a:p>
        </p:txBody>
      </p:sp>
      <p:grpSp>
        <p:nvGrpSpPr>
          <p:cNvPr id="152" name="Group"/>
          <p:cNvGrpSpPr/>
          <p:nvPr/>
        </p:nvGrpSpPr>
        <p:grpSpPr>
          <a:xfrm>
            <a:off x="13194281" y="789099"/>
            <a:ext cx="10186120" cy="8023002"/>
            <a:chOff x="0" y="0"/>
            <a:chExt cx="10186119" cy="8023000"/>
          </a:xfrm>
        </p:grpSpPr>
        <p:pic>
          <p:nvPicPr>
            <p:cNvPr id="150" name="Unknown.jpeg" descr="Unknown.jpeg"/>
            <p:cNvPicPr>
              <a:picLocks noChangeAspect="1"/>
            </p:cNvPicPr>
            <p:nvPr/>
          </p:nvPicPr>
          <p:blipFill>
            <a:blip r:embed="rId2"/>
            <a:stretch>
              <a:fillRect/>
            </a:stretch>
          </p:blipFill>
          <p:spPr>
            <a:xfrm>
              <a:off x="0" y="0"/>
              <a:ext cx="10186120" cy="6778401"/>
            </a:xfrm>
            <a:prstGeom prst="rect">
              <a:avLst/>
            </a:prstGeom>
            <a:ln w="12700" cap="flat">
              <a:noFill/>
              <a:miter lim="400000"/>
              <a:headEnd/>
              <a:tailEnd/>
            </a:ln>
            <a:effectLst/>
          </p:spPr>
        </p:pic>
        <p:sp>
          <p:nvSpPr>
            <p:cNvPr id="151" name="Caption"/>
            <p:cNvSpPr/>
            <p:nvPr/>
          </p:nvSpPr>
          <p:spPr>
            <a:xfrm>
              <a:off x="0" y="6880000"/>
              <a:ext cx="10186120" cy="11430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Ροτόντα Αγίου Γεωργίου στην Θεσσαλονίκη.</a:t>
              </a:r>
            </a:p>
          </p:txBody>
        </p:sp>
      </p:grpSp>
      <p:grpSp>
        <p:nvGrpSpPr>
          <p:cNvPr id="155" name="Group"/>
          <p:cNvGrpSpPr/>
          <p:nvPr/>
        </p:nvGrpSpPr>
        <p:grpSpPr>
          <a:xfrm>
            <a:off x="12773170" y="8262022"/>
            <a:ext cx="4682532" cy="4199779"/>
            <a:chOff x="0" y="0"/>
            <a:chExt cx="4682530" cy="4199778"/>
          </a:xfrm>
        </p:grpSpPr>
        <p:pic>
          <p:nvPicPr>
            <p:cNvPr id="153" name="Unknown.png" descr="Unknown.png"/>
            <p:cNvPicPr>
              <a:picLocks noChangeAspect="1"/>
            </p:cNvPicPr>
            <p:nvPr/>
          </p:nvPicPr>
          <p:blipFill>
            <a:blip r:embed="rId3"/>
            <a:stretch>
              <a:fillRect/>
            </a:stretch>
          </p:blipFill>
          <p:spPr>
            <a:xfrm>
              <a:off x="0" y="0"/>
              <a:ext cx="4682531" cy="3475879"/>
            </a:xfrm>
            <a:prstGeom prst="rect">
              <a:avLst/>
            </a:prstGeom>
            <a:ln w="12700" cap="flat">
              <a:noFill/>
              <a:miter lim="400000"/>
              <a:headEnd/>
              <a:tailEnd/>
            </a:ln>
            <a:effectLst/>
          </p:spPr>
        </p:pic>
        <p:sp>
          <p:nvSpPr>
            <p:cNvPr id="154" name="Caption"/>
            <p:cNvSpPr/>
            <p:nvPr/>
          </p:nvSpPr>
          <p:spPr>
            <a:xfrm>
              <a:off x="0" y="3577478"/>
              <a:ext cx="4682531"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sp>
        <p:nvSpPr>
          <p:cNvPr id="156" name="Line"/>
          <p:cNvSpPr/>
          <p:nvPr/>
        </p:nvSpPr>
        <p:spPr>
          <a:xfrm flipV="1">
            <a:off x="12655620" y="537894"/>
            <a:ext cx="1" cy="12259212"/>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Βασιλική μετά τρούλλου"/>
          <p:cNvSpPr txBox="1"/>
          <p:nvPr>
            <p:ph type="title"/>
          </p:nvPr>
        </p:nvSpPr>
        <p:spPr>
          <a:xfrm>
            <a:off x="340617" y="-84506"/>
            <a:ext cx="13911248" cy="2286902"/>
          </a:xfrm>
          <a:prstGeom prst="rect">
            <a:avLst/>
          </a:prstGeom>
        </p:spPr>
        <p:txBody>
          <a:bodyPr/>
          <a:lstStyle>
            <a:lvl1pPr algn="ctr">
              <a:defRPr u="sng"/>
            </a:lvl1pPr>
          </a:lstStyle>
          <a:p>
            <a:r>
              <a:t>Βασιλική μετά τρούλλου </a:t>
            </a:r>
          </a:p>
        </p:txBody>
      </p:sp>
      <p:sp>
        <p:nvSpPr>
          <p:cNvPr id="159" name="Πρόκειται για έναν ιδιοφυή συνδυασμό των ρυθμών της βασιλικής και του περίκεντρο ναού. Σημαντική καινοτομία του ρυθμού αυτού αποτέλεσε η στήριξη του μεγάλου διαστάσεων τρούλλου του εκάστοτε ναού, σε τέσσερα σφαιρικά τρίγωνα, ικανά να αντέξουν το βάρος το"/>
          <p:cNvSpPr txBox="1"/>
          <p:nvPr>
            <p:ph type="body" idx="1"/>
          </p:nvPr>
        </p:nvSpPr>
        <p:spPr>
          <a:xfrm>
            <a:off x="791620" y="3167540"/>
            <a:ext cx="13009242" cy="10683430"/>
          </a:xfrm>
          <a:prstGeom prst="rect">
            <a:avLst/>
          </a:prstGeom>
        </p:spPr>
        <p:txBody>
          <a:bodyPr/>
          <a:lstStyle/>
          <a:p>
            <a:pPr algn="ctr" defTabSz="561340">
              <a:lnSpc>
                <a:spcPct val="90000"/>
              </a:lnSpc>
              <a:spcBef>
                <a:spcPts val="3000"/>
              </a:spcBef>
              <a:defRPr sz="3400" cap="none" spc="0">
                <a:solidFill>
                  <a:srgbClr val="615E5A"/>
                </a:solidFill>
                <a:effectLst>
                  <a:outerShdw blurRad="17272" dist="17272" dir="5520000" rotWithShape="0">
                    <a:srgbClr val="FFFFFF">
                      <a:alpha val="71999"/>
                    </a:srgbClr>
                  </a:outerShdw>
                </a:effectLst>
                <a:latin typeface="Avenir Next Demi Bold"/>
                <a:ea typeface="Avenir Next Demi Bold"/>
                <a:cs typeface="Avenir Next Demi Bold"/>
                <a:sym typeface="Avenir Next Demi Bold"/>
              </a:defRPr>
            </a:pPr>
            <a:r>
              <a:rPr b="1" i="1">
                <a:latin typeface="+mn-lt"/>
                <a:ea typeface="+mn-ea"/>
                <a:cs typeface="+mn-cs"/>
                <a:sym typeface="Avenir Next Regular"/>
              </a:rPr>
              <a:t>Πρόκειται για έναν ιδιοφυή συνδυασμό των ρυθμών της βασιλικής και του περίκεντρο ναού. Σημαντική καινοτομία του ρυθμού αυτού αποτέλεσε η στήριξη του μεγάλου διαστάσεων τρούλλου του εκάστοτε ναού, σε τέσσερα σφαιρικά τρίγωνα, ικανά να αντέξουν το βάρος του. Στεκόμενος λοιπόν ο πιστός κάτω από ένα τέτοιο υψηλό και μεγάλο σε διάμετρο τρούλλο, βίωνε εσωτερικά κατά τρόπο μυστηριακό το άπειρο της Θεότητος, αλλά και το γεγονός της σημαντικότητας της υπάρξεως του, αφού αισθάνεται ότι είναι κάτω από την σκέπη του παντοκράτορος Θεού.</a:t>
            </a:r>
            <a:endParaRPr b="1" i="1">
              <a:latin typeface="+mn-lt"/>
              <a:ea typeface="+mn-ea"/>
              <a:cs typeface="+mn-cs"/>
              <a:sym typeface="Avenir Next Regular"/>
            </a:endParaRPr>
          </a:p>
          <a:p>
            <a:pPr algn="ctr" defTabSz="561340">
              <a:lnSpc>
                <a:spcPct val="90000"/>
              </a:lnSpc>
              <a:spcBef>
                <a:spcPts val="3000"/>
              </a:spcBef>
              <a:defRPr sz="3400" cap="none" spc="0">
                <a:solidFill>
                  <a:srgbClr val="615E5A"/>
                </a:solidFill>
                <a:effectLst>
                  <a:outerShdw blurRad="17272" dist="17272" dir="5520000" rotWithShape="0">
                    <a:srgbClr val="FFFFFF">
                      <a:alpha val="71999"/>
                    </a:srgbClr>
                  </a:outerShdw>
                </a:effectLst>
                <a:latin typeface="Avenir Next Demi Bold"/>
                <a:ea typeface="Avenir Next Demi Bold"/>
                <a:cs typeface="Avenir Next Demi Bold"/>
                <a:sym typeface="Avenir Next Demi Bold"/>
              </a:defRPr>
            </a:pPr>
            <a:r>
              <a:rPr b="1" i="1">
                <a:latin typeface="+mn-lt"/>
                <a:ea typeface="+mn-ea"/>
                <a:cs typeface="+mn-cs"/>
                <a:sym typeface="Avenir Next Regular"/>
              </a:rPr>
              <a:t>Το αρχιτεκτόνημα της βασιλικής μετά τρούλλου της Αγίας του Θεού Σοφιάς στην Κωνσταντινούπολη υπήρξε μακράν ο αριστουργηματικότερος καλλιτεχνικός βυζαντινός ναός όλων των εποχών. Δια αυτό το λόγο αφιερώθηκε στο Πρόσωπο του Ιησού Χριστού, ο οποίος είναι «η Σοφία και ο Λόγος του Θεού» και εόρταζε κατά την Δεσποτική εορτή της Μεσοπεντηκοστής.</a:t>
            </a:r>
            <a:endParaRPr b="1" i="1">
              <a:latin typeface="+mn-lt"/>
              <a:ea typeface="+mn-ea"/>
              <a:cs typeface="+mn-cs"/>
              <a:sym typeface="Avenir Next Regular"/>
            </a:endParaRPr>
          </a:p>
        </p:txBody>
      </p:sp>
      <p:sp>
        <p:nvSpPr>
          <p:cNvPr id="160" name="Line"/>
          <p:cNvSpPr/>
          <p:nvPr/>
        </p:nvSpPr>
        <p:spPr>
          <a:xfrm flipV="1">
            <a:off x="14117760" y="537894"/>
            <a:ext cx="1" cy="12259212"/>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163" name="Group"/>
          <p:cNvGrpSpPr/>
          <p:nvPr/>
        </p:nvGrpSpPr>
        <p:grpSpPr>
          <a:xfrm>
            <a:off x="14349189" y="5608125"/>
            <a:ext cx="4572001" cy="5002160"/>
            <a:chOff x="0" y="0"/>
            <a:chExt cx="4572000" cy="5002158"/>
          </a:xfrm>
        </p:grpSpPr>
        <p:pic>
          <p:nvPicPr>
            <p:cNvPr id="161" name="1434012123.png" descr="1434012123.png"/>
            <p:cNvPicPr>
              <a:picLocks noChangeAspect="1"/>
            </p:cNvPicPr>
            <p:nvPr/>
          </p:nvPicPr>
          <p:blipFill>
            <a:blip r:embed="rId1"/>
            <a:stretch>
              <a:fillRect/>
            </a:stretch>
          </p:blipFill>
          <p:spPr>
            <a:xfrm>
              <a:off x="497475" y="0"/>
              <a:ext cx="3577050" cy="4278259"/>
            </a:xfrm>
            <a:prstGeom prst="rect">
              <a:avLst/>
            </a:prstGeom>
            <a:ln w="12700" cap="flat">
              <a:noFill/>
              <a:miter lim="400000"/>
              <a:headEnd/>
              <a:tailEnd/>
            </a:ln>
            <a:effectLst/>
          </p:spPr>
        </p:pic>
        <p:sp>
          <p:nvSpPr>
            <p:cNvPr id="162" name="Caption"/>
            <p:cNvSpPr/>
            <p:nvPr/>
          </p:nvSpPr>
          <p:spPr>
            <a:xfrm>
              <a:off x="0" y="4379858"/>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grpSp>
        <p:nvGrpSpPr>
          <p:cNvPr id="166" name="Group"/>
          <p:cNvGrpSpPr/>
          <p:nvPr/>
        </p:nvGrpSpPr>
        <p:grpSpPr>
          <a:xfrm>
            <a:off x="19067241" y="5892522"/>
            <a:ext cx="4572001" cy="4433366"/>
            <a:chOff x="0" y="0"/>
            <a:chExt cx="4572000" cy="4433364"/>
          </a:xfrm>
        </p:grpSpPr>
        <p:pic>
          <p:nvPicPr>
            <p:cNvPr id="164" name="9320228_orig.jpg" descr="9320228_orig.jpg"/>
            <p:cNvPicPr>
              <a:picLocks noChangeAspect="1"/>
            </p:cNvPicPr>
            <p:nvPr/>
          </p:nvPicPr>
          <p:blipFill>
            <a:blip r:embed="rId2"/>
            <a:stretch>
              <a:fillRect/>
            </a:stretch>
          </p:blipFill>
          <p:spPr>
            <a:xfrm>
              <a:off x="222320" y="0"/>
              <a:ext cx="4127360" cy="3709465"/>
            </a:xfrm>
            <a:prstGeom prst="rect">
              <a:avLst/>
            </a:prstGeom>
            <a:ln w="12700" cap="flat">
              <a:noFill/>
              <a:miter lim="400000"/>
              <a:headEnd/>
              <a:tailEnd/>
            </a:ln>
            <a:effectLst/>
          </p:spPr>
        </p:pic>
        <p:sp>
          <p:nvSpPr>
            <p:cNvPr id="165" name="Caption"/>
            <p:cNvSpPr/>
            <p:nvPr/>
          </p:nvSpPr>
          <p:spPr>
            <a:xfrm>
              <a:off x="0" y="3811064"/>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 </a:t>
              </a:r>
            </a:p>
          </p:txBody>
        </p:sp>
      </p:grpSp>
      <p:pic>
        <p:nvPicPr>
          <p:cNvPr id="167" name="7950948.jpg" descr="7950948.jpg"/>
          <p:cNvPicPr>
            <a:picLocks noChangeAspect="1"/>
          </p:cNvPicPr>
          <p:nvPr/>
        </p:nvPicPr>
        <p:blipFill>
          <a:blip r:embed="rId3"/>
          <a:stretch>
            <a:fillRect/>
          </a:stretch>
        </p:blipFill>
        <p:spPr>
          <a:xfrm>
            <a:off x="19629604" y="1586691"/>
            <a:ext cx="4004976" cy="2669985"/>
          </a:xfrm>
          <a:prstGeom prst="rect">
            <a:avLst/>
          </a:prstGeom>
          <a:ln w="12700">
            <a:miter lim="400000"/>
            <a:headEnd/>
            <a:tailEnd/>
          </a:ln>
        </p:spPr>
      </p:pic>
      <p:pic>
        <p:nvPicPr>
          <p:cNvPr id="168" name="2515206_orig.jpg" descr="2515206_orig.jpg"/>
          <p:cNvPicPr>
            <a:picLocks noChangeAspect="1"/>
          </p:cNvPicPr>
          <p:nvPr/>
        </p:nvPicPr>
        <p:blipFill>
          <a:blip r:embed="rId4"/>
          <a:stretch>
            <a:fillRect/>
          </a:stretch>
        </p:blipFill>
        <p:spPr>
          <a:xfrm>
            <a:off x="14214986" y="1586691"/>
            <a:ext cx="5576989" cy="2669985"/>
          </a:xfrm>
          <a:prstGeom prst="rect">
            <a:avLst/>
          </a:prstGeom>
          <a:ln w="12700">
            <a:miter lim="400000"/>
            <a:headEnd/>
            <a:tailEnd/>
          </a:ln>
        </p:spPr>
      </p:pic>
      <p:sp>
        <p:nvSpPr>
          <p:cNvPr id="169" name="Αγία Σοφία, Κωσταντινούπολη"/>
          <p:cNvSpPr txBox="1"/>
          <p:nvPr/>
        </p:nvSpPr>
        <p:spPr>
          <a:xfrm>
            <a:off x="16150917" y="4621250"/>
            <a:ext cx="5703952" cy="622301"/>
          </a:xfrm>
          <a:prstGeom prst="rect">
            <a:avLst/>
          </a:prstGeom>
          <a:ln w="12700">
            <a:miter lim="400000"/>
          </a:ln>
        </p:spPr>
        <p:txBody>
          <a:bodyPr wrap="none" lIns="50800" tIns="50800" rIns="50800" bIns="50800" anchor="ctr">
            <a:spAutoFit/>
          </a:bodyPr>
          <a:lstStyle>
            <a:lvl1pPr>
              <a:defRPr sz="3000"/>
            </a:lvl1pPr>
          </a:lstStyle>
          <a:p>
            <a:r>
              <a:t>Αγία Σοφία, Κωσταντινούπολη </a:t>
            </a:r>
          </a:p>
        </p:txBody>
      </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ΣΤΑΥΡΟΕΙΔΩΣ ΕΓΓΕΓΡΑΜΜΕΝΟΣ ΝΑΟΣ"/>
          <p:cNvSpPr txBox="1"/>
          <p:nvPr>
            <p:ph type="title"/>
          </p:nvPr>
        </p:nvSpPr>
        <p:spPr>
          <a:xfrm>
            <a:off x="631860" y="316161"/>
            <a:ext cx="18963080" cy="2264366"/>
          </a:xfrm>
          <a:prstGeom prst="rect">
            <a:avLst/>
          </a:prstGeom>
        </p:spPr>
        <p:txBody>
          <a:bodyPr/>
          <a:lstStyle>
            <a:lvl1pPr algn="ctr">
              <a:defRPr u="sng"/>
            </a:lvl1pPr>
          </a:lstStyle>
          <a:p>
            <a:r>
              <a:t>ΣΤΑΥΡΟΕΙΔΩΣ ΕΓΓΕΓΡΑΜΜΕΝΟΣ ΝΑΟΣ</a:t>
            </a:r>
            <a:endParaRPr b="0"/>
          </a:p>
        </p:txBody>
      </p:sp>
      <p:sp>
        <p:nvSpPr>
          <p:cNvPr id="172" name="Κατά την διάρκεια του 8ου με 10ο αιώνα μ.Χ. ο τύπος της βασιλικής με τρούλο εξελίσσεται συνεχώς, με τις εξωτερικές διαστάσεις των ναών να τείνουν προς τετραγωνισμό. Ταυτόχρονα, τα εγκάρσια κλίτη των εκκλησιών διασταυρώνονται με τα αντίστοιχα εσωτερικά, π"/>
          <p:cNvSpPr txBox="1"/>
          <p:nvPr>
            <p:ph type="body" sz="half" idx="1"/>
          </p:nvPr>
        </p:nvSpPr>
        <p:spPr>
          <a:xfrm>
            <a:off x="828928" y="2315736"/>
            <a:ext cx="11194544" cy="10266940"/>
          </a:xfrm>
          <a:prstGeom prst="rect">
            <a:avLst/>
          </a:prstGeom>
        </p:spPr>
        <p:txBody>
          <a:bodyPr/>
          <a:lstStyle>
            <a:lvl1pPr algn="ctr" defTabSz="561340">
              <a:lnSpc>
                <a:spcPct val="90000"/>
              </a:lnSpc>
              <a:spcBef>
                <a:spcPts val="3000"/>
              </a:spcBef>
              <a:defRPr sz="3400" cap="none" spc="0">
                <a:solidFill>
                  <a:srgbClr val="615E5A"/>
                </a:solidFill>
                <a:effectLst>
                  <a:outerShdw blurRad="17272" dist="17272" dir="5520000" rotWithShape="0">
                    <a:srgbClr val="FFFFFF">
                      <a:alpha val="71999"/>
                    </a:srgbClr>
                  </a:outerShdw>
                </a:effectLst>
                <a:latin typeface="Avenir Next Demi Bold"/>
                <a:ea typeface="Avenir Next Demi Bold"/>
                <a:cs typeface="Avenir Next Demi Bold"/>
                <a:sym typeface="Avenir Next Demi Bold"/>
              </a:defRPr>
            </a:lvl1pPr>
          </a:lstStyle>
          <a:p>
            <a:r>
              <a:t>Κατά την διάρκεια του 8ου με 10ο αιώνα μ.Χ. ο τύπος της βασιλικής με τρούλο εξελίσσεται συνεχώς, με τις εξωτερικές διαστάσεις των ναών να τείνουν προς τετραγωνισμό. Ταυτόχρονα, τα εγκάρσια κλίτη των εκκλησιών διασταυρώνονται με τα αντίστοιχα εσωτερικά, που στηρίζουν τον θόλο, σχηματίζοντας έτσι το σημείο του σταυρού. Στο κέντρο ακριβώς του νοητού αυτού σταυρού, υψώνεται κατά κανόνα ένας σχετικά ψηλός τρούλλος με μικρή διάμετρο, ορατός όμως εσωτερικά μόνο από το κέντρο του ναού. Θέλοντας να «αντισταθμίσουν» αυτή τη μειωμένη ορατότητα του τρούλλου, οι βυζαντινοί αρχιτέκτονες τόνισαν υπέρμετρα τον κατακόρυφο άξονα του κέντρου και  ταυτόχρονα τον τρούλο με υψιτενές τύμπανο. Κατ' αυτόν τον τρόπο ο ψηλός σαν κυπαρίσσι τρούλος, επιτυγχάνει να προσδώσει με χάρη, την έννοια του Υψηλού.</a:t>
            </a:r>
          </a:p>
        </p:txBody>
      </p:sp>
      <p:sp>
        <p:nvSpPr>
          <p:cNvPr id="173" name="Line"/>
          <p:cNvSpPr/>
          <p:nvPr/>
        </p:nvSpPr>
        <p:spPr>
          <a:xfrm flipV="1">
            <a:off x="12475664" y="1632165"/>
            <a:ext cx="1" cy="11019550"/>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176" name="Group"/>
          <p:cNvGrpSpPr/>
          <p:nvPr/>
        </p:nvGrpSpPr>
        <p:grpSpPr>
          <a:xfrm>
            <a:off x="12927856" y="2116645"/>
            <a:ext cx="6007620" cy="4847210"/>
            <a:chOff x="0" y="0"/>
            <a:chExt cx="6007618" cy="4847209"/>
          </a:xfrm>
        </p:grpSpPr>
        <p:pic>
          <p:nvPicPr>
            <p:cNvPr id="174" name="images.jpeg" descr="images.jpeg"/>
            <p:cNvPicPr>
              <a:picLocks noChangeAspect="1"/>
            </p:cNvPicPr>
            <p:nvPr/>
          </p:nvPicPr>
          <p:blipFill>
            <a:blip r:embed="rId1"/>
            <a:stretch>
              <a:fillRect/>
            </a:stretch>
          </p:blipFill>
          <p:spPr>
            <a:xfrm>
              <a:off x="0" y="0"/>
              <a:ext cx="6007619" cy="4123310"/>
            </a:xfrm>
            <a:prstGeom prst="rect">
              <a:avLst/>
            </a:prstGeom>
            <a:ln w="12700" cap="flat">
              <a:noFill/>
              <a:miter lim="400000"/>
              <a:headEnd/>
              <a:tailEnd/>
            </a:ln>
            <a:effectLst/>
          </p:spPr>
        </p:pic>
        <p:sp>
          <p:nvSpPr>
            <p:cNvPr id="175" name="Caption"/>
            <p:cNvSpPr/>
            <p:nvPr/>
          </p:nvSpPr>
          <p:spPr>
            <a:xfrm>
              <a:off x="0" y="4224909"/>
              <a:ext cx="6007619"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Παναγία Καπνικαρέα, Αθήνα </a:t>
              </a:r>
            </a:p>
          </p:txBody>
        </p:sp>
      </p:grpSp>
      <p:grpSp>
        <p:nvGrpSpPr>
          <p:cNvPr id="179" name="Group"/>
          <p:cNvGrpSpPr/>
          <p:nvPr/>
        </p:nvGrpSpPr>
        <p:grpSpPr>
          <a:xfrm>
            <a:off x="12974821" y="6925627"/>
            <a:ext cx="4572001" cy="5284107"/>
            <a:chOff x="0" y="0"/>
            <a:chExt cx="4572000" cy="5284105"/>
          </a:xfrm>
        </p:grpSpPr>
        <p:pic>
          <p:nvPicPr>
            <p:cNvPr id="177" name="Unknown.png" descr="Unknown.png"/>
            <p:cNvPicPr>
              <a:picLocks noChangeAspect="1"/>
            </p:cNvPicPr>
            <p:nvPr/>
          </p:nvPicPr>
          <p:blipFill>
            <a:blip r:embed="rId2"/>
            <a:stretch>
              <a:fillRect/>
            </a:stretch>
          </p:blipFill>
          <p:spPr>
            <a:xfrm>
              <a:off x="365415" y="0"/>
              <a:ext cx="3841170" cy="4560206"/>
            </a:xfrm>
            <a:prstGeom prst="rect">
              <a:avLst/>
            </a:prstGeom>
            <a:ln w="12700" cap="flat">
              <a:noFill/>
              <a:miter lim="400000"/>
              <a:headEnd/>
              <a:tailEnd/>
            </a:ln>
            <a:effectLst/>
          </p:spPr>
        </p:pic>
        <p:sp>
          <p:nvSpPr>
            <p:cNvPr id="178" name="Caption"/>
            <p:cNvSpPr/>
            <p:nvPr/>
          </p:nvSpPr>
          <p:spPr>
            <a:xfrm>
              <a:off x="0" y="4661805"/>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a:t>
              </a:r>
            </a:p>
          </p:txBody>
        </p:sp>
      </p:grpSp>
      <p:pic>
        <p:nvPicPr>
          <p:cNvPr id="180" name="Unknown.jpeg" descr="Unknown.jpeg"/>
          <p:cNvPicPr>
            <a:picLocks noChangeAspect="1"/>
          </p:cNvPicPr>
          <p:nvPr/>
        </p:nvPicPr>
        <p:blipFill>
          <a:blip r:embed="rId3"/>
          <a:srcRect t="9542" r="2704" b="7647"/>
          <a:stretch>
            <a:fillRect/>
          </a:stretch>
        </p:blipFill>
        <p:spPr>
          <a:xfrm>
            <a:off x="17170995" y="6925683"/>
            <a:ext cx="6429256" cy="4560081"/>
          </a:xfrm>
          <a:prstGeom prst="rect">
            <a:avLst/>
          </a:prstGeom>
          <a:ln w="12700">
            <a:miter lim="400000"/>
            <a:headEnd/>
            <a:tailEnd/>
          </a:ln>
        </p:spPr>
      </p:pic>
      <p:grpSp>
        <p:nvGrpSpPr>
          <p:cNvPr id="183" name="Group"/>
          <p:cNvGrpSpPr/>
          <p:nvPr/>
        </p:nvGrpSpPr>
        <p:grpSpPr>
          <a:xfrm>
            <a:off x="19373680" y="718367"/>
            <a:ext cx="4572001" cy="6314065"/>
            <a:chOff x="0" y="0"/>
            <a:chExt cx="4572000" cy="6314064"/>
          </a:xfrm>
        </p:grpSpPr>
        <p:pic>
          <p:nvPicPr>
            <p:cNvPr id="181" name="Unknown.jpeg" descr="Unknown.jpeg"/>
            <p:cNvPicPr>
              <a:picLocks noChangeAspect="1"/>
            </p:cNvPicPr>
            <p:nvPr/>
          </p:nvPicPr>
          <p:blipFill>
            <a:blip r:embed="rId4"/>
            <a:stretch>
              <a:fillRect/>
            </a:stretch>
          </p:blipFill>
          <p:spPr>
            <a:xfrm>
              <a:off x="466180" y="0"/>
              <a:ext cx="3639640" cy="5590165"/>
            </a:xfrm>
            <a:prstGeom prst="rect">
              <a:avLst/>
            </a:prstGeom>
            <a:ln w="12700" cap="flat">
              <a:noFill/>
              <a:miter lim="400000"/>
              <a:headEnd/>
              <a:tailEnd/>
            </a:ln>
            <a:effectLst/>
          </p:spPr>
        </p:pic>
        <p:sp>
          <p:nvSpPr>
            <p:cNvPr id="182" name="Caption"/>
            <p:cNvSpPr/>
            <p:nvPr/>
          </p:nvSpPr>
          <p:spPr>
            <a:xfrm>
              <a:off x="0" y="5691764"/>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 </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ΟΚΤΑΓΩΝΙΚΟΣ ΝΑΟΣ"/>
          <p:cNvSpPr txBox="1"/>
          <p:nvPr>
            <p:ph type="title"/>
          </p:nvPr>
        </p:nvSpPr>
        <p:spPr>
          <a:xfrm>
            <a:off x="701476" y="890215"/>
            <a:ext cx="11449448" cy="1433493"/>
          </a:xfrm>
          <a:prstGeom prst="rect">
            <a:avLst/>
          </a:prstGeom>
        </p:spPr>
        <p:txBody>
          <a:bodyPr/>
          <a:lstStyle>
            <a:lvl1pPr algn="ctr">
              <a:defRPr u="sng"/>
            </a:lvl1pPr>
          </a:lstStyle>
          <a:p>
            <a:r>
              <a:t>ΟΚΤΑΓΩΝΙΚΟΣ ΝΑΟΣ</a:t>
            </a:r>
          </a:p>
        </p:txBody>
      </p:sp>
      <p:sp>
        <p:nvSpPr>
          <p:cNvPr id="186" name="Στους οκταγωνικούς ναούς ο κεντρικός χώρος διευρύνεται εκ νέου και επαναφέρει στη μνήμη μας την μεγάλη ζεστή αγκαλιά του δίχως τύμπανο τρούλλου της Αγία Σοφιάς. Η βίωση του Υψηλού γίνεται εφικτή εδώ, με την στήριξη του επιβλητικού τρούλου σε οκτώ τόξα. Σ"/>
          <p:cNvSpPr txBox="1"/>
          <p:nvPr>
            <p:ph type="body" sz="half" idx="1"/>
          </p:nvPr>
        </p:nvSpPr>
        <p:spPr>
          <a:xfrm>
            <a:off x="1103952" y="3357938"/>
            <a:ext cx="10507165" cy="10192962"/>
          </a:xfrm>
          <a:prstGeom prst="rect">
            <a:avLst/>
          </a:prstGeom>
        </p:spPr>
        <p:txBody>
          <a:bodyPr/>
          <a:lstStyle>
            <a:lvl1pPr algn="ctr" defTabSz="594360">
              <a:lnSpc>
                <a:spcPct val="90000"/>
              </a:lnSpc>
              <a:spcBef>
                <a:spcPts val="3200"/>
              </a:spcBef>
              <a:defRPr sz="3600" cap="none" spc="0">
                <a:solidFill>
                  <a:srgbClr val="615E5A"/>
                </a:solidFill>
                <a:effectLst>
                  <a:outerShdw blurRad="18288" dist="18288" dir="5520000" rotWithShape="0">
                    <a:srgbClr val="FFFFFF">
                      <a:alpha val="71999"/>
                    </a:srgbClr>
                  </a:outerShdw>
                </a:effectLst>
                <a:latin typeface="Avenir Next Demi Bold"/>
                <a:ea typeface="Avenir Next Demi Bold"/>
                <a:cs typeface="Avenir Next Demi Bold"/>
                <a:sym typeface="Avenir Next Demi Bold"/>
              </a:defRPr>
            </a:lvl1pPr>
          </a:lstStyle>
          <a:p>
            <a:r>
              <a:t>Στους οκταγωνικούς ναούς ο κεντρικός χώρος διευρύνεται εκ νέου και επαναφέρει στη μνήμη μας την μεγάλη ζεστή αγκαλιά του δίχως τύμπανο τρούλλου της Αγία Σοφιάς. Η βίωση του Υψηλού γίνεται εφικτή εδώ, με την στήριξη του επιβλητικού τρούλου σε οκτώ τόξα. Στον οκταγωνικό τύπο ανασταίνεται λοιπόν το ενιαίο του χώρου κάτω από τη φανερή κυριαρχία του τρούλλου, ώστε να δημιουργείται η εντύπωση της δυναμικής ενότητας του συνόλου, Εν αντιθέσει με τον σταυροειδή εγγεγραμμένο ναό που τα μέλη του χώρου διασπώνται  λίγο ή πολύ σε αυτόνομα μέρη, στον οκταγωνικό ναό τα μέλη αποκτούν μια αυτοτέλεια και οντότητα τόση, ώστε να εναρμονίζονται ελεύθερα στο σύνολο.</a:t>
            </a:r>
            <a:endParaRPr sz="935"/>
          </a:p>
        </p:txBody>
      </p:sp>
      <p:sp>
        <p:nvSpPr>
          <p:cNvPr id="187" name="Line"/>
          <p:cNvSpPr/>
          <p:nvPr/>
        </p:nvSpPr>
        <p:spPr>
          <a:xfrm flipV="1">
            <a:off x="12192000" y="537894"/>
            <a:ext cx="1" cy="12259212"/>
          </a:xfrm>
          <a:prstGeom prst="line">
            <a:avLst/>
          </a:prstGeom>
          <a:ln w="114300">
            <a:solidFill>
              <a:srgbClr val="000000"/>
            </a:solidFill>
            <a:prstDash val="sysDot"/>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p>
        </p:txBody>
      </p:sp>
      <p:grpSp>
        <p:nvGrpSpPr>
          <p:cNvPr id="190" name="Group"/>
          <p:cNvGrpSpPr/>
          <p:nvPr/>
        </p:nvGrpSpPr>
        <p:grpSpPr>
          <a:xfrm>
            <a:off x="14710598" y="716606"/>
            <a:ext cx="7374086" cy="5081114"/>
            <a:chOff x="0" y="0"/>
            <a:chExt cx="7374085" cy="5081113"/>
          </a:xfrm>
        </p:grpSpPr>
        <p:pic>
          <p:nvPicPr>
            <p:cNvPr id="188" name="Dafni_monastery.jpg" descr="Dafni_monastery.jpg"/>
            <p:cNvPicPr>
              <a:picLocks noChangeAspect="1"/>
            </p:cNvPicPr>
            <p:nvPr/>
          </p:nvPicPr>
          <p:blipFill>
            <a:blip r:embed="rId1"/>
            <a:stretch>
              <a:fillRect/>
            </a:stretch>
          </p:blipFill>
          <p:spPr>
            <a:xfrm>
              <a:off x="0" y="0"/>
              <a:ext cx="7374086" cy="4357214"/>
            </a:xfrm>
            <a:prstGeom prst="rect">
              <a:avLst/>
            </a:prstGeom>
            <a:ln w="12700" cap="flat">
              <a:noFill/>
              <a:miter lim="400000"/>
              <a:headEnd/>
              <a:tailEnd/>
            </a:ln>
            <a:effectLst/>
          </p:spPr>
        </p:pic>
        <p:sp>
          <p:nvSpPr>
            <p:cNvPr id="189" name="Caption"/>
            <p:cNvSpPr/>
            <p:nvPr/>
          </p:nvSpPr>
          <p:spPr>
            <a:xfrm>
              <a:off x="0" y="4458813"/>
              <a:ext cx="7374086"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Μόνη Δαφνίου, Χαϊδάρι </a:t>
              </a:r>
            </a:p>
          </p:txBody>
        </p:sp>
      </p:grpSp>
      <p:grpSp>
        <p:nvGrpSpPr>
          <p:cNvPr id="193" name="Group"/>
          <p:cNvGrpSpPr/>
          <p:nvPr/>
        </p:nvGrpSpPr>
        <p:grpSpPr>
          <a:xfrm>
            <a:off x="13109787" y="6237146"/>
            <a:ext cx="4572001" cy="6573286"/>
            <a:chOff x="0" y="0"/>
            <a:chExt cx="4572000" cy="6573285"/>
          </a:xfrm>
        </p:grpSpPr>
        <p:pic>
          <p:nvPicPr>
            <p:cNvPr id="191" name="moni_dafniou_leukoma_2.12.15.jpg" descr="moni_dafniou_leukoma_2.12.15.jpg"/>
            <p:cNvPicPr>
              <a:picLocks noChangeAspect="1"/>
            </p:cNvPicPr>
            <p:nvPr/>
          </p:nvPicPr>
          <p:blipFill>
            <a:blip r:embed="rId2"/>
            <a:stretch>
              <a:fillRect/>
            </a:stretch>
          </p:blipFill>
          <p:spPr>
            <a:xfrm>
              <a:off x="245027" y="0"/>
              <a:ext cx="4081946" cy="5849386"/>
            </a:xfrm>
            <a:prstGeom prst="rect">
              <a:avLst/>
            </a:prstGeom>
            <a:ln w="12700" cap="flat">
              <a:noFill/>
              <a:miter lim="400000"/>
              <a:headEnd/>
              <a:tailEnd/>
            </a:ln>
            <a:effectLst/>
          </p:spPr>
        </p:pic>
        <p:sp>
          <p:nvSpPr>
            <p:cNvPr id="192" name="Caption"/>
            <p:cNvSpPr/>
            <p:nvPr/>
          </p:nvSpPr>
          <p:spPr>
            <a:xfrm>
              <a:off x="0" y="5950985"/>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Κάτοψη </a:t>
              </a:r>
            </a:p>
          </p:txBody>
        </p:sp>
      </p:grpSp>
      <p:grpSp>
        <p:nvGrpSpPr>
          <p:cNvPr id="196" name="Group"/>
          <p:cNvGrpSpPr/>
          <p:nvPr/>
        </p:nvGrpSpPr>
        <p:grpSpPr>
          <a:xfrm>
            <a:off x="19085153" y="6237146"/>
            <a:ext cx="4572001" cy="6573286"/>
            <a:chOff x="0" y="0"/>
            <a:chExt cx="4572000" cy="6573285"/>
          </a:xfrm>
        </p:grpSpPr>
        <p:pic>
          <p:nvPicPr>
            <p:cNvPr id="194" name="Unknown.jpeg" descr="Unknown.jpeg"/>
            <p:cNvPicPr>
              <a:picLocks noChangeAspect="1"/>
            </p:cNvPicPr>
            <p:nvPr/>
          </p:nvPicPr>
          <p:blipFill>
            <a:blip r:embed="rId3"/>
            <a:stretch>
              <a:fillRect/>
            </a:stretch>
          </p:blipFill>
          <p:spPr>
            <a:xfrm>
              <a:off x="95303" y="0"/>
              <a:ext cx="4381394" cy="5849386"/>
            </a:xfrm>
            <a:prstGeom prst="rect">
              <a:avLst/>
            </a:prstGeom>
            <a:ln w="12700" cap="flat">
              <a:noFill/>
              <a:miter lim="400000"/>
              <a:headEnd/>
              <a:tailEnd/>
            </a:ln>
            <a:effectLst/>
          </p:spPr>
        </p:pic>
        <p:sp>
          <p:nvSpPr>
            <p:cNvPr id="195" name="Caption"/>
            <p:cNvSpPr/>
            <p:nvPr/>
          </p:nvSpPr>
          <p:spPr>
            <a:xfrm>
              <a:off x="0" y="5950985"/>
              <a:ext cx="4572000" cy="622301"/>
            </a:xfrm>
            <a:prstGeom prst="roundRect">
              <a:avLst>
                <a:gd name="adj" fmla="val 0"/>
              </a:avLst>
            </a:prstGeom>
            <a:noFill/>
            <a:ln w="12700" cap="flat">
              <a:noFill/>
              <a:miter lim="400000"/>
            </a:ln>
            <a:effectLst/>
          </p:spPr>
          <p:txBody>
            <a:bodyPr wrap="square" lIns="50800" tIns="50800" rIns="50800" bIns="50800" numCol="1" anchor="ctr">
              <a:noAutofit/>
            </a:bodyPr>
            <a:lstStyle>
              <a:lvl1pPr>
                <a:defRPr sz="3000"/>
              </a:lvl1pPr>
            </a:lstStyle>
            <a:p>
              <a:r>
                <a:t>Εσωτερικό </a:t>
              </a:r>
            </a:p>
          </p:txBody>
        </p:sp>
      </p:grpSp>
    </p:spTree>
  </p:cSld>
  <p:clrMapOvr>
    <a:masterClrMapping/>
  </p:clrMapOvr>
  <mc:AlternateContent xmlns:mc="http://schemas.openxmlformats.org/markup-compatibility/2006">
    <mc:Choice xmlns:p14="http://schemas.microsoft.com/office/powerpoint/2010/main" Requires="p14">
      <p:transition spd="slow" p14:dur="1500">
        <p:cover/>
      </p:transition>
    </mc:Choice>
    <mc:Fallback>
      <p:transition spd="slow">
        <p:cover/>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4.png"/></Relationships>
</file>

<file path=ppt/theme/_rels/theme2.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New_Template5">
  <a:themeElements>
    <a:clrScheme name="New_Template5">
      <a:dk1>
        <a:srgbClr val="5E524C"/>
      </a:dk1>
      <a:lt1>
        <a:srgbClr val="12455E"/>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42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5">
  <a:themeElements>
    <a:clrScheme name="New_Template5">
      <a:dk1>
        <a:srgbClr val="000000"/>
      </a:dk1>
      <a:lt1>
        <a:srgbClr val="FFFFFF"/>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42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8093</Words>
  <Application>WPS Presentation</Application>
  <PresentationFormat/>
  <Paragraphs>142</Paragraphs>
  <Slides>18</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SimSun</vt:lpstr>
      <vt:lpstr>Wingdings</vt:lpstr>
      <vt:lpstr>Avenir Next Medium</vt:lpstr>
      <vt:lpstr>Liberation Mono</vt:lpstr>
      <vt:lpstr>Avenir Next Regular</vt:lpstr>
      <vt:lpstr>Avenir Next Demi Bold</vt:lpstr>
      <vt:lpstr>Helvetica Neue</vt:lpstr>
      <vt:lpstr>Times Roman</vt:lpstr>
      <vt:lpstr>Microsoft YaHei</vt:lpstr>
      <vt:lpstr>Arial Unicode MS</vt:lpstr>
      <vt:lpstr>New_Template5</vt:lpstr>
      <vt:lpstr>Εργασία β΄τετραμήνου </vt:lpstr>
      <vt:lpstr>Βυζαντινή αρχιτεκτονική </vt:lpstr>
      <vt:lpstr>PowerPoint 演示文稿</vt:lpstr>
      <vt:lpstr>PowerPoint 演示文稿</vt:lpstr>
      <vt:lpstr>Βασιλική </vt:lpstr>
      <vt:lpstr>Περίκεντρος ναός</vt:lpstr>
      <vt:lpstr>Βασιλική μετά τρούλλου </vt:lpstr>
      <vt:lpstr>ΣΤΑΥΡΟΕΙΔΩΣ ΕΓΓΕΓΡΑΜΜΕΝΟΣ ΝΑΟΣ</vt:lpstr>
      <vt:lpstr>ΟΚΤΑΓΩΝΙΚΟΣ ΝΑΟΣ</vt:lpstr>
      <vt:lpstr>ΑΓΙΟΡΕΙΤΙΚΟ ΤΡΙΚΟΓΧΟΣ</vt:lpstr>
      <vt:lpstr>ΠΕΝΤΑΤΡΟΥΛΛΟΣ ΕΓΕΓΓΡΑΜΜΕΝΟΣ</vt:lpstr>
      <vt:lpstr>ΣΤΑΥΡΕΠΙΣΤΕΓΟΣ ΝΑΟΣ</vt:lpstr>
      <vt:lpstr>PowerPoint 演示文稿</vt:lpstr>
      <vt:lpstr>Γοτθικός ναός</vt:lpstr>
      <vt:lpstr>Αναγεννησιακή ναοί </vt:lpstr>
      <vt:lpstr>Σαγραδα φαμίλια </vt:lpstr>
      <vt:lpstr>Κύριες διάφορες μεταξύ ορθοδόξων και καθολικών ναών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Εργασία β΄τετραμήνου </dc:title>
  <dc:creator/>
  <cp:lastModifiedBy>Paris</cp:lastModifiedBy>
  <cp:revision>1</cp:revision>
  <dcterms:created xsi:type="dcterms:W3CDTF">2023-07-18T20:21:46Z</dcterms:created>
  <dcterms:modified xsi:type="dcterms:W3CDTF">2023-07-18T20:21:46Z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E4CDDDD92BDF482A9CBD0C6F316C21AC</vt:lpwstr>
  </property>
  <property fmtid="{D5CDD505-2E9C-101B-9397-08002B2CF9AE}" pid="3" name="KSOProductBuildVer">
    <vt:lpwstr>1033-11.2.0.11537</vt:lpwstr>
  </property>
</Properties>
</file>