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0"/>
  </p:handoutMasterIdLst>
  <p:sldIdLst>
    <p:sldId id="279" r:id="rId3"/>
    <p:sldId id="280" r:id="rId5"/>
    <p:sldId id="281" r:id="rId6"/>
    <p:sldId id="282" r:id="rId7"/>
    <p:sldId id="283" r:id="rId8"/>
    <p:sldId id="284" r:id="rId9"/>
    <p:sldId id="285" r:id="rId10"/>
    <p:sldId id="286" r:id="rId11"/>
    <p:sldId id="287" r:id="rId12"/>
    <p:sldId id="288" r:id="rId13"/>
    <p:sldId id="289" r:id="rId14"/>
    <p:sldId id="290" r:id="rId15"/>
    <p:sldId id="291" r:id="rId16"/>
    <p:sldId id="292" r:id="rId17"/>
    <p:sldId id="293" r:id="rId18"/>
    <p:sldId id="294" r:id="rId19"/>
    <p:sldId id="295" r:id="rId20"/>
    <p:sldId id="296" r:id="rId21"/>
    <p:sldId id="297" r:id="rId22"/>
    <p:sldId id="298" r:id="rId23"/>
    <p:sldId id="299" r:id="rId24"/>
    <p:sldId id="300" r:id="rId25"/>
    <p:sldId id="301" r:id="rId26"/>
    <p:sldId id="302" r:id="rId27"/>
    <p:sldId id="304" r:id="rId28"/>
    <p:sldId id="303" r:id="rId29"/>
  </p:sldIdLst>
  <p:sldSz cx="12188825" cy="6858000"/>
  <p:notesSz cx="6858000" cy="9144000"/>
  <p:defaultTextStyle>
    <a:defPPr rtl="0">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6565" algn="l" defTabSz="1219200" rtl="0" eaLnBrk="1" latinLnBrk="0" hangingPunct="1">
      <a:defRPr sz="2400" kern="1200">
        <a:solidFill>
          <a:schemeClr val="tx1"/>
        </a:solidFill>
        <a:latin typeface="+mn-lt"/>
        <a:ea typeface="+mn-ea"/>
        <a:cs typeface="+mn-cs"/>
      </a:defRPr>
    </a:lvl8pPr>
    <a:lvl9pPr marL="4876165" algn="l" defTabSz="1219200" rtl="0" eaLnBrk="1" latinLnBrk="0" hangingPunct="1">
      <a:defRPr sz="2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D03447BB-5D67-496B-8E87-E561075AD55C}"/>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280" autoAdjust="0"/>
  </p:normalViewPr>
  <p:slideViewPr>
    <p:cSldViewPr>
      <p:cViewPr varScale="1">
        <p:scale>
          <a:sx n="88" d="100"/>
          <a:sy n="88" d="100"/>
        </p:scale>
        <p:origin x="576" y="84"/>
      </p:cViewPr>
      <p:guideLst>
        <p:guide orient="horz" pos="2160"/>
        <p:guide pos="3839"/>
      </p:guideLst>
    </p:cSldViewPr>
  </p:slideViewPr>
  <p:notesTextViewPr>
    <p:cViewPr>
      <p:scale>
        <a:sx n="1" d="1"/>
        <a:sy n="1" d="1"/>
      </p:scale>
      <p:origin x="0" y="0"/>
    </p:cViewPr>
  </p:notesTextViewPr>
  <p:notesViewPr>
    <p:cSldViewPr showGuides="1">
      <p:cViewPr varScale="1">
        <p:scale>
          <a:sx n="60" d="100"/>
          <a:sy n="60" d="100"/>
        </p:scale>
        <p:origin x="186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Σύμβολο κράτησης θέσης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el-GR" dirty="0"/>
          </a:p>
        </p:txBody>
      </p:sp>
      <p:sp>
        <p:nvSpPr>
          <p:cNvPr id="3" name="Σύμβολο κράτησης θέσης ημερομηνίας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l" rtl="0">
              <a:defRPr sz="1200"/>
            </a:lvl1pPr>
          </a:lstStyle>
          <a:p>
            <a:pPr algn="r" rtl="0"/>
            <a:fld id="{C31AF870-68A9-469C-AF96-AEF8DC70B7C4}" type="datetime1">
              <a:rPr lang="el-GR" smtClean="0"/>
            </a:fld>
            <a:endParaRPr lang="el-GR" dirty="0"/>
          </a:p>
        </p:txBody>
      </p:sp>
      <p:sp>
        <p:nvSpPr>
          <p:cNvPr id="4" name="Σύμβολο κράτησης θέσης υποσέλιδου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el-GR" dirty="0"/>
          </a:p>
        </p:txBody>
      </p:sp>
      <p:sp>
        <p:nvSpPr>
          <p:cNvPr id="5" name="Σύμβολο κράτησης θέσης αριθμού διαφάνειας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l" rtl="0">
              <a:defRPr sz="1200"/>
            </a:lvl1pPr>
          </a:lstStyle>
          <a:p>
            <a:pPr algn="r" rtl="0"/>
            <a:fld id="{DA52D9BF-D574-4807-B36C-9E2A025BE826}" type="slidenum">
              <a:rPr lang="el-GR"/>
            </a:fld>
            <a:endParaRPr lang="el-GR"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Σύμβολο κράτησης θέσης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el-GR" dirty="0"/>
          </a:p>
        </p:txBody>
      </p:sp>
      <p:sp>
        <p:nvSpPr>
          <p:cNvPr id="3" name="Σύμβολο κράτησης θέσης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rtl="0">
              <a:defRPr sz="1200"/>
            </a:lvl1pPr>
          </a:lstStyle>
          <a:p>
            <a:fld id="{71B9BEB0-3C42-49E4-BF64-69FCAA7B8768}" type="datetime1">
              <a:rPr lang="el-GR" smtClean="0"/>
            </a:fld>
            <a:endParaRPr lang="el-GR" dirty="0"/>
          </a:p>
        </p:txBody>
      </p:sp>
      <p:sp>
        <p:nvSpPr>
          <p:cNvPr id="4" name="Σύμβολο κράτησης θέσης εικόνας διαφάνειας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rtl="0"/>
            <a:endParaRPr lang="el-GR" dirty="0"/>
          </a:p>
        </p:txBody>
      </p:sp>
      <p:sp>
        <p:nvSpPr>
          <p:cNvPr id="5" name="Σύμβολο κράτησης θέσης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el-GR" dirty="0"/>
              <a:t>Στυλ υποδείγματος κειμένου</a:t>
            </a:r>
            <a:endParaRPr lang="el-GR" dirty="0"/>
          </a:p>
          <a:p>
            <a:pPr lvl="1" rtl="0"/>
            <a:r>
              <a:rPr lang="el-GR" dirty="0"/>
              <a:t>Δεύτερου επιπέδου</a:t>
            </a:r>
            <a:endParaRPr lang="el-GR" dirty="0"/>
          </a:p>
          <a:p>
            <a:pPr lvl="2" rtl="0"/>
            <a:r>
              <a:rPr lang="el-GR" dirty="0"/>
              <a:t>Τρίτου επιπέδου</a:t>
            </a:r>
            <a:endParaRPr lang="el-GR" dirty="0"/>
          </a:p>
          <a:p>
            <a:pPr lvl="3" rtl="0"/>
            <a:r>
              <a:rPr lang="el-GR" dirty="0"/>
              <a:t>Τέταρτου επιπέδου</a:t>
            </a:r>
            <a:endParaRPr lang="el-GR" dirty="0"/>
          </a:p>
          <a:p>
            <a:pPr lvl="4" rtl="0"/>
            <a:r>
              <a:rPr lang="el-GR" dirty="0"/>
              <a:t>Πέμπτου επιπέδου</a:t>
            </a:r>
            <a:endParaRPr lang="el-GR" dirty="0"/>
          </a:p>
        </p:txBody>
      </p:sp>
      <p:sp>
        <p:nvSpPr>
          <p:cNvPr id="6" name="Σύμβολο κράτησης θέσης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el-GR" dirty="0"/>
          </a:p>
        </p:txBody>
      </p:sp>
      <p:sp>
        <p:nvSpPr>
          <p:cNvPr id="7" name="Σύμβολο κράτησης θέσης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rtl="0">
              <a:defRPr sz="1200"/>
            </a:lvl1pPr>
          </a:lstStyle>
          <a:p>
            <a:fld id="{9E11EC53-F507-411E-9ADC-FBCFECE09D3D}" type="slidenum">
              <a:rPr lang="el-GR" smtClean="0"/>
            </a:fld>
            <a:endParaRPr lang="el-GR" dirty="0"/>
          </a:p>
        </p:txBody>
      </p:sp>
    </p:spTree>
  </p:cSld>
  <p:clrMap bg1="lt1" tx1="dk1" bg2="lt2" tx2="dk2" accent1="accent1" accent2="accent2" accent3="accent3" accent4="accent4" accent5="accent5" accent6="accent6" hlink="hlink" folHlink="folHlink"/>
  <p:notesStyle>
    <a:lvl1pPr marL="0" algn="l" defTabSz="1219200" rtl="0" eaLnBrk="1" latinLnBrk="0" hangingPunct="1">
      <a:defRPr sz="1600" kern="1200">
        <a:solidFill>
          <a:schemeClr val="tx1"/>
        </a:solidFill>
        <a:latin typeface="+mn-lt"/>
        <a:ea typeface="+mn-ea"/>
        <a:cs typeface="+mn-cs"/>
      </a:defRPr>
    </a:lvl1pPr>
    <a:lvl2pPr marL="609600" algn="l" defTabSz="1219200" rtl="0" eaLnBrk="1" latinLnBrk="0" hangingPunct="1">
      <a:defRPr sz="1600" kern="1200">
        <a:solidFill>
          <a:schemeClr val="tx1"/>
        </a:solidFill>
        <a:latin typeface="+mn-lt"/>
        <a:ea typeface="+mn-ea"/>
        <a:cs typeface="+mn-cs"/>
      </a:defRPr>
    </a:lvl2pPr>
    <a:lvl3pPr marL="1219200" algn="l" defTabSz="1219200" rtl="0" eaLnBrk="1" latinLnBrk="0" hangingPunct="1">
      <a:defRPr sz="1600" kern="1200">
        <a:solidFill>
          <a:schemeClr val="tx1"/>
        </a:solidFill>
        <a:latin typeface="+mn-lt"/>
        <a:ea typeface="+mn-ea"/>
        <a:cs typeface="+mn-cs"/>
      </a:defRPr>
    </a:lvl3pPr>
    <a:lvl4pPr marL="1828165" algn="l" defTabSz="1219200" rtl="0" eaLnBrk="1" latinLnBrk="0" hangingPunct="1">
      <a:defRPr sz="1600" kern="1200">
        <a:solidFill>
          <a:schemeClr val="tx1"/>
        </a:solidFill>
        <a:latin typeface="+mn-lt"/>
        <a:ea typeface="+mn-ea"/>
        <a:cs typeface="+mn-cs"/>
      </a:defRPr>
    </a:lvl4pPr>
    <a:lvl5pPr marL="2437765" algn="l" defTabSz="1219200" rtl="0" eaLnBrk="1" latinLnBrk="0" hangingPunct="1">
      <a:defRPr sz="1600" kern="1200">
        <a:solidFill>
          <a:schemeClr val="tx1"/>
        </a:solidFill>
        <a:latin typeface="+mn-lt"/>
        <a:ea typeface="+mn-ea"/>
        <a:cs typeface="+mn-cs"/>
      </a:defRPr>
    </a:lvl5pPr>
    <a:lvl6pPr marL="3047365" algn="l" defTabSz="1219200" rtl="0" eaLnBrk="1" latinLnBrk="0" hangingPunct="1">
      <a:defRPr sz="1600" kern="1200">
        <a:solidFill>
          <a:schemeClr val="tx1"/>
        </a:solidFill>
        <a:latin typeface="+mn-lt"/>
        <a:ea typeface="+mn-ea"/>
        <a:cs typeface="+mn-cs"/>
      </a:defRPr>
    </a:lvl6pPr>
    <a:lvl7pPr marL="3656965" algn="l" defTabSz="1219200" rtl="0" eaLnBrk="1" latinLnBrk="0" hangingPunct="1">
      <a:defRPr sz="1600" kern="1200">
        <a:solidFill>
          <a:schemeClr val="tx1"/>
        </a:solidFill>
        <a:latin typeface="+mn-lt"/>
        <a:ea typeface="+mn-ea"/>
        <a:cs typeface="+mn-cs"/>
      </a:defRPr>
    </a:lvl7pPr>
    <a:lvl8pPr marL="4266565" algn="l" defTabSz="1219200" rtl="0" eaLnBrk="1" latinLnBrk="0" hangingPunct="1">
      <a:defRPr sz="1600" kern="1200">
        <a:solidFill>
          <a:schemeClr val="tx1"/>
        </a:solidFill>
        <a:latin typeface="+mn-lt"/>
        <a:ea typeface="+mn-ea"/>
        <a:cs typeface="+mn-cs"/>
      </a:defRPr>
    </a:lvl8pPr>
    <a:lvl9pPr marL="4876165" algn="l" defTabSz="121920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9E11EC53-F507-411E-9ADC-FBCFECE09D3D}" type="slidenum">
              <a:rPr lang="el-GR" smtClean="0"/>
            </a:fld>
            <a:endParaRPr lang="el-G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8" name="Ισοσκελές τρίγωνο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el-GR" dirty="0"/>
          </a:p>
        </p:txBody>
      </p:sp>
      <p:sp>
        <p:nvSpPr>
          <p:cNvPr id="62" name="Ορθογώνιο 61"/>
          <p:cNvSpPr/>
          <p:nvPr/>
        </p:nvSpPr>
        <p:spPr bwMode="hidden">
          <a:xfrm>
            <a:off x="0" y="1905001"/>
            <a:ext cx="12188825" cy="214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lnSpc>
                <a:spcPct val="90000"/>
              </a:lnSpc>
            </a:pPr>
            <a:endParaRPr lang="el-GR" sz="3200" dirty="0">
              <a:solidFill>
                <a:schemeClr val="tx2"/>
              </a:solidFill>
            </a:endParaRPr>
          </a:p>
        </p:txBody>
      </p:sp>
      <p:sp>
        <p:nvSpPr>
          <p:cNvPr id="2" name="Τίτλος 1"/>
          <p:cNvSpPr>
            <a:spLocks noGrp="1"/>
          </p:cNvSpPr>
          <p:nvPr>
            <p:ph type="ctrTitle" hasCustomPrompt="1"/>
          </p:nvPr>
        </p:nvSpPr>
        <p:spPr>
          <a:xfrm>
            <a:off x="1218883" y="1905002"/>
            <a:ext cx="9751060" cy="2147926"/>
          </a:xfrm>
        </p:spPr>
        <p:txBody>
          <a:bodyPr rtlCol="0" anchor="ctr">
            <a:normAutofit/>
          </a:bodyPr>
          <a:lstStyle>
            <a:lvl1pPr algn="ctr" rtl="0">
              <a:defRPr sz="4400" cap="all" normalizeH="0" baseline="0"/>
            </a:lvl1pPr>
          </a:lstStyle>
          <a:p>
            <a:pPr rtl="0"/>
            <a:r>
              <a:rPr lang="el-GR"/>
              <a:t>Κάντε κλικ για να επεξεργαστείτε τον τίτλο υποδείγματος</a:t>
            </a:r>
            <a:endParaRPr lang="el-GR" dirty="0"/>
          </a:p>
        </p:txBody>
      </p:sp>
      <p:sp>
        <p:nvSpPr>
          <p:cNvPr id="3" name="Υπότιτλος 2"/>
          <p:cNvSpPr>
            <a:spLocks noGrp="1"/>
          </p:cNvSpPr>
          <p:nvPr>
            <p:ph type="subTitle" idx="1" hasCustomPrompt="1"/>
          </p:nvPr>
        </p:nvSpPr>
        <p:spPr>
          <a:xfrm>
            <a:off x="1218883" y="4140200"/>
            <a:ext cx="9751060" cy="1016000"/>
          </a:xfrm>
        </p:spPr>
        <p:txBody>
          <a:bodyPr rtlCol="0">
            <a:normAutofit/>
          </a:bodyPr>
          <a:lstStyle>
            <a:lvl1pPr marL="0" indent="0" algn="ctr" rtl="0">
              <a:spcBef>
                <a:spcPts val="0"/>
              </a:spcBef>
              <a:buNone/>
              <a:defRPr sz="2800">
                <a:solidFill>
                  <a:schemeClr val="tx1"/>
                </a:solidFill>
              </a:defRPr>
            </a:lvl1pPr>
            <a:lvl2pPr marL="609600" indent="0" algn="ctr" rtl="0">
              <a:buNone/>
              <a:defRPr>
                <a:solidFill>
                  <a:schemeClr val="tx1">
                    <a:tint val="75000"/>
                  </a:schemeClr>
                </a:solidFill>
              </a:defRPr>
            </a:lvl2pPr>
            <a:lvl3pPr marL="1219200" indent="0" algn="ctr" rtl="0">
              <a:buNone/>
              <a:defRPr>
                <a:solidFill>
                  <a:schemeClr val="tx1">
                    <a:tint val="75000"/>
                  </a:schemeClr>
                </a:solidFill>
              </a:defRPr>
            </a:lvl3pPr>
            <a:lvl4pPr marL="1828165" indent="0" algn="ctr" rtl="0">
              <a:buNone/>
              <a:defRPr>
                <a:solidFill>
                  <a:schemeClr val="tx1">
                    <a:tint val="75000"/>
                  </a:schemeClr>
                </a:solidFill>
              </a:defRPr>
            </a:lvl4pPr>
            <a:lvl5pPr marL="2437765" indent="0" algn="ctr" rtl="0">
              <a:buNone/>
              <a:defRPr>
                <a:solidFill>
                  <a:schemeClr val="tx1">
                    <a:tint val="75000"/>
                  </a:schemeClr>
                </a:solidFill>
              </a:defRPr>
            </a:lvl5pPr>
            <a:lvl6pPr marL="3047365" indent="0" algn="ctr" rtl="0">
              <a:buNone/>
              <a:defRPr>
                <a:solidFill>
                  <a:schemeClr val="tx1">
                    <a:tint val="75000"/>
                  </a:schemeClr>
                </a:solidFill>
              </a:defRPr>
            </a:lvl6pPr>
            <a:lvl7pPr marL="3656965" indent="0" algn="ctr" rtl="0">
              <a:buNone/>
              <a:defRPr>
                <a:solidFill>
                  <a:schemeClr val="tx1">
                    <a:tint val="75000"/>
                  </a:schemeClr>
                </a:solidFill>
              </a:defRPr>
            </a:lvl7pPr>
            <a:lvl8pPr marL="4266565" indent="0" algn="ctr" rtl="0">
              <a:buNone/>
              <a:defRPr>
                <a:solidFill>
                  <a:schemeClr val="tx1">
                    <a:tint val="75000"/>
                  </a:schemeClr>
                </a:solidFill>
              </a:defRPr>
            </a:lvl8pPr>
            <a:lvl9pPr marL="4876165" indent="0" algn="ctr" rtl="0">
              <a:buNone/>
              <a:defRPr>
                <a:solidFill>
                  <a:schemeClr val="tx1">
                    <a:tint val="75000"/>
                  </a:schemeClr>
                </a:solidFill>
              </a:defRPr>
            </a:lvl9pPr>
          </a:lstStyle>
          <a:p>
            <a:r>
              <a:rPr lang="el-GR" dirty="0"/>
              <a:t>Στυλ κύριου υπότιτλου</a:t>
            </a:r>
            <a:endParaRPr lang="el-GR"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Εναλλακτική εικόνα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7821163" y="482600"/>
            <a:ext cx="3961368" cy="1422400"/>
          </a:xfrm>
        </p:spPr>
        <p:txBody>
          <a:bodyPr rtlCol="0" anchor="b" anchorCtr="0">
            <a:normAutofit/>
          </a:bodyPr>
          <a:lstStyle>
            <a:lvl1pPr algn="l" rtl="0">
              <a:defRPr sz="3200" b="0"/>
            </a:lvl1pPr>
          </a:lstStyle>
          <a:p>
            <a:pPr rtl="0"/>
            <a:r>
              <a:rPr lang="el-GR"/>
              <a:t>Κάντε κλικ για να επεξεργαστείτε τον τίτλο υποδείγματος</a:t>
            </a:r>
            <a:endParaRPr lang="el-GR" dirty="0"/>
          </a:p>
        </p:txBody>
      </p:sp>
      <p:sp>
        <p:nvSpPr>
          <p:cNvPr id="9" name="Ορθογώνιο 8" descr="&#10;"/>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el-GR" dirty="0"/>
          </a:p>
        </p:txBody>
      </p:sp>
      <p:sp>
        <p:nvSpPr>
          <p:cNvPr id="3" name="Σύμβολο κράτησης θέσης εικόνας 2" descr="Ένα κενό πλαίσιο κράτησης θέσης για να προσθέσετε μια εικόνα. Κάντε κλικ στο πλαίσιο κράτησης θέσης και επιλέξτε την εικόνα που θέλετε να προσθέσετε.&#10;"/>
          <p:cNvSpPr>
            <a:spLocks noGrp="1"/>
          </p:cNvSpPr>
          <p:nvPr>
            <p:ph type="pic" idx="1" hasCustomPrompt="1"/>
          </p:nvPr>
        </p:nvSpPr>
        <p:spPr>
          <a:xfrm>
            <a:off x="507868" y="482600"/>
            <a:ext cx="6602281" cy="5842001"/>
          </a:xfrm>
          <a:noFill/>
          <a:ln w="9525">
            <a:noFill/>
            <a:miter lim="800000"/>
          </a:ln>
          <a:effectLst/>
        </p:spPr>
        <p:txBody>
          <a:bodyPr rtlCol="0">
            <a:normAutofit/>
          </a:bodyPr>
          <a:lstStyle>
            <a:lvl1pPr marL="0" indent="0" algn="ctr" rtl="0">
              <a:buNone/>
              <a:defRPr sz="2700"/>
            </a:lvl1pPr>
            <a:lvl2pPr marL="609600" indent="0" algn="l" rtl="0">
              <a:buNone/>
              <a:defRPr sz="3700"/>
            </a:lvl2pPr>
            <a:lvl3pPr marL="1219200" indent="0" algn="l" rtl="0">
              <a:buNone/>
              <a:defRPr sz="3200"/>
            </a:lvl3pPr>
            <a:lvl4pPr marL="1828165" indent="0" algn="l" rtl="0">
              <a:buNone/>
              <a:defRPr sz="2700"/>
            </a:lvl4pPr>
            <a:lvl5pPr marL="2437765" indent="0" algn="l" rtl="0">
              <a:buNone/>
              <a:defRPr sz="2700"/>
            </a:lvl5pPr>
            <a:lvl6pPr marL="3047365" indent="0" algn="l" rtl="0">
              <a:buNone/>
              <a:defRPr sz="2700"/>
            </a:lvl6pPr>
            <a:lvl7pPr marL="3656965" indent="0" algn="l" rtl="0">
              <a:buNone/>
              <a:defRPr sz="2700"/>
            </a:lvl7pPr>
            <a:lvl8pPr marL="4266565" indent="0" algn="l" rtl="0">
              <a:buNone/>
              <a:defRPr sz="2700"/>
            </a:lvl8pPr>
            <a:lvl9pPr marL="4876165" indent="0" algn="l" rtl="0">
              <a:buNone/>
              <a:defRPr sz="2700"/>
            </a:lvl9pPr>
          </a:lstStyle>
          <a:p>
            <a:pPr rtl="0"/>
            <a:r>
              <a:rPr lang="el-GR"/>
              <a:t>Κάντε κλικ στο εικονίδιο για να προσθέσετε εικόνα</a:t>
            </a:r>
            <a:endParaRPr lang="el-GR" dirty="0"/>
          </a:p>
        </p:txBody>
      </p:sp>
      <p:sp>
        <p:nvSpPr>
          <p:cNvPr id="4" name="Σύμβολο κράτησης θέσης κειμένου 3"/>
          <p:cNvSpPr>
            <a:spLocks noGrp="1"/>
          </p:cNvSpPr>
          <p:nvPr>
            <p:ph type="body" sz="half" idx="2" hasCustomPrompt="1"/>
          </p:nvPr>
        </p:nvSpPr>
        <p:spPr>
          <a:xfrm>
            <a:off x="7821163" y="2108200"/>
            <a:ext cx="3961368" cy="4267200"/>
          </a:xfrm>
        </p:spPr>
        <p:txBody>
          <a:bodyPr rtlCol="0">
            <a:normAutofit/>
          </a:bodyPr>
          <a:lstStyle>
            <a:lvl1pPr marL="0" indent="0" algn="l" rtl="0">
              <a:spcBef>
                <a:spcPts val="1600"/>
              </a:spcBef>
              <a:buNone/>
              <a:defRPr sz="2000">
                <a:solidFill>
                  <a:schemeClr val="tx1"/>
                </a:solidFill>
              </a:defRPr>
            </a:lvl1pPr>
            <a:lvl2pPr marL="609600" indent="0" algn="l" rtl="0">
              <a:buNone/>
              <a:defRPr sz="1600"/>
            </a:lvl2pPr>
            <a:lvl3pPr marL="1219200" indent="0" algn="l" rtl="0">
              <a:buNone/>
              <a:defRPr sz="1300"/>
            </a:lvl3pPr>
            <a:lvl4pPr marL="1828165" indent="0" algn="l" rtl="0">
              <a:buNone/>
              <a:defRPr sz="1200"/>
            </a:lvl4pPr>
            <a:lvl5pPr marL="2437765" indent="0" algn="l" rtl="0">
              <a:buNone/>
              <a:defRPr sz="1200"/>
            </a:lvl5pPr>
            <a:lvl6pPr marL="3047365" indent="0" algn="l" rtl="0">
              <a:buNone/>
              <a:defRPr sz="1200"/>
            </a:lvl6pPr>
            <a:lvl7pPr marL="3656965" indent="0" algn="l" rtl="0">
              <a:buNone/>
              <a:defRPr sz="1200"/>
            </a:lvl7pPr>
            <a:lvl8pPr marL="4266565" indent="0" algn="l" rtl="0">
              <a:buNone/>
              <a:defRPr sz="1200"/>
            </a:lvl8pPr>
            <a:lvl9pPr marL="4876165" indent="0" algn="l" rtl="0">
              <a:buNone/>
              <a:defRPr sz="1200"/>
            </a:lvl9pPr>
          </a:lstStyle>
          <a:p>
            <a:pPr lvl="0" rtl="0"/>
            <a:r>
              <a:rPr lang="el-GR"/>
              <a:t>Στυλ κειμένου υποδείγματος</a:t>
            </a:r>
            <a:endParaRPr lang="el-G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lstStyle>
            <a:lvl1pPr rtl="0">
              <a:defRPr/>
            </a:lvl1pPr>
          </a:lstStyle>
          <a:p>
            <a:pPr rtl="0"/>
            <a:r>
              <a:rPr lang="el-GR"/>
              <a:t>Κάντε κλικ για να επεξεργαστείτε τον τίτλο υποδείγματος</a:t>
            </a:r>
            <a:endParaRPr lang="el-GR" dirty="0"/>
          </a:p>
        </p:txBody>
      </p:sp>
      <p:sp>
        <p:nvSpPr>
          <p:cNvPr id="3" name="Σύμβολο κράτησης θέσης κατακόρυφου κειμένου 2"/>
          <p:cNvSpPr>
            <a:spLocks noGrp="1"/>
          </p:cNvSpPr>
          <p:nvPr>
            <p:ph type="body" orient="vert" idx="1" hasCustomPrompt="1"/>
          </p:nvPr>
        </p:nvSpPr>
        <p:spPr/>
        <p:txBody>
          <a:bodyPr vert="eaVert" rtlCol="0"/>
          <a:lstStyle>
            <a:lvl5pPr algn="l" rtl="0">
              <a:defRPr/>
            </a:lvl5pPr>
            <a:lvl6pPr marL="2669540" algn="l" rtl="0">
              <a:defRPr baseline="0"/>
            </a:lvl6pPr>
            <a:lvl7pPr marL="2669540" algn="l" rtl="0">
              <a:defRPr baseline="0"/>
            </a:lvl7pPr>
            <a:lvl8pPr marL="2669540" algn="l" rtl="0">
              <a:defRPr baseline="0"/>
            </a:lvl8pPr>
            <a:lvl9pPr marL="2669540" algn="l" rtl="0">
              <a:defRPr baseline="0"/>
            </a:lvl9pPr>
          </a:lstStyle>
          <a:p>
            <a:pPr lvl="0" rtl="0"/>
            <a:r>
              <a:rPr lang="el-GR"/>
              <a:t>Στυλ κειμένου υποδείγματος</a:t>
            </a:r>
            <a:endParaRPr lang="el-GR"/>
          </a:p>
          <a:p>
            <a:pPr lvl="1" rtl="0"/>
            <a:r>
              <a:rPr lang="el-GR"/>
              <a:t>Δεύτερο επίπεδο</a:t>
            </a:r>
            <a:endParaRPr lang="el-GR"/>
          </a:p>
          <a:p>
            <a:pPr lvl="2" rtl="0"/>
            <a:r>
              <a:rPr lang="el-GR"/>
              <a:t>Τρίτο επίπεδο</a:t>
            </a:r>
            <a:endParaRPr lang="el-GR"/>
          </a:p>
          <a:p>
            <a:pPr lvl="3" rtl="0"/>
            <a:r>
              <a:rPr lang="el-GR"/>
              <a:t>Τέταρτο επίπεδο</a:t>
            </a:r>
            <a:endParaRPr lang="el-GR"/>
          </a:p>
          <a:p>
            <a:pPr lvl="4" rtl="0"/>
            <a:r>
              <a:rPr lang="el-GR"/>
              <a:t>Πέμπτο επίπεδο</a:t>
            </a:r>
            <a:endParaRPr lang="el-GR" dirty="0"/>
          </a:p>
        </p:txBody>
      </p:sp>
      <p:sp>
        <p:nvSpPr>
          <p:cNvPr id="5" name="Σύμβολο κράτησης θέσης υποσέλιδου 4"/>
          <p:cNvSpPr>
            <a:spLocks noGrp="1"/>
          </p:cNvSpPr>
          <p:nvPr>
            <p:ph type="ftr" sz="quarter" idx="11"/>
          </p:nvPr>
        </p:nvSpPr>
        <p:spPr/>
        <p:txBody>
          <a:bodyPr rtlCol="0"/>
          <a:lstStyle/>
          <a:p>
            <a:pPr rtl="0"/>
            <a:endParaRPr lang="el-GR" dirty="0"/>
          </a:p>
        </p:txBody>
      </p:sp>
      <p:sp>
        <p:nvSpPr>
          <p:cNvPr id="4" name="Σύμβολο κράτησης θέσης ημερομηνίας 3"/>
          <p:cNvSpPr>
            <a:spLocks noGrp="1"/>
          </p:cNvSpPr>
          <p:nvPr>
            <p:ph type="dt" sz="half" idx="10"/>
          </p:nvPr>
        </p:nvSpPr>
        <p:spPr/>
        <p:txBody>
          <a:bodyPr rtlCol="0"/>
          <a:lstStyle>
            <a:lvl1pPr>
              <a:defRPr/>
            </a:lvl1pPr>
          </a:lstStyle>
          <a:p>
            <a:fld id="{B5C49CF0-620A-4FAA-9AB4-2330D4AD900B}" type="datetime1">
              <a:rPr lang="el-GR" smtClean="0"/>
            </a:fld>
            <a:endParaRPr lang="el-GR" dirty="0"/>
          </a:p>
        </p:txBody>
      </p:sp>
      <p:sp>
        <p:nvSpPr>
          <p:cNvPr id="6" name="Σύμβολο κράτησης θέσης αριθμού διαφάνειας 5"/>
          <p:cNvSpPr>
            <a:spLocks noGrp="1"/>
          </p:cNvSpPr>
          <p:nvPr>
            <p:ph type="sldNum" sz="quarter" idx="12"/>
          </p:nvPr>
        </p:nvSpPr>
        <p:spPr/>
        <p:txBody>
          <a:bodyPr rtlCol="0"/>
          <a:lstStyle/>
          <a:p>
            <a:pPr rtl="0"/>
            <a:fld id="{E5FD5434-F838-4DD4-A17B-1CB1A1850DF4}" type="slidenum">
              <a:rPr lang="el-GR"/>
            </a:fld>
            <a:endParaRPr lang="el-GR"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hasCustomPrompt="1"/>
          </p:nvPr>
        </p:nvSpPr>
        <p:spPr>
          <a:xfrm>
            <a:off x="10040043" y="482599"/>
            <a:ext cx="1843982" cy="5791201"/>
          </a:xfrm>
        </p:spPr>
        <p:txBody>
          <a:bodyPr vert="eaVert" rtlCol="0"/>
          <a:lstStyle>
            <a:lvl1pPr rtl="0">
              <a:defRPr/>
            </a:lvl1pPr>
          </a:lstStyle>
          <a:p>
            <a:pPr rtl="0"/>
            <a:r>
              <a:rPr lang="el-GR"/>
              <a:t>Κάντε κλικ για να επεξεργαστείτε τον τίτλο υποδείγματος</a:t>
            </a:r>
            <a:endParaRPr lang="el-GR" dirty="0"/>
          </a:p>
        </p:txBody>
      </p:sp>
      <p:sp>
        <p:nvSpPr>
          <p:cNvPr id="3" name="Σύμβολο κράτησης θέσης κατακόρυφου κειμένου 2"/>
          <p:cNvSpPr>
            <a:spLocks noGrp="1"/>
          </p:cNvSpPr>
          <p:nvPr>
            <p:ph type="body" orient="vert" idx="1" hasCustomPrompt="1"/>
          </p:nvPr>
        </p:nvSpPr>
        <p:spPr>
          <a:xfrm>
            <a:off x="914162" y="482599"/>
            <a:ext cx="9040045" cy="5791201"/>
          </a:xfrm>
        </p:spPr>
        <p:txBody>
          <a:bodyPr vert="eaVert" rtlCol="0"/>
          <a:lstStyle>
            <a:lvl5pPr algn="l" rtl="0">
              <a:defRPr/>
            </a:lvl5pPr>
            <a:lvl6pPr algn="l" rtl="0">
              <a:defRPr/>
            </a:lvl6pPr>
            <a:lvl7pPr algn="l" rtl="0">
              <a:defRPr/>
            </a:lvl7pPr>
            <a:lvl8pPr algn="l" rtl="0">
              <a:defRPr baseline="0"/>
            </a:lvl8pPr>
            <a:lvl9pPr algn="l" rtl="0">
              <a:defRPr baseline="0"/>
            </a:lvl9pPr>
          </a:lstStyle>
          <a:p>
            <a:pPr lvl="0" rtl="0"/>
            <a:r>
              <a:rPr lang="el-GR"/>
              <a:t>Στυλ κειμένου υποδείγματος</a:t>
            </a:r>
            <a:endParaRPr lang="el-GR"/>
          </a:p>
          <a:p>
            <a:pPr lvl="1" rtl="0"/>
            <a:r>
              <a:rPr lang="el-GR"/>
              <a:t>Δεύτερο επίπεδο</a:t>
            </a:r>
            <a:endParaRPr lang="el-GR"/>
          </a:p>
          <a:p>
            <a:pPr lvl="2" rtl="0"/>
            <a:r>
              <a:rPr lang="el-GR"/>
              <a:t>Τρίτο επίπεδο</a:t>
            </a:r>
            <a:endParaRPr lang="el-GR"/>
          </a:p>
          <a:p>
            <a:pPr lvl="3" rtl="0"/>
            <a:r>
              <a:rPr lang="el-GR"/>
              <a:t>Τέταρτο επίπεδο</a:t>
            </a:r>
            <a:endParaRPr lang="el-GR"/>
          </a:p>
          <a:p>
            <a:pPr lvl="4" rtl="0"/>
            <a:r>
              <a:rPr lang="el-GR"/>
              <a:t>Πέμπτο επίπεδο</a:t>
            </a:r>
            <a:endParaRPr lang="el-GR" dirty="0"/>
          </a:p>
        </p:txBody>
      </p:sp>
      <p:sp>
        <p:nvSpPr>
          <p:cNvPr id="5" name="Σύμβολο κράτησης θέσης υποσέλιδου 4"/>
          <p:cNvSpPr>
            <a:spLocks noGrp="1"/>
          </p:cNvSpPr>
          <p:nvPr>
            <p:ph type="ftr" sz="quarter" idx="11"/>
          </p:nvPr>
        </p:nvSpPr>
        <p:spPr/>
        <p:txBody>
          <a:bodyPr rtlCol="0"/>
          <a:lstStyle/>
          <a:p>
            <a:pPr rtl="0"/>
            <a:endParaRPr lang="el-GR" dirty="0"/>
          </a:p>
        </p:txBody>
      </p:sp>
      <p:sp>
        <p:nvSpPr>
          <p:cNvPr id="4" name="Σύμβολο κράτησης θέσης ημερομηνίας 3"/>
          <p:cNvSpPr>
            <a:spLocks noGrp="1"/>
          </p:cNvSpPr>
          <p:nvPr>
            <p:ph type="dt" sz="half" idx="10"/>
          </p:nvPr>
        </p:nvSpPr>
        <p:spPr/>
        <p:txBody>
          <a:bodyPr rtlCol="0"/>
          <a:lstStyle>
            <a:lvl1pPr>
              <a:defRPr/>
            </a:lvl1pPr>
          </a:lstStyle>
          <a:p>
            <a:fld id="{28654B0E-8341-4EB5-9E8F-F5B7F1267E2A}" type="datetime1">
              <a:rPr lang="el-GR" smtClean="0"/>
            </a:fld>
            <a:endParaRPr lang="el-GR" dirty="0"/>
          </a:p>
        </p:txBody>
      </p:sp>
      <p:sp>
        <p:nvSpPr>
          <p:cNvPr id="6" name="Σύμβολο κράτησης θέσης αριθμού διαφάνειας 5"/>
          <p:cNvSpPr>
            <a:spLocks noGrp="1"/>
          </p:cNvSpPr>
          <p:nvPr>
            <p:ph type="sldNum" sz="quarter" idx="12"/>
          </p:nvPr>
        </p:nvSpPr>
        <p:spPr/>
        <p:txBody>
          <a:bodyPr rtlCol="0"/>
          <a:lstStyle/>
          <a:p>
            <a:pPr rtl="0"/>
            <a:fld id="{E5FD5434-F838-4DD4-A17B-1CB1A1850DF4}" type="slidenum">
              <a:rPr lang="el-GR"/>
            </a:fld>
            <a:endParaRPr lang="el-GR"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lstStyle>
            <a:lvl1pPr rtl="0">
              <a:defRPr/>
            </a:lvl1pPr>
          </a:lstStyle>
          <a:p>
            <a:pPr rtl="0"/>
            <a:r>
              <a:rPr lang="el-GR"/>
              <a:t>Κάντε κλικ για να επεξεργαστείτε τον τίτλο υποδείγματος</a:t>
            </a:r>
            <a:endParaRPr lang="el-GR" dirty="0"/>
          </a:p>
        </p:txBody>
      </p:sp>
      <p:sp>
        <p:nvSpPr>
          <p:cNvPr id="3" name="Σύμβολο κράτησης θέσης περιεχομένου 2"/>
          <p:cNvSpPr>
            <a:spLocks noGrp="1"/>
          </p:cNvSpPr>
          <p:nvPr>
            <p:ph idx="1" hasCustomPrompt="1"/>
          </p:nvPr>
        </p:nvSpPr>
        <p:spPr/>
        <p:txBody>
          <a:bodyPr rtlCol="0"/>
          <a:lstStyle>
            <a:lvl5pPr algn="l" rtl="0">
              <a:defRPr/>
            </a:lvl5pPr>
            <a:lvl6pPr algn="l" rtl="0">
              <a:defRPr/>
            </a:lvl6pPr>
            <a:lvl7pPr algn="l" rtl="0">
              <a:defRPr/>
            </a:lvl7pPr>
            <a:lvl8pPr algn="l" rtl="0">
              <a:defRPr/>
            </a:lvl8pPr>
            <a:lvl9pPr algn="l" rtl="0">
              <a:defRPr/>
            </a:lvl9pPr>
          </a:lstStyle>
          <a:p>
            <a:pPr lvl="0" rtl="0"/>
            <a:r>
              <a:rPr lang="el-GR"/>
              <a:t>Στυλ κειμένου υποδείγματος</a:t>
            </a:r>
            <a:endParaRPr lang="el-GR"/>
          </a:p>
          <a:p>
            <a:pPr lvl="1" rtl="0"/>
            <a:r>
              <a:rPr lang="el-GR"/>
              <a:t>Δεύτερο επίπεδο</a:t>
            </a:r>
            <a:endParaRPr lang="el-GR"/>
          </a:p>
          <a:p>
            <a:pPr lvl="2" rtl="0"/>
            <a:r>
              <a:rPr lang="el-GR"/>
              <a:t>Τρίτο επίπεδο</a:t>
            </a:r>
            <a:endParaRPr lang="el-GR"/>
          </a:p>
          <a:p>
            <a:pPr lvl="3" rtl="0"/>
            <a:r>
              <a:rPr lang="el-GR"/>
              <a:t>Τέταρτο επίπεδο</a:t>
            </a:r>
            <a:endParaRPr lang="el-GR"/>
          </a:p>
          <a:p>
            <a:pPr lvl="4" rtl="0"/>
            <a:r>
              <a:rPr lang="el-GR"/>
              <a:t>Πέμπτο επίπεδο</a:t>
            </a:r>
            <a:endParaRPr lang="el-GR" dirty="0"/>
          </a:p>
        </p:txBody>
      </p:sp>
      <p:sp>
        <p:nvSpPr>
          <p:cNvPr id="5" name="Σύμβολο κράτησης θέσης υποσέλιδου 4"/>
          <p:cNvSpPr>
            <a:spLocks noGrp="1"/>
          </p:cNvSpPr>
          <p:nvPr>
            <p:ph type="ftr" sz="quarter" idx="11"/>
          </p:nvPr>
        </p:nvSpPr>
        <p:spPr/>
        <p:txBody>
          <a:bodyPr rtlCol="0"/>
          <a:lstStyle/>
          <a:p>
            <a:pPr rtl="0"/>
            <a:endParaRPr lang="el-GR" dirty="0"/>
          </a:p>
        </p:txBody>
      </p:sp>
      <p:sp>
        <p:nvSpPr>
          <p:cNvPr id="4" name="Σύμβολο κράτησης θέσης ημερομηνίας 3"/>
          <p:cNvSpPr>
            <a:spLocks noGrp="1"/>
          </p:cNvSpPr>
          <p:nvPr>
            <p:ph type="dt" sz="half" idx="10"/>
          </p:nvPr>
        </p:nvSpPr>
        <p:spPr/>
        <p:txBody>
          <a:bodyPr rtlCol="0"/>
          <a:lstStyle>
            <a:lvl1pPr>
              <a:defRPr/>
            </a:lvl1pPr>
          </a:lstStyle>
          <a:p>
            <a:fld id="{02AD40E9-9584-4B22-A6D0-64C3C0B5FE6D}" type="datetime1">
              <a:rPr lang="el-GR" smtClean="0"/>
            </a:fld>
            <a:endParaRPr lang="el-GR" dirty="0"/>
          </a:p>
        </p:txBody>
      </p:sp>
      <p:sp>
        <p:nvSpPr>
          <p:cNvPr id="6" name="Σύμβολο κράτησης θέσης αριθμού διαφάνειας 5"/>
          <p:cNvSpPr>
            <a:spLocks noGrp="1"/>
          </p:cNvSpPr>
          <p:nvPr>
            <p:ph type="sldNum" sz="quarter" idx="12"/>
          </p:nvPr>
        </p:nvSpPr>
        <p:spPr/>
        <p:txBody>
          <a:bodyPr rtlCol="0"/>
          <a:lstStyle/>
          <a:p>
            <a:pPr rtl="0"/>
            <a:fld id="{E5FD5434-F838-4DD4-A17B-1CB1A1850DF4}" type="slidenum">
              <a:rPr lang="el-GR"/>
            </a:fld>
            <a:endParaRPr lang="el-GR"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11" name="Ισοσκελές τρίγωνο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el-GR" dirty="0"/>
          </a:p>
        </p:txBody>
      </p:sp>
      <p:sp>
        <p:nvSpPr>
          <p:cNvPr id="2" name="Τίτλος 1"/>
          <p:cNvSpPr>
            <a:spLocks noGrp="1"/>
          </p:cNvSpPr>
          <p:nvPr>
            <p:ph type="title" hasCustomPrompt="1"/>
          </p:nvPr>
        </p:nvSpPr>
        <p:spPr>
          <a:xfrm>
            <a:off x="1218883" y="1524000"/>
            <a:ext cx="9751060" cy="1992597"/>
          </a:xfrm>
        </p:spPr>
        <p:txBody>
          <a:bodyPr rtlCol="0" anchor="b" anchorCtr="0">
            <a:noAutofit/>
          </a:bodyPr>
          <a:lstStyle>
            <a:lvl1pPr algn="ctr" rtl="0">
              <a:defRPr sz="4400" b="0" cap="all" baseline="0"/>
            </a:lvl1pPr>
          </a:lstStyle>
          <a:p>
            <a:pPr rtl="0"/>
            <a:r>
              <a:rPr lang="el-GR"/>
              <a:t>Κάντε κλικ για να επεξεργαστείτε τον τίτλο υποδείγματος</a:t>
            </a:r>
            <a:endParaRPr lang="el-GR" dirty="0"/>
          </a:p>
        </p:txBody>
      </p:sp>
      <p:sp>
        <p:nvSpPr>
          <p:cNvPr id="3" name="Σύμβολο κράτησης θέσης κειμένου 2"/>
          <p:cNvSpPr>
            <a:spLocks noGrp="1"/>
          </p:cNvSpPr>
          <p:nvPr>
            <p:ph type="body" idx="1" hasCustomPrompt="1"/>
          </p:nvPr>
        </p:nvSpPr>
        <p:spPr>
          <a:xfrm>
            <a:off x="1218883" y="3632200"/>
            <a:ext cx="9751060" cy="1016000"/>
          </a:xfrm>
        </p:spPr>
        <p:txBody>
          <a:bodyPr rtlCol="0" anchor="t" anchorCtr="0">
            <a:noAutofit/>
          </a:bodyPr>
          <a:lstStyle>
            <a:lvl1pPr marL="0" indent="0" algn="ctr" rtl="0">
              <a:spcBef>
                <a:spcPts val="0"/>
              </a:spcBef>
              <a:buNone/>
              <a:defRPr sz="2800">
                <a:solidFill>
                  <a:schemeClr val="tx1"/>
                </a:solidFill>
              </a:defRPr>
            </a:lvl1pPr>
            <a:lvl2pPr marL="609600" indent="0" algn="l" rtl="0">
              <a:buNone/>
              <a:defRPr sz="2400">
                <a:solidFill>
                  <a:schemeClr val="tx1">
                    <a:tint val="75000"/>
                  </a:schemeClr>
                </a:solidFill>
              </a:defRPr>
            </a:lvl2pPr>
            <a:lvl3pPr marL="1219200" indent="0" algn="l" rtl="0">
              <a:buNone/>
              <a:defRPr sz="2100">
                <a:solidFill>
                  <a:schemeClr val="tx1">
                    <a:tint val="75000"/>
                  </a:schemeClr>
                </a:solidFill>
              </a:defRPr>
            </a:lvl3pPr>
            <a:lvl4pPr marL="1828165" indent="0" algn="l" rtl="0">
              <a:buNone/>
              <a:defRPr sz="1900">
                <a:solidFill>
                  <a:schemeClr val="tx1">
                    <a:tint val="75000"/>
                  </a:schemeClr>
                </a:solidFill>
              </a:defRPr>
            </a:lvl4pPr>
            <a:lvl5pPr marL="2437765" indent="0" algn="l" rtl="0">
              <a:buNone/>
              <a:defRPr sz="1900">
                <a:solidFill>
                  <a:schemeClr val="tx1">
                    <a:tint val="75000"/>
                  </a:schemeClr>
                </a:solidFill>
              </a:defRPr>
            </a:lvl5pPr>
            <a:lvl6pPr marL="3047365" indent="0" algn="l" rtl="0">
              <a:buNone/>
              <a:defRPr sz="1900">
                <a:solidFill>
                  <a:schemeClr val="tx1">
                    <a:tint val="75000"/>
                  </a:schemeClr>
                </a:solidFill>
              </a:defRPr>
            </a:lvl6pPr>
            <a:lvl7pPr marL="3656965" indent="0" algn="l" rtl="0">
              <a:buNone/>
              <a:defRPr sz="1900">
                <a:solidFill>
                  <a:schemeClr val="tx1">
                    <a:tint val="75000"/>
                  </a:schemeClr>
                </a:solidFill>
              </a:defRPr>
            </a:lvl7pPr>
            <a:lvl8pPr marL="4266565" indent="0" algn="l" rtl="0">
              <a:buNone/>
              <a:defRPr sz="1900">
                <a:solidFill>
                  <a:schemeClr val="tx1">
                    <a:tint val="75000"/>
                  </a:schemeClr>
                </a:solidFill>
              </a:defRPr>
            </a:lvl8pPr>
            <a:lvl9pPr marL="4876165" indent="0" algn="l" rtl="0">
              <a:buNone/>
              <a:defRPr sz="1900">
                <a:solidFill>
                  <a:schemeClr val="tx1">
                    <a:tint val="75000"/>
                  </a:schemeClr>
                </a:solidFill>
              </a:defRPr>
            </a:lvl9pPr>
          </a:lstStyle>
          <a:p>
            <a:pPr lvl="0" rtl="0"/>
            <a:r>
              <a:rPr lang="el-GR"/>
              <a:t>Στυλ κειμένου υποδείγματος</a:t>
            </a:r>
            <a:endParaRPr lang="el-GR"/>
          </a:p>
        </p:txBody>
      </p:sp>
      <p:sp>
        <p:nvSpPr>
          <p:cNvPr id="5" name="Σύμβολο κράτησης θέσης υποσέλιδου 4"/>
          <p:cNvSpPr>
            <a:spLocks noGrp="1"/>
          </p:cNvSpPr>
          <p:nvPr>
            <p:ph type="ftr" sz="quarter" idx="11"/>
          </p:nvPr>
        </p:nvSpPr>
        <p:spPr/>
        <p:txBody>
          <a:bodyPr rtlCol="0"/>
          <a:lstStyle/>
          <a:p>
            <a:pPr rtl="0"/>
            <a:endParaRPr lang="el-GR" dirty="0"/>
          </a:p>
        </p:txBody>
      </p:sp>
      <p:sp>
        <p:nvSpPr>
          <p:cNvPr id="4" name="Σύμβολο κράτησης θέσης ημερομηνίας 3"/>
          <p:cNvSpPr>
            <a:spLocks noGrp="1"/>
          </p:cNvSpPr>
          <p:nvPr>
            <p:ph type="dt" sz="half" idx="10"/>
          </p:nvPr>
        </p:nvSpPr>
        <p:spPr/>
        <p:txBody>
          <a:bodyPr rtlCol="0"/>
          <a:lstStyle>
            <a:lvl1pPr>
              <a:defRPr/>
            </a:lvl1pPr>
          </a:lstStyle>
          <a:p>
            <a:fld id="{C70C7EA0-D3D5-416E-805A-A657DEC88554}" type="datetime1">
              <a:rPr lang="el-GR" smtClean="0"/>
            </a:fld>
            <a:endParaRPr lang="el-GR" dirty="0"/>
          </a:p>
        </p:txBody>
      </p:sp>
      <p:sp>
        <p:nvSpPr>
          <p:cNvPr id="6" name="Σύμβολο κράτησης θέσης αριθμού διαφάνειας 5"/>
          <p:cNvSpPr>
            <a:spLocks noGrp="1"/>
          </p:cNvSpPr>
          <p:nvPr>
            <p:ph type="sldNum" sz="quarter" idx="12"/>
          </p:nvPr>
        </p:nvSpPr>
        <p:spPr/>
        <p:txBody>
          <a:bodyPr rtlCol="0"/>
          <a:lstStyle/>
          <a:p>
            <a:pPr rtl="0"/>
            <a:fld id="{E5FD5434-F838-4DD4-A17B-1CB1A1850DF4}" type="slidenum">
              <a:rPr lang="el-GR"/>
            </a:fld>
            <a:endParaRPr lang="el-GR"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lstStyle>
            <a:lvl1pPr rtl="0">
              <a:defRPr/>
            </a:lvl1pPr>
          </a:lstStyle>
          <a:p>
            <a:pPr rtl="0"/>
            <a:r>
              <a:rPr lang="el-GR"/>
              <a:t>Κάντε κλικ για να επεξεργαστείτε τον τίτλο υποδείγματος</a:t>
            </a:r>
            <a:endParaRPr lang="el-GR" dirty="0"/>
          </a:p>
        </p:txBody>
      </p:sp>
      <p:sp>
        <p:nvSpPr>
          <p:cNvPr id="3" name="Σύμβολο κράτησης θέσης περιεχομένου 2"/>
          <p:cNvSpPr>
            <a:spLocks noGrp="1"/>
          </p:cNvSpPr>
          <p:nvPr>
            <p:ph sz="half" idx="1" hasCustomPrompt="1"/>
          </p:nvPr>
        </p:nvSpPr>
        <p:spPr>
          <a:xfrm>
            <a:off x="914162" y="1803401"/>
            <a:ext cx="4977104" cy="44704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algn="l" rtl="0">
              <a:defRPr sz="1400"/>
            </a:lvl6pPr>
            <a:lvl7pPr marL="2669540" algn="l" rtl="0">
              <a:defRPr sz="1400"/>
            </a:lvl7pPr>
            <a:lvl8pPr marL="2669540" algn="l" rtl="0">
              <a:defRPr sz="1400"/>
            </a:lvl8pPr>
            <a:lvl9pPr marL="2669540" algn="l" rtl="0">
              <a:defRPr sz="1400"/>
            </a:lvl9pPr>
          </a:lstStyle>
          <a:p>
            <a:pPr lvl="0" rtl="0"/>
            <a:r>
              <a:rPr lang="el-GR"/>
              <a:t>Στυλ κειμένου υποδείγματος</a:t>
            </a:r>
            <a:endParaRPr lang="el-GR"/>
          </a:p>
          <a:p>
            <a:pPr lvl="1" rtl="0"/>
            <a:r>
              <a:rPr lang="el-GR"/>
              <a:t>Δεύτερο επίπεδο</a:t>
            </a:r>
            <a:endParaRPr lang="el-GR"/>
          </a:p>
          <a:p>
            <a:pPr lvl="2" rtl="0"/>
            <a:r>
              <a:rPr lang="el-GR"/>
              <a:t>Τρίτο επίπεδο</a:t>
            </a:r>
            <a:endParaRPr lang="el-GR"/>
          </a:p>
          <a:p>
            <a:pPr lvl="3" rtl="0"/>
            <a:r>
              <a:rPr lang="el-GR"/>
              <a:t>Τέταρτο επίπεδο</a:t>
            </a:r>
            <a:endParaRPr lang="el-GR"/>
          </a:p>
          <a:p>
            <a:pPr lvl="4" rtl="0"/>
            <a:r>
              <a:rPr lang="el-GR"/>
              <a:t>Πέμπτο επίπεδο</a:t>
            </a:r>
            <a:endParaRPr lang="el-GR" dirty="0"/>
          </a:p>
        </p:txBody>
      </p:sp>
      <p:sp>
        <p:nvSpPr>
          <p:cNvPr id="4" name="Σύμβολο κράτησης θέσης περιεχομένου 3"/>
          <p:cNvSpPr>
            <a:spLocks noGrp="1"/>
          </p:cNvSpPr>
          <p:nvPr>
            <p:ph sz="half" idx="2" hasCustomPrompt="1"/>
          </p:nvPr>
        </p:nvSpPr>
        <p:spPr>
          <a:xfrm>
            <a:off x="6297559" y="1803401"/>
            <a:ext cx="4977104" cy="44704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marL="2669540" algn="l" rtl="0">
              <a:defRPr sz="1400" baseline="0"/>
            </a:lvl6pPr>
            <a:lvl7pPr marL="2669540" algn="l" rtl="0">
              <a:defRPr sz="1400" baseline="0"/>
            </a:lvl7pPr>
            <a:lvl8pPr marL="2669540" algn="l" rtl="0">
              <a:defRPr sz="1400" baseline="0"/>
            </a:lvl8pPr>
            <a:lvl9pPr marL="2669540" algn="l" rtl="0">
              <a:defRPr sz="1400" baseline="0"/>
            </a:lvl9pPr>
          </a:lstStyle>
          <a:p>
            <a:pPr lvl="0" rtl="0"/>
            <a:r>
              <a:rPr lang="el-GR"/>
              <a:t>Στυλ κειμένου υποδείγματος</a:t>
            </a:r>
            <a:endParaRPr lang="el-GR"/>
          </a:p>
          <a:p>
            <a:pPr lvl="1" rtl="0"/>
            <a:r>
              <a:rPr lang="el-GR"/>
              <a:t>Δεύτερο επίπεδο</a:t>
            </a:r>
            <a:endParaRPr lang="el-GR"/>
          </a:p>
          <a:p>
            <a:pPr lvl="2" rtl="0"/>
            <a:r>
              <a:rPr lang="el-GR"/>
              <a:t>Τρίτο επίπεδο</a:t>
            </a:r>
            <a:endParaRPr lang="el-GR"/>
          </a:p>
          <a:p>
            <a:pPr lvl="3" rtl="0"/>
            <a:r>
              <a:rPr lang="el-GR"/>
              <a:t>Τέταρτο επίπεδο</a:t>
            </a:r>
            <a:endParaRPr lang="el-GR"/>
          </a:p>
          <a:p>
            <a:pPr lvl="4" rtl="0"/>
            <a:r>
              <a:rPr lang="el-GR"/>
              <a:t>Πέμπτο επίπεδο</a:t>
            </a:r>
            <a:endParaRPr lang="el-GR" dirty="0"/>
          </a:p>
        </p:txBody>
      </p:sp>
      <p:sp>
        <p:nvSpPr>
          <p:cNvPr id="6" name="Σύμβολο κράτησης θέσης υποσέλιδου 5"/>
          <p:cNvSpPr>
            <a:spLocks noGrp="1"/>
          </p:cNvSpPr>
          <p:nvPr>
            <p:ph type="ftr" sz="quarter" idx="11"/>
          </p:nvPr>
        </p:nvSpPr>
        <p:spPr/>
        <p:txBody>
          <a:bodyPr rtlCol="0"/>
          <a:lstStyle/>
          <a:p>
            <a:pPr rtl="0"/>
            <a:endParaRPr lang="el-GR" dirty="0"/>
          </a:p>
        </p:txBody>
      </p:sp>
      <p:sp>
        <p:nvSpPr>
          <p:cNvPr id="5" name="Σύμβολο κράτησης θέσης ημερομηνίας 4"/>
          <p:cNvSpPr>
            <a:spLocks noGrp="1"/>
          </p:cNvSpPr>
          <p:nvPr>
            <p:ph type="dt" sz="half" idx="10"/>
          </p:nvPr>
        </p:nvSpPr>
        <p:spPr/>
        <p:txBody>
          <a:bodyPr rtlCol="0"/>
          <a:lstStyle>
            <a:lvl1pPr>
              <a:defRPr/>
            </a:lvl1pPr>
          </a:lstStyle>
          <a:p>
            <a:fld id="{E3D5484A-B9E3-4F46-8BA6-978C4F970C26}" type="datetime1">
              <a:rPr lang="el-GR" smtClean="0"/>
            </a:fld>
            <a:endParaRPr lang="el-GR" dirty="0"/>
          </a:p>
        </p:txBody>
      </p:sp>
      <p:sp>
        <p:nvSpPr>
          <p:cNvPr id="7" name="Σύμβολο κράτησης θέσης αριθμού διαφάνειας 6"/>
          <p:cNvSpPr>
            <a:spLocks noGrp="1"/>
          </p:cNvSpPr>
          <p:nvPr>
            <p:ph type="sldNum" sz="quarter" idx="12"/>
          </p:nvPr>
        </p:nvSpPr>
        <p:spPr/>
        <p:txBody>
          <a:bodyPr rtlCol="0"/>
          <a:lstStyle/>
          <a:p>
            <a:pPr rtl="0"/>
            <a:fld id="{E5FD5434-F838-4DD4-A17B-1CB1A1850DF4}" type="slidenum">
              <a:rPr lang="el-GR"/>
            </a:fld>
            <a:endParaRPr lang="el-GR"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lstStyle>
            <a:lvl1pPr algn="l" rtl="0">
              <a:defRPr/>
            </a:lvl1pPr>
          </a:lstStyle>
          <a:p>
            <a:pPr rtl="0"/>
            <a:r>
              <a:rPr lang="el-GR"/>
              <a:t>Κάντε κλικ για να επεξεργαστείτε τον τίτλο υποδείγματος</a:t>
            </a:r>
            <a:endParaRPr lang="el-GR" dirty="0"/>
          </a:p>
        </p:txBody>
      </p:sp>
      <p:sp>
        <p:nvSpPr>
          <p:cNvPr id="3" name="Σύμβολο κράτησης θέσης κειμένου 2"/>
          <p:cNvSpPr>
            <a:spLocks noGrp="1"/>
          </p:cNvSpPr>
          <p:nvPr>
            <p:ph type="body" idx="1" hasCustomPrompt="1"/>
          </p:nvPr>
        </p:nvSpPr>
        <p:spPr>
          <a:xfrm>
            <a:off x="914162" y="1803400"/>
            <a:ext cx="4977104" cy="914400"/>
          </a:xfrm>
        </p:spPr>
        <p:txBody>
          <a:bodyPr rtlCol="0" anchor="ctr">
            <a:noAutofit/>
          </a:bodyPr>
          <a:lstStyle>
            <a:lvl1pPr marL="0" indent="0" algn="l" rtl="0">
              <a:lnSpc>
                <a:spcPct val="80000"/>
              </a:lnSpc>
              <a:spcBef>
                <a:spcPts val="0"/>
              </a:spcBef>
              <a:buNone/>
              <a:defRPr sz="2800" b="0">
                <a:solidFill>
                  <a:schemeClr val="tx1"/>
                </a:solidFill>
              </a:defRPr>
            </a:lvl1pPr>
            <a:lvl2pPr marL="609600" indent="0" algn="l" rtl="0">
              <a:buNone/>
              <a:defRPr sz="2700" b="1"/>
            </a:lvl2pPr>
            <a:lvl3pPr marL="1219200" indent="0" algn="l" rtl="0">
              <a:buNone/>
              <a:defRPr sz="2400" b="1"/>
            </a:lvl3pPr>
            <a:lvl4pPr marL="1828165" indent="0" algn="l" rtl="0">
              <a:buNone/>
              <a:defRPr sz="2100" b="1"/>
            </a:lvl4pPr>
            <a:lvl5pPr marL="2437765" indent="0" algn="l" rtl="0">
              <a:buNone/>
              <a:defRPr sz="2100" b="1"/>
            </a:lvl5pPr>
            <a:lvl6pPr marL="3047365" indent="0" algn="l" rtl="0">
              <a:buNone/>
              <a:defRPr sz="2100" b="1"/>
            </a:lvl6pPr>
            <a:lvl7pPr marL="3656965" indent="0" algn="l" rtl="0">
              <a:buNone/>
              <a:defRPr sz="2100" b="1"/>
            </a:lvl7pPr>
            <a:lvl8pPr marL="4266565" indent="0" algn="l" rtl="0">
              <a:buNone/>
              <a:defRPr sz="2100" b="1"/>
            </a:lvl8pPr>
            <a:lvl9pPr marL="4876165" indent="0" algn="l" rtl="0">
              <a:buNone/>
              <a:defRPr sz="2100" b="1"/>
            </a:lvl9pPr>
          </a:lstStyle>
          <a:p>
            <a:pPr lvl="0" rtl="0"/>
            <a:r>
              <a:rPr lang="el-GR"/>
              <a:t>Στυλ κειμένου υποδείγματος</a:t>
            </a:r>
            <a:endParaRPr lang="el-GR"/>
          </a:p>
        </p:txBody>
      </p:sp>
      <p:sp>
        <p:nvSpPr>
          <p:cNvPr id="4" name="Σύμβολο κράτησης θέσης περιεχομένου 3"/>
          <p:cNvSpPr>
            <a:spLocks noGrp="1"/>
          </p:cNvSpPr>
          <p:nvPr>
            <p:ph sz="half" idx="2" hasCustomPrompt="1"/>
          </p:nvPr>
        </p:nvSpPr>
        <p:spPr>
          <a:xfrm>
            <a:off x="914162" y="2717800"/>
            <a:ext cx="4977104" cy="35560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marL="2669540" algn="l" rtl="0">
              <a:defRPr sz="1400"/>
            </a:lvl6pPr>
            <a:lvl7pPr marL="2669540" algn="l" rtl="0">
              <a:defRPr sz="1400"/>
            </a:lvl7pPr>
            <a:lvl8pPr marL="2669540" algn="l" rtl="0">
              <a:defRPr sz="1400"/>
            </a:lvl8pPr>
            <a:lvl9pPr marL="2669540" algn="l" rtl="0">
              <a:defRPr sz="1400"/>
            </a:lvl9pPr>
          </a:lstStyle>
          <a:p>
            <a:pPr lvl="0" rtl="0"/>
            <a:r>
              <a:rPr lang="el-GR"/>
              <a:t>Στυλ κειμένου υποδείγματος</a:t>
            </a:r>
            <a:endParaRPr lang="el-GR"/>
          </a:p>
          <a:p>
            <a:pPr lvl="1" rtl="0"/>
            <a:r>
              <a:rPr lang="el-GR"/>
              <a:t>Δεύτερο επίπεδο</a:t>
            </a:r>
            <a:endParaRPr lang="el-GR"/>
          </a:p>
          <a:p>
            <a:pPr lvl="2" rtl="0"/>
            <a:r>
              <a:rPr lang="el-GR"/>
              <a:t>Τρίτο επίπεδο</a:t>
            </a:r>
            <a:endParaRPr lang="el-GR"/>
          </a:p>
          <a:p>
            <a:pPr lvl="3" rtl="0"/>
            <a:r>
              <a:rPr lang="el-GR"/>
              <a:t>Τέταρτο επίπεδο</a:t>
            </a:r>
            <a:endParaRPr lang="el-GR"/>
          </a:p>
          <a:p>
            <a:pPr lvl="4" rtl="0"/>
            <a:r>
              <a:rPr lang="el-GR"/>
              <a:t>Πέμπτο επίπεδο</a:t>
            </a:r>
            <a:endParaRPr lang="el-GR" dirty="0"/>
          </a:p>
        </p:txBody>
      </p:sp>
      <p:sp>
        <p:nvSpPr>
          <p:cNvPr id="5" name="Σύμβολο κράτησης θέσης κειμένου 4"/>
          <p:cNvSpPr>
            <a:spLocks noGrp="1"/>
          </p:cNvSpPr>
          <p:nvPr>
            <p:ph type="body" sz="quarter" idx="3" hasCustomPrompt="1"/>
          </p:nvPr>
        </p:nvSpPr>
        <p:spPr>
          <a:xfrm>
            <a:off x="6297559" y="1803400"/>
            <a:ext cx="4977104" cy="914400"/>
          </a:xfrm>
        </p:spPr>
        <p:txBody>
          <a:bodyPr rtlCol="0" anchor="ctr">
            <a:noAutofit/>
          </a:bodyPr>
          <a:lstStyle>
            <a:lvl1pPr marL="0" indent="0" algn="l" rtl="0">
              <a:lnSpc>
                <a:spcPct val="80000"/>
              </a:lnSpc>
              <a:spcBef>
                <a:spcPts val="0"/>
              </a:spcBef>
              <a:buNone/>
              <a:defRPr sz="2800" b="0">
                <a:solidFill>
                  <a:schemeClr val="tx1"/>
                </a:solidFill>
              </a:defRPr>
            </a:lvl1pPr>
            <a:lvl2pPr marL="609600" indent="0" algn="l" rtl="0">
              <a:buNone/>
              <a:defRPr sz="2700" b="1"/>
            </a:lvl2pPr>
            <a:lvl3pPr marL="1219200" indent="0" algn="l" rtl="0">
              <a:buNone/>
              <a:defRPr sz="2400" b="1"/>
            </a:lvl3pPr>
            <a:lvl4pPr marL="1828165" indent="0" algn="l" rtl="0">
              <a:buNone/>
              <a:defRPr sz="2100" b="1"/>
            </a:lvl4pPr>
            <a:lvl5pPr marL="2437765" indent="0" algn="l" rtl="0">
              <a:buNone/>
              <a:defRPr sz="2100" b="1"/>
            </a:lvl5pPr>
            <a:lvl6pPr marL="3047365" indent="0" algn="l" rtl="0">
              <a:buNone/>
              <a:defRPr sz="2100" b="1"/>
            </a:lvl6pPr>
            <a:lvl7pPr marL="3656965" indent="0" algn="l" rtl="0">
              <a:buNone/>
              <a:defRPr sz="2100" b="1"/>
            </a:lvl7pPr>
            <a:lvl8pPr marL="4266565" indent="0" algn="l" rtl="0">
              <a:buNone/>
              <a:defRPr sz="2100" b="1"/>
            </a:lvl8pPr>
            <a:lvl9pPr marL="4876165" indent="0" algn="l" rtl="0">
              <a:buNone/>
              <a:defRPr sz="2100" b="1"/>
            </a:lvl9pPr>
          </a:lstStyle>
          <a:p>
            <a:pPr lvl="0" rtl="0"/>
            <a:r>
              <a:rPr lang="el-GR"/>
              <a:t>Στυλ κειμένου υποδείγματος</a:t>
            </a:r>
            <a:endParaRPr lang="el-GR"/>
          </a:p>
        </p:txBody>
      </p:sp>
      <p:sp>
        <p:nvSpPr>
          <p:cNvPr id="6" name="Σύμβολο κράτησης θέσης περιεχομένου 5"/>
          <p:cNvSpPr>
            <a:spLocks noGrp="1"/>
          </p:cNvSpPr>
          <p:nvPr>
            <p:ph sz="quarter" idx="4" hasCustomPrompt="1"/>
          </p:nvPr>
        </p:nvSpPr>
        <p:spPr>
          <a:xfrm>
            <a:off x="6297559" y="2717800"/>
            <a:ext cx="4977104" cy="35560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marL="2669540" algn="l" rtl="0">
              <a:defRPr sz="1400"/>
            </a:lvl6pPr>
            <a:lvl7pPr marL="2669540" algn="l" rtl="0">
              <a:defRPr sz="1400"/>
            </a:lvl7pPr>
            <a:lvl8pPr marL="2669540" algn="l" rtl="0">
              <a:defRPr sz="1400" baseline="0"/>
            </a:lvl8pPr>
            <a:lvl9pPr marL="2669540" algn="l" rtl="0">
              <a:defRPr sz="1400" baseline="0"/>
            </a:lvl9pPr>
          </a:lstStyle>
          <a:p>
            <a:pPr lvl="0" rtl="0"/>
            <a:r>
              <a:rPr lang="el-GR"/>
              <a:t>Στυλ κειμένου υποδείγματος</a:t>
            </a:r>
            <a:endParaRPr lang="el-GR"/>
          </a:p>
          <a:p>
            <a:pPr lvl="1" rtl="0"/>
            <a:r>
              <a:rPr lang="el-GR"/>
              <a:t>Δεύτερο επίπεδο</a:t>
            </a:r>
            <a:endParaRPr lang="el-GR"/>
          </a:p>
          <a:p>
            <a:pPr lvl="2" rtl="0"/>
            <a:r>
              <a:rPr lang="el-GR"/>
              <a:t>Τρίτο επίπεδο</a:t>
            </a:r>
            <a:endParaRPr lang="el-GR"/>
          </a:p>
          <a:p>
            <a:pPr lvl="3" rtl="0"/>
            <a:r>
              <a:rPr lang="el-GR"/>
              <a:t>Τέταρτο επίπεδο</a:t>
            </a:r>
            <a:endParaRPr lang="el-GR"/>
          </a:p>
          <a:p>
            <a:pPr lvl="4" rtl="0"/>
            <a:r>
              <a:rPr lang="el-GR"/>
              <a:t>Πέμπτο επίπεδο</a:t>
            </a:r>
            <a:endParaRPr lang="el-GR" dirty="0"/>
          </a:p>
        </p:txBody>
      </p:sp>
      <p:sp>
        <p:nvSpPr>
          <p:cNvPr id="8" name="Σύμβολο κράτησης θέσης υποσέλιδου 7"/>
          <p:cNvSpPr>
            <a:spLocks noGrp="1"/>
          </p:cNvSpPr>
          <p:nvPr>
            <p:ph type="ftr" sz="quarter" idx="11"/>
          </p:nvPr>
        </p:nvSpPr>
        <p:spPr/>
        <p:txBody>
          <a:bodyPr rtlCol="0"/>
          <a:lstStyle/>
          <a:p>
            <a:pPr rtl="0"/>
            <a:endParaRPr lang="el-GR" dirty="0"/>
          </a:p>
        </p:txBody>
      </p:sp>
      <p:sp>
        <p:nvSpPr>
          <p:cNvPr id="7" name="Σύμβολο κράτησης θέσης ημερομηνίας 6"/>
          <p:cNvSpPr>
            <a:spLocks noGrp="1"/>
          </p:cNvSpPr>
          <p:nvPr>
            <p:ph type="dt" sz="half" idx="10"/>
          </p:nvPr>
        </p:nvSpPr>
        <p:spPr/>
        <p:txBody>
          <a:bodyPr rtlCol="0"/>
          <a:lstStyle>
            <a:lvl1pPr>
              <a:defRPr/>
            </a:lvl1pPr>
          </a:lstStyle>
          <a:p>
            <a:fld id="{EC4E9DE7-15BD-47B7-BFC5-15A964B4D7E1}" type="datetime1">
              <a:rPr lang="el-GR" smtClean="0"/>
            </a:fld>
            <a:endParaRPr lang="el-GR" dirty="0"/>
          </a:p>
        </p:txBody>
      </p:sp>
      <p:sp>
        <p:nvSpPr>
          <p:cNvPr id="9" name="Σύμβολο κράτησης θέσης αριθμού διαφάνειας 8"/>
          <p:cNvSpPr>
            <a:spLocks noGrp="1"/>
          </p:cNvSpPr>
          <p:nvPr>
            <p:ph type="sldNum" sz="quarter" idx="12"/>
          </p:nvPr>
        </p:nvSpPr>
        <p:spPr/>
        <p:txBody>
          <a:bodyPr rtlCol="0"/>
          <a:lstStyle/>
          <a:p>
            <a:pPr rtl="0"/>
            <a:fld id="{E5FD5434-F838-4DD4-A17B-1CB1A1850DF4}" type="slidenum">
              <a:rPr lang="el-GR"/>
            </a:fld>
            <a:endParaRPr lang="el-GR"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lstStyle>
            <a:lvl1pPr rtl="0">
              <a:defRPr/>
            </a:lvl1pPr>
          </a:lstStyle>
          <a:p>
            <a:pPr rtl="0"/>
            <a:r>
              <a:rPr lang="el-GR"/>
              <a:t>Κάντε κλικ για να επεξεργαστείτε τον τίτλο υποδείγματος</a:t>
            </a:r>
            <a:endParaRPr lang="el-GR" dirty="0"/>
          </a:p>
        </p:txBody>
      </p:sp>
      <p:sp>
        <p:nvSpPr>
          <p:cNvPr id="4" name="Σύμβολο κράτησης θέσης υποσέλιδου 3"/>
          <p:cNvSpPr>
            <a:spLocks noGrp="1"/>
          </p:cNvSpPr>
          <p:nvPr>
            <p:ph type="ftr" sz="quarter" idx="11"/>
          </p:nvPr>
        </p:nvSpPr>
        <p:spPr/>
        <p:txBody>
          <a:bodyPr rtlCol="0"/>
          <a:lstStyle/>
          <a:p>
            <a:pPr rtl="0"/>
            <a:endParaRPr lang="el-GR" dirty="0"/>
          </a:p>
        </p:txBody>
      </p:sp>
      <p:sp>
        <p:nvSpPr>
          <p:cNvPr id="3" name="Σύμβολο κράτησης θέσης ημερομηνίας 2"/>
          <p:cNvSpPr>
            <a:spLocks noGrp="1"/>
          </p:cNvSpPr>
          <p:nvPr>
            <p:ph type="dt" sz="half" idx="10"/>
          </p:nvPr>
        </p:nvSpPr>
        <p:spPr/>
        <p:txBody>
          <a:bodyPr rtlCol="0"/>
          <a:lstStyle>
            <a:lvl1pPr>
              <a:defRPr/>
            </a:lvl1pPr>
          </a:lstStyle>
          <a:p>
            <a:fld id="{B03F3BD2-0D7C-469C-9488-7B3C5DC9C86C}" type="datetime1">
              <a:rPr lang="el-GR" smtClean="0"/>
            </a:fld>
            <a:endParaRPr lang="el-GR" dirty="0"/>
          </a:p>
        </p:txBody>
      </p:sp>
      <p:sp>
        <p:nvSpPr>
          <p:cNvPr id="5" name="Σύμβολο κράτησης θέσης αριθμού διαφάνειας 4"/>
          <p:cNvSpPr>
            <a:spLocks noGrp="1"/>
          </p:cNvSpPr>
          <p:nvPr>
            <p:ph type="sldNum" sz="quarter" idx="12"/>
          </p:nvPr>
        </p:nvSpPr>
        <p:spPr/>
        <p:txBody>
          <a:bodyPr rtlCol="0"/>
          <a:lstStyle/>
          <a:p>
            <a:pPr rtl="0"/>
            <a:fld id="{E5FD5434-F838-4DD4-A17B-1CB1A1850DF4}" type="slidenum">
              <a:rPr lang="el-GR"/>
            </a:fld>
            <a:endParaRPr lang="el-GR"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7821163" y="482600"/>
            <a:ext cx="3961368" cy="1422400"/>
          </a:xfrm>
        </p:spPr>
        <p:txBody>
          <a:bodyPr rtlCol="0" anchor="b">
            <a:noAutofit/>
          </a:bodyPr>
          <a:lstStyle>
            <a:lvl1pPr algn="l" rtl="0">
              <a:defRPr sz="3200" b="0"/>
            </a:lvl1pPr>
          </a:lstStyle>
          <a:p>
            <a:pPr rtl="0"/>
            <a:r>
              <a:rPr lang="el-GR"/>
              <a:t>Κάντε κλικ για να επεξεργαστείτε τον τίτλο υποδείγματος</a:t>
            </a:r>
            <a:endParaRPr lang="el-GR" dirty="0"/>
          </a:p>
        </p:txBody>
      </p:sp>
      <p:sp>
        <p:nvSpPr>
          <p:cNvPr id="20" name="Ορθογώνιο 19"/>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el-GR" dirty="0"/>
          </a:p>
        </p:txBody>
      </p:sp>
      <p:sp>
        <p:nvSpPr>
          <p:cNvPr id="3" name="Σύμβολο κράτησης θέσης περιεχομένου 2"/>
          <p:cNvSpPr>
            <a:spLocks noGrp="1"/>
          </p:cNvSpPr>
          <p:nvPr>
            <p:ph idx="1" hasCustomPrompt="1"/>
          </p:nvPr>
        </p:nvSpPr>
        <p:spPr bwMode="white">
          <a:xfrm>
            <a:off x="507868" y="482600"/>
            <a:ext cx="6602280" cy="5842001"/>
          </a:xfrm>
        </p:spPr>
        <p:txBody>
          <a:bodyPr rtlCol="0">
            <a:normAutofit/>
          </a:bodyPr>
          <a:lstStyle>
            <a:lvl1pPr algn="l" rtl="0">
              <a:defRPr sz="2800"/>
            </a:lvl1pPr>
            <a:lvl2pPr algn="l" rtl="0">
              <a:defRPr sz="2400"/>
            </a:lvl2pPr>
            <a:lvl3pPr algn="l" rtl="0">
              <a:defRPr sz="2000"/>
            </a:lvl3pPr>
            <a:lvl4pPr algn="l" rtl="0">
              <a:defRPr sz="1800"/>
            </a:lvl4pPr>
            <a:lvl5pPr algn="l" rtl="0">
              <a:defRPr sz="1600"/>
            </a:lvl5pPr>
            <a:lvl6pPr algn="l" rtl="0">
              <a:defRPr sz="1600"/>
            </a:lvl6pPr>
            <a:lvl7pPr algn="l" rtl="0">
              <a:defRPr sz="1600"/>
            </a:lvl7pPr>
            <a:lvl8pPr algn="l" rtl="0">
              <a:defRPr sz="1600"/>
            </a:lvl8pPr>
            <a:lvl9pPr algn="l" rtl="0">
              <a:defRPr sz="1600"/>
            </a:lvl9pPr>
          </a:lstStyle>
          <a:p>
            <a:pPr lvl="0" rtl="0"/>
            <a:r>
              <a:rPr lang="el-GR"/>
              <a:t>Στυλ κειμένου υποδείγματος</a:t>
            </a:r>
            <a:endParaRPr lang="el-GR"/>
          </a:p>
          <a:p>
            <a:pPr lvl="1" rtl="0"/>
            <a:r>
              <a:rPr lang="el-GR"/>
              <a:t>Δεύτερο επίπεδο</a:t>
            </a:r>
            <a:endParaRPr lang="el-GR"/>
          </a:p>
          <a:p>
            <a:pPr lvl="2" rtl="0"/>
            <a:r>
              <a:rPr lang="el-GR"/>
              <a:t>Τρίτο επίπεδο</a:t>
            </a:r>
            <a:endParaRPr lang="el-GR"/>
          </a:p>
          <a:p>
            <a:pPr lvl="3" rtl="0"/>
            <a:r>
              <a:rPr lang="el-GR"/>
              <a:t>Τέταρτο επίπεδο</a:t>
            </a:r>
            <a:endParaRPr lang="el-GR"/>
          </a:p>
          <a:p>
            <a:pPr lvl="4" rtl="0"/>
            <a:r>
              <a:rPr lang="el-GR"/>
              <a:t>Πέμπτο επίπεδο</a:t>
            </a:r>
            <a:endParaRPr lang="el-GR" dirty="0"/>
          </a:p>
        </p:txBody>
      </p:sp>
      <p:sp>
        <p:nvSpPr>
          <p:cNvPr id="4" name="Σύμβολο κράτησης θέσης κειμένου 3"/>
          <p:cNvSpPr>
            <a:spLocks noGrp="1"/>
          </p:cNvSpPr>
          <p:nvPr>
            <p:ph type="body" sz="half" idx="2" hasCustomPrompt="1"/>
          </p:nvPr>
        </p:nvSpPr>
        <p:spPr>
          <a:xfrm>
            <a:off x="7821163" y="2108200"/>
            <a:ext cx="3961368" cy="4267200"/>
          </a:xfrm>
        </p:spPr>
        <p:txBody>
          <a:bodyPr rtlCol="0" anchor="t" anchorCtr="0">
            <a:normAutofit/>
          </a:bodyPr>
          <a:lstStyle>
            <a:lvl1pPr marL="0" indent="0" algn="l" rtl="0">
              <a:spcBef>
                <a:spcPts val="1600"/>
              </a:spcBef>
              <a:buNone/>
              <a:defRPr sz="2000">
                <a:solidFill>
                  <a:schemeClr val="tx1"/>
                </a:solidFill>
              </a:defRPr>
            </a:lvl1pPr>
            <a:lvl2pPr marL="609600" indent="0" algn="l" rtl="0">
              <a:buNone/>
              <a:defRPr sz="1600"/>
            </a:lvl2pPr>
            <a:lvl3pPr marL="1219200" indent="0" algn="l" rtl="0">
              <a:buNone/>
              <a:defRPr sz="1300"/>
            </a:lvl3pPr>
            <a:lvl4pPr marL="1828165" indent="0" algn="l" rtl="0">
              <a:buNone/>
              <a:defRPr sz="1200"/>
            </a:lvl4pPr>
            <a:lvl5pPr marL="2437765" indent="0" algn="l" rtl="0">
              <a:buNone/>
              <a:defRPr sz="1200"/>
            </a:lvl5pPr>
            <a:lvl6pPr marL="3047365" indent="0" algn="l" rtl="0">
              <a:buNone/>
              <a:defRPr sz="1200"/>
            </a:lvl6pPr>
            <a:lvl7pPr marL="3656965" indent="0" algn="l" rtl="0">
              <a:buNone/>
              <a:defRPr sz="1200"/>
            </a:lvl7pPr>
            <a:lvl8pPr marL="4266565" indent="0" algn="l" rtl="0">
              <a:buNone/>
              <a:defRPr sz="1200"/>
            </a:lvl8pPr>
            <a:lvl9pPr marL="4876165" indent="0" algn="l" rtl="0">
              <a:buNone/>
              <a:defRPr sz="1200"/>
            </a:lvl9pPr>
          </a:lstStyle>
          <a:p>
            <a:pPr lvl="0" rtl="0"/>
            <a:r>
              <a:rPr lang="el-GR"/>
              <a:t>Στυλ κειμένου υποδείγματος</a:t>
            </a:r>
            <a:endParaRPr lang="el-G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8" name="Ισοσκελές τρίγωνο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el-GR" dirty="0"/>
          </a:p>
        </p:txBody>
      </p:sp>
      <p:sp>
        <p:nvSpPr>
          <p:cNvPr id="2" name="Τίτλος 1"/>
          <p:cNvSpPr>
            <a:spLocks noGrp="1"/>
          </p:cNvSpPr>
          <p:nvPr>
            <p:ph type="title" hasCustomPrompt="1"/>
          </p:nvPr>
        </p:nvSpPr>
        <p:spPr>
          <a:xfrm>
            <a:off x="6399133" y="1905000"/>
            <a:ext cx="5180251" cy="1727200"/>
          </a:xfrm>
        </p:spPr>
        <p:txBody>
          <a:bodyPr rtlCol="0" anchor="b" anchorCtr="0">
            <a:normAutofit/>
          </a:bodyPr>
          <a:lstStyle>
            <a:lvl1pPr algn="l" rtl="0">
              <a:defRPr sz="3200" b="0"/>
            </a:lvl1pPr>
          </a:lstStyle>
          <a:p>
            <a:pPr rtl="0"/>
            <a:r>
              <a:rPr lang="el-GR"/>
              <a:t>Κάντε κλικ για να επεξεργαστείτε τον τίτλο υποδείγματος</a:t>
            </a:r>
            <a:endParaRPr lang="el-GR" dirty="0"/>
          </a:p>
        </p:txBody>
      </p:sp>
      <p:sp>
        <p:nvSpPr>
          <p:cNvPr id="9" name="Ορθογώνιο 8"/>
          <p:cNvSpPr/>
          <p:nvPr/>
        </p:nvSpPr>
        <p:spPr>
          <a:xfrm>
            <a:off x="0" y="-1115"/>
            <a:ext cx="6093594"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el-GR" dirty="0"/>
          </a:p>
        </p:txBody>
      </p:sp>
      <p:sp>
        <p:nvSpPr>
          <p:cNvPr id="3" name="Σύμβολο κράτησης θέσης εικόνας 2" descr="Ένα κενό πλαίσιο κράτησης θέσης για να προσθέσετε μια εικόνα. Κάντε κλικ στο πλαίσιο κράτησης θέσης και επιλέξτε την εικόνα που θέλετε να προσθέσετε.&#10;"/>
          <p:cNvSpPr>
            <a:spLocks noGrp="1"/>
          </p:cNvSpPr>
          <p:nvPr>
            <p:ph type="pic" idx="1" hasCustomPrompt="1"/>
          </p:nvPr>
        </p:nvSpPr>
        <p:spPr>
          <a:xfrm>
            <a:off x="507869" y="482601"/>
            <a:ext cx="5077859" cy="5862706"/>
          </a:xfrm>
          <a:noFill/>
          <a:ln w="9525">
            <a:noFill/>
            <a:miter lim="800000"/>
          </a:ln>
          <a:effectLst/>
        </p:spPr>
        <p:txBody>
          <a:bodyPr rtlCol="0">
            <a:normAutofit/>
          </a:bodyPr>
          <a:lstStyle>
            <a:lvl1pPr marL="0" indent="0" algn="ctr" rtl="0">
              <a:buNone/>
              <a:defRPr sz="2700"/>
            </a:lvl1pPr>
            <a:lvl2pPr marL="609600" indent="0" algn="l" rtl="0">
              <a:buNone/>
              <a:defRPr sz="3700"/>
            </a:lvl2pPr>
            <a:lvl3pPr marL="1219200" indent="0" algn="l" rtl="0">
              <a:buNone/>
              <a:defRPr sz="3200"/>
            </a:lvl3pPr>
            <a:lvl4pPr marL="1828165" indent="0" algn="l" rtl="0">
              <a:buNone/>
              <a:defRPr sz="2700"/>
            </a:lvl4pPr>
            <a:lvl5pPr marL="2437765" indent="0" algn="l" rtl="0">
              <a:buNone/>
              <a:defRPr sz="2700"/>
            </a:lvl5pPr>
            <a:lvl6pPr marL="3047365" indent="0" algn="l" rtl="0">
              <a:buNone/>
              <a:defRPr sz="2700"/>
            </a:lvl6pPr>
            <a:lvl7pPr marL="3656965" indent="0" algn="l" rtl="0">
              <a:buNone/>
              <a:defRPr sz="2700"/>
            </a:lvl7pPr>
            <a:lvl8pPr marL="4266565" indent="0" algn="l" rtl="0">
              <a:buNone/>
              <a:defRPr sz="2700"/>
            </a:lvl8pPr>
            <a:lvl9pPr marL="4876165" indent="0" algn="l" rtl="0">
              <a:buNone/>
              <a:defRPr sz="2700"/>
            </a:lvl9pPr>
          </a:lstStyle>
          <a:p>
            <a:pPr rtl="0"/>
            <a:r>
              <a:rPr lang="el-GR"/>
              <a:t>Κάντε κλικ στο εικονίδιο για να προσθέσετε εικόνα</a:t>
            </a:r>
            <a:endParaRPr lang="el-GR" dirty="0"/>
          </a:p>
        </p:txBody>
      </p:sp>
      <p:sp>
        <p:nvSpPr>
          <p:cNvPr id="4" name="Σύμβολο κράτησης θέσης κειμένου 3"/>
          <p:cNvSpPr>
            <a:spLocks noGrp="1"/>
          </p:cNvSpPr>
          <p:nvPr>
            <p:ph type="body" sz="half" idx="2" hasCustomPrompt="1"/>
          </p:nvPr>
        </p:nvSpPr>
        <p:spPr>
          <a:xfrm>
            <a:off x="6399133" y="3733800"/>
            <a:ext cx="5180251" cy="1727200"/>
          </a:xfrm>
        </p:spPr>
        <p:txBody>
          <a:bodyPr rtlCol="0">
            <a:normAutofit/>
          </a:bodyPr>
          <a:lstStyle>
            <a:lvl1pPr marL="0" indent="0" algn="l" rtl="0">
              <a:spcBef>
                <a:spcPts val="1600"/>
              </a:spcBef>
              <a:buNone/>
              <a:defRPr sz="2000">
                <a:solidFill>
                  <a:schemeClr val="tx1"/>
                </a:solidFill>
              </a:defRPr>
            </a:lvl1pPr>
            <a:lvl2pPr marL="609600" indent="0" algn="l" rtl="0">
              <a:buNone/>
              <a:defRPr sz="1600"/>
            </a:lvl2pPr>
            <a:lvl3pPr marL="1219200" indent="0" algn="l" rtl="0">
              <a:buNone/>
              <a:defRPr sz="1300"/>
            </a:lvl3pPr>
            <a:lvl4pPr marL="1828165" indent="0" algn="l" rtl="0">
              <a:buNone/>
              <a:defRPr sz="1200"/>
            </a:lvl4pPr>
            <a:lvl5pPr marL="2437765" indent="0" algn="l" rtl="0">
              <a:buNone/>
              <a:defRPr sz="1200"/>
            </a:lvl5pPr>
            <a:lvl6pPr marL="3047365" indent="0" algn="l" rtl="0">
              <a:buNone/>
              <a:defRPr sz="1200"/>
            </a:lvl6pPr>
            <a:lvl7pPr marL="3656965" indent="0" algn="l" rtl="0">
              <a:buNone/>
              <a:defRPr sz="1200"/>
            </a:lvl7pPr>
            <a:lvl8pPr marL="4266565" indent="0" algn="l" rtl="0">
              <a:buNone/>
              <a:defRPr sz="1200"/>
            </a:lvl8pPr>
            <a:lvl9pPr marL="4876165" indent="0" algn="l" rtl="0">
              <a:buNone/>
              <a:defRPr sz="1200"/>
            </a:lvl9pPr>
          </a:lstStyle>
          <a:p>
            <a:pPr lvl="0" rtl="0"/>
            <a:r>
              <a:rPr lang="el-GR"/>
              <a:t>Στυλ κειμένου υποδείγματος</a:t>
            </a:r>
            <a:endParaRPr lang="el-G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Σύμβολο κράτησης θέσης τίτλου 1"/>
          <p:cNvSpPr>
            <a:spLocks noGrp="1"/>
          </p:cNvSpPr>
          <p:nvPr>
            <p:ph type="title"/>
          </p:nvPr>
        </p:nvSpPr>
        <p:spPr>
          <a:xfrm>
            <a:off x="914162" y="482600"/>
            <a:ext cx="10360501" cy="1219200"/>
          </a:xfrm>
          <a:prstGeom prst="rect">
            <a:avLst/>
          </a:prstGeom>
          <a:effectLst/>
        </p:spPr>
        <p:txBody>
          <a:bodyPr vert="horz" lIns="121899" tIns="60949" rIns="121899" bIns="60949" rtlCol="0" anchor="b" anchorCtr="0">
            <a:normAutofit/>
          </a:bodyPr>
          <a:lstStyle/>
          <a:p>
            <a:pPr rtl="0"/>
            <a:r>
              <a:rPr lang="el-GR" dirty="0"/>
              <a:t>Στυλ κύριου τίτλου</a:t>
            </a:r>
            <a:endParaRPr lang="el-GR" dirty="0"/>
          </a:p>
        </p:txBody>
      </p:sp>
      <p:sp>
        <p:nvSpPr>
          <p:cNvPr id="3" name="Σύμβολο κράτησης θέσης κειμένου 2"/>
          <p:cNvSpPr>
            <a:spLocks noGrp="1"/>
          </p:cNvSpPr>
          <p:nvPr>
            <p:ph type="body" idx="1"/>
          </p:nvPr>
        </p:nvSpPr>
        <p:spPr>
          <a:xfrm>
            <a:off x="914162" y="1803401"/>
            <a:ext cx="10360501" cy="4470400"/>
          </a:xfrm>
          <a:prstGeom prst="rect">
            <a:avLst/>
          </a:prstGeom>
        </p:spPr>
        <p:txBody>
          <a:bodyPr vert="horz" lIns="121899" tIns="60949" rIns="121899" bIns="60949" rtlCol="0">
            <a:normAutofit/>
          </a:bodyPr>
          <a:lstStyle/>
          <a:p>
            <a:pPr lvl="0" rtl="0"/>
            <a:r>
              <a:rPr lang="el-GR" dirty="0"/>
              <a:t>Επεξεργασία στυλ κειμένου υποδείγματος</a:t>
            </a:r>
            <a:endParaRPr lang="el-GR" dirty="0"/>
          </a:p>
          <a:p>
            <a:pPr lvl="1" rtl="0"/>
            <a:r>
              <a:rPr lang="el-GR" dirty="0"/>
              <a:t>Δεύτερου επιπέδου</a:t>
            </a:r>
            <a:endParaRPr lang="el-GR" dirty="0"/>
          </a:p>
          <a:p>
            <a:pPr lvl="2" rtl="0"/>
            <a:r>
              <a:rPr lang="el-GR" dirty="0"/>
              <a:t>Τρίτου επιπέδου</a:t>
            </a:r>
            <a:endParaRPr lang="el-GR" dirty="0"/>
          </a:p>
          <a:p>
            <a:pPr lvl="3" rtl="0"/>
            <a:r>
              <a:rPr lang="el-GR" dirty="0"/>
              <a:t>Τέταρτου επιπέδου</a:t>
            </a:r>
            <a:endParaRPr lang="el-GR" dirty="0"/>
          </a:p>
          <a:p>
            <a:pPr lvl="4" rtl="0"/>
            <a:r>
              <a:rPr lang="el-GR" dirty="0"/>
              <a:t>Πέμπτου επιπέδου</a:t>
            </a:r>
            <a:endParaRPr lang="el-GR" dirty="0"/>
          </a:p>
        </p:txBody>
      </p:sp>
      <p:sp>
        <p:nvSpPr>
          <p:cNvPr id="5" name="Σύμβολο κράτησης θέσης υποσέλιδου 4"/>
          <p:cNvSpPr>
            <a:spLocks noGrp="1"/>
          </p:cNvSpPr>
          <p:nvPr>
            <p:ph type="ftr" sz="quarter" idx="3"/>
          </p:nvPr>
        </p:nvSpPr>
        <p:spPr>
          <a:xfrm>
            <a:off x="914162" y="6375400"/>
            <a:ext cx="7414869" cy="195072"/>
          </a:xfrm>
          <a:prstGeom prst="rect">
            <a:avLst/>
          </a:prstGeom>
        </p:spPr>
        <p:txBody>
          <a:bodyPr vert="horz" lIns="121899" tIns="60949" rIns="121899" bIns="60949" rtlCol="0" anchor="ctr"/>
          <a:lstStyle>
            <a:lvl1pPr algn="l" rtl="0">
              <a:defRPr sz="1100">
                <a:solidFill>
                  <a:schemeClr val="tx1"/>
                </a:solidFill>
              </a:defRPr>
            </a:lvl1pPr>
          </a:lstStyle>
          <a:p>
            <a:pPr rtl="0"/>
            <a:endParaRPr lang="el-GR" dirty="0"/>
          </a:p>
        </p:txBody>
      </p:sp>
      <p:sp>
        <p:nvSpPr>
          <p:cNvPr id="4" name="Σύμβολο κράτησης θέσης ημερομηνίας 3"/>
          <p:cNvSpPr>
            <a:spLocks noGrp="1"/>
          </p:cNvSpPr>
          <p:nvPr>
            <p:ph type="dt" sz="half" idx="2"/>
          </p:nvPr>
        </p:nvSpPr>
        <p:spPr>
          <a:xfrm>
            <a:off x="8735324" y="6375400"/>
            <a:ext cx="1422030" cy="195072"/>
          </a:xfrm>
          <a:prstGeom prst="rect">
            <a:avLst/>
          </a:prstGeom>
        </p:spPr>
        <p:txBody>
          <a:bodyPr vert="horz" lIns="121899" tIns="60949" rIns="121899" bIns="60949" rtlCol="0" anchor="ctr"/>
          <a:lstStyle>
            <a:lvl1pPr algn="r" rtl="0">
              <a:defRPr sz="1100">
                <a:solidFill>
                  <a:schemeClr val="tx1"/>
                </a:solidFill>
              </a:defRPr>
            </a:lvl1pPr>
          </a:lstStyle>
          <a:p>
            <a:fld id="{159EFF78-464D-44A1-B07E-2B03CDA2C9B1}" type="datetime1">
              <a:rPr lang="el-GR" smtClean="0"/>
            </a:fld>
            <a:endParaRPr lang="el-GR" dirty="0"/>
          </a:p>
        </p:txBody>
      </p:sp>
      <p:sp>
        <p:nvSpPr>
          <p:cNvPr id="6" name="Σύμβολο κράτησης θέσης αριθμού διαφάνειας 5"/>
          <p:cNvSpPr>
            <a:spLocks noGrp="1"/>
          </p:cNvSpPr>
          <p:nvPr>
            <p:ph type="sldNum" sz="quarter" idx="4"/>
          </p:nvPr>
        </p:nvSpPr>
        <p:spPr>
          <a:xfrm>
            <a:off x="10441760" y="6375400"/>
            <a:ext cx="832903" cy="195072"/>
          </a:xfrm>
          <a:prstGeom prst="rect">
            <a:avLst/>
          </a:prstGeom>
        </p:spPr>
        <p:txBody>
          <a:bodyPr vert="horz" lIns="121899" tIns="60949" rIns="121899" bIns="60949" rtlCol="0" anchor="ctr"/>
          <a:lstStyle>
            <a:lvl1pPr algn="r" rtl="0">
              <a:defRPr sz="1100">
                <a:solidFill>
                  <a:schemeClr val="tx1"/>
                </a:solidFill>
              </a:defRPr>
            </a:lvl1pPr>
          </a:lstStyle>
          <a:p>
            <a:fld id="{E5FD5434-F838-4DD4-A17B-1CB1A1850DF4}" type="slidenum">
              <a:rPr lang="el-GR" smtClean="0"/>
            </a:fld>
            <a:endParaRPr lang="el-GR"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1219200" rtl="0" eaLnBrk="1" latinLnBrk="0" hangingPunct="1">
        <a:lnSpc>
          <a:spcPct val="80000"/>
        </a:lnSpc>
        <a:spcBef>
          <a:spcPct val="0"/>
        </a:spcBef>
        <a:buNone/>
        <a:defRPr sz="3600" kern="1200" cap="all" baseline="0">
          <a:solidFill>
            <a:schemeClr val="tx1"/>
          </a:solidFill>
          <a:effectLst/>
          <a:latin typeface="+mj-lt"/>
          <a:ea typeface="+mj-ea"/>
          <a:cs typeface="+mj-cs"/>
        </a:defRPr>
      </a:lvl1pPr>
    </p:titleStyle>
    <p:bodyStyle>
      <a:lvl1pPr marL="274320" indent="-274320" algn="l" defTabSz="1219200" rtl="0" eaLnBrk="1" latinLnBrk="0" hangingPunct="1">
        <a:lnSpc>
          <a:spcPct val="90000"/>
        </a:lnSpc>
        <a:spcBef>
          <a:spcPts val="1600"/>
        </a:spcBef>
        <a:buClr>
          <a:schemeClr val="tx2"/>
        </a:buClr>
        <a:buSzPct val="90000"/>
        <a:buFont typeface="Arial" panose="020B0604020202020204" pitchFamily="34" charset="0"/>
        <a:buChar char="•"/>
        <a:defRPr sz="2800" kern="1200">
          <a:solidFill>
            <a:schemeClr val="tx1"/>
          </a:solidFill>
          <a:latin typeface="+mn-lt"/>
          <a:ea typeface="+mn-ea"/>
          <a:cs typeface="+mn-cs"/>
        </a:defRPr>
      </a:lvl1pPr>
      <a:lvl2pPr marL="548640" indent="-274320" algn="l" defTabSz="1219200" rtl="0" eaLnBrk="1" latinLnBrk="0" hangingPunct="1">
        <a:lnSpc>
          <a:spcPct val="90000"/>
        </a:lnSpc>
        <a:spcBef>
          <a:spcPts val="800"/>
        </a:spcBef>
        <a:buClr>
          <a:schemeClr val="tx2"/>
        </a:buClr>
        <a:buSzPct val="90000"/>
        <a:buFont typeface="Cambria" panose="02040503050406030204" pitchFamily="18" charset="0"/>
        <a:buChar char="–"/>
        <a:defRPr sz="2400" kern="1200">
          <a:solidFill>
            <a:schemeClr val="tx1"/>
          </a:solidFill>
          <a:latin typeface="+mn-lt"/>
          <a:ea typeface="+mn-ea"/>
          <a:cs typeface="+mn-cs"/>
        </a:defRPr>
      </a:lvl2pPr>
      <a:lvl3pPr marL="822960" indent="-274320" algn="l" defTabSz="1219200" rtl="0" eaLnBrk="1" latinLnBrk="0" hangingPunct="1">
        <a:lnSpc>
          <a:spcPct val="90000"/>
        </a:lnSpc>
        <a:spcBef>
          <a:spcPts val="800"/>
        </a:spcBef>
        <a:buClr>
          <a:schemeClr val="tx2"/>
        </a:buClr>
        <a:buFont typeface="Arial" panose="020B0604020202020204" pitchFamily="34" charset="0"/>
        <a:buChar char="•"/>
        <a:defRPr sz="2000" kern="1200">
          <a:solidFill>
            <a:schemeClr val="tx1"/>
          </a:solidFill>
          <a:latin typeface="+mn-lt"/>
          <a:ea typeface="+mn-ea"/>
          <a:cs typeface="+mn-cs"/>
        </a:defRPr>
      </a:lvl3pPr>
      <a:lvl4pPr marL="1097280" indent="-274320" algn="l" defTabSz="1219200" rtl="0" eaLnBrk="1" latinLnBrk="0" hangingPunct="1">
        <a:lnSpc>
          <a:spcPct val="90000"/>
        </a:lnSpc>
        <a:spcBef>
          <a:spcPts val="800"/>
        </a:spcBef>
        <a:buClr>
          <a:schemeClr val="tx2"/>
        </a:buClr>
        <a:buSzPct val="100000"/>
        <a:buFont typeface="Cambria" panose="02040503050406030204" pitchFamily="18" charset="0"/>
        <a:buChar char="–"/>
        <a:defRPr sz="1800" kern="1200">
          <a:solidFill>
            <a:schemeClr val="tx1"/>
          </a:solidFill>
          <a:latin typeface="+mn-lt"/>
          <a:ea typeface="+mn-ea"/>
          <a:cs typeface="+mn-cs"/>
        </a:defRPr>
      </a:lvl4pPr>
      <a:lvl5pPr marL="1371600" indent="-274320" algn="l" defTabSz="1219200" rtl="0" eaLnBrk="1" latinLnBrk="0" hangingPunct="1">
        <a:lnSpc>
          <a:spcPct val="90000"/>
        </a:lnSpc>
        <a:spcBef>
          <a:spcPts val="800"/>
        </a:spcBef>
        <a:buClr>
          <a:schemeClr val="tx2"/>
        </a:buClr>
        <a:buFont typeface="Arial" panose="020B0604020202020204" pitchFamily="34" charset="0"/>
        <a:buChar char="•"/>
        <a:defRPr sz="1600" kern="1200">
          <a:solidFill>
            <a:schemeClr val="tx1"/>
          </a:solidFill>
          <a:latin typeface="+mn-lt"/>
          <a:ea typeface="+mn-ea"/>
          <a:cs typeface="+mn-cs"/>
        </a:defRPr>
      </a:lvl5pPr>
      <a:lvl6pPr marL="1645920" indent="-274320" algn="l" defTabSz="1219200" rtl="0" eaLnBrk="1" latinLnBrk="0" hangingPunct="1">
        <a:lnSpc>
          <a:spcPct val="90000"/>
        </a:lnSpc>
        <a:spcBef>
          <a:spcPts val="800"/>
        </a:spcBef>
        <a:buClr>
          <a:schemeClr val="tx2"/>
        </a:buClr>
        <a:buSzPct val="100000"/>
        <a:buFont typeface="Cambria" panose="02040503050406030204" pitchFamily="18" charset="0"/>
        <a:buChar char="–"/>
        <a:defRPr sz="1600" kern="1200">
          <a:solidFill>
            <a:schemeClr val="tx1"/>
          </a:solidFill>
          <a:latin typeface="+mn-lt"/>
          <a:ea typeface="+mn-ea"/>
          <a:cs typeface="+mn-cs"/>
        </a:defRPr>
      </a:lvl6pPr>
      <a:lvl7pPr marL="1920240" indent="-274320" algn="l" defTabSz="1219200" rtl="0" eaLnBrk="1" latinLnBrk="0" hangingPunct="1">
        <a:lnSpc>
          <a:spcPct val="90000"/>
        </a:lnSpc>
        <a:spcBef>
          <a:spcPts val="800"/>
        </a:spcBef>
        <a:buClr>
          <a:schemeClr val="tx2"/>
        </a:buClr>
        <a:buFont typeface="Arial" panose="020B0604020202020204" pitchFamily="34" charset="0"/>
        <a:buChar char="•"/>
        <a:defRPr sz="1600" kern="1200">
          <a:solidFill>
            <a:schemeClr val="tx1"/>
          </a:solidFill>
          <a:latin typeface="+mn-lt"/>
          <a:ea typeface="+mn-ea"/>
          <a:cs typeface="+mn-cs"/>
        </a:defRPr>
      </a:lvl7pPr>
      <a:lvl8pPr marL="2194560" indent="-274320" algn="l" defTabSz="1219200" rtl="0" eaLnBrk="1" latinLnBrk="0" hangingPunct="1">
        <a:lnSpc>
          <a:spcPct val="90000"/>
        </a:lnSpc>
        <a:spcBef>
          <a:spcPts val="800"/>
        </a:spcBef>
        <a:buClr>
          <a:schemeClr val="tx2"/>
        </a:buClr>
        <a:buSzPct val="100000"/>
        <a:buFont typeface="Cambria" panose="02040503050406030204" pitchFamily="18" charset="0"/>
        <a:buChar char="–"/>
        <a:defRPr sz="1600" kern="1200">
          <a:solidFill>
            <a:schemeClr val="tx1"/>
          </a:solidFill>
          <a:latin typeface="+mn-lt"/>
          <a:ea typeface="+mn-ea"/>
          <a:cs typeface="+mn-cs"/>
        </a:defRPr>
      </a:lvl8pPr>
      <a:lvl9pPr marL="2468880" indent="-274320" algn="l" defTabSz="1219200" rtl="0" eaLnBrk="1" latinLnBrk="0" hangingPunct="1">
        <a:lnSpc>
          <a:spcPct val="90000"/>
        </a:lnSpc>
        <a:spcBef>
          <a:spcPts val="800"/>
        </a:spcBef>
        <a:buClr>
          <a:schemeClr val="tx2"/>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6565" algn="l" defTabSz="1219200" rtl="0" eaLnBrk="1" latinLnBrk="0" hangingPunct="1">
        <a:defRPr sz="2400" kern="1200">
          <a:solidFill>
            <a:schemeClr val="tx1"/>
          </a:solidFill>
          <a:latin typeface="+mn-lt"/>
          <a:ea typeface="+mn-ea"/>
          <a:cs typeface="+mn-cs"/>
        </a:defRPr>
      </a:lvl8pPr>
      <a:lvl9pPr marL="4876165"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hyperlink" Target="https://www.timetoast.com/timelines/62618200-3533-4509-8f70-d71618eea815" TargetMode="External"/><Relationship Id="rId5" Type="http://schemas.openxmlformats.org/officeDocument/2006/relationships/hyperlink" Target="https://www.pemptousia.gr/2022/07/istoriko-tis-agia-sofias/" TargetMode="External"/><Relationship Id="rId4" Type="http://schemas.openxmlformats.org/officeDocument/2006/relationships/hyperlink" Target="https://wol.jw.org/el/wol/d/r11/lp-g/101995566" TargetMode="External"/><Relationship Id="rId3" Type="http://schemas.openxmlformats.org/officeDocument/2006/relationships/hyperlink" Target="https://el.wikipedia.org/wiki/%CE%9A%CE%B1%CF%84%CE%B1%CE%BA%CF%8C%CE%BC%CE%B2%CE%B5%CF%82" TargetMode="External"/><Relationship Id="rId2" Type="http://schemas.openxmlformats.org/officeDocument/2006/relationships/hyperlink" Target="https://el.wikipedia.org/wiki/%CE%91%CE%B3%CE%AF%CE%B1_%CE%A3%CE%BF%CF%86%CE%AF%CE%B1_(%CE%9A%CF%89%CE%BD%CF%83%CF%84%CE%B1%CE%BD%CF%84%CE%B9%CE%BD%CE%BF%CF%8D%CF%80%CE%BF%CE%BB%CE%B7)" TargetMode="External"/><Relationship Id="rId1" Type="http://schemas.openxmlformats.org/officeDocument/2006/relationships/hyperlink" Target="http://www.byzantineathens.com/alpharhochiiotatauepsilonkappatauomicronnuiotakappaomicroniota-rhoupsilonthetamuomicroniota-nualphaomeganu.html"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ctrTitle"/>
          </p:nvPr>
        </p:nvSpPr>
        <p:spPr/>
        <p:txBody>
          <a:bodyPr rtlCol="0"/>
          <a:lstStyle/>
          <a:p>
            <a:pPr rtl="0"/>
            <a:r>
              <a:rPr lang="el-GR" dirty="0"/>
              <a:t>Ναοδομία/αρχιτεκτονική Ναών </a:t>
            </a:r>
            <a:br>
              <a:rPr lang="el-GR" dirty="0"/>
            </a:br>
            <a:r>
              <a:rPr lang="el-GR" sz="3000" dirty="0"/>
              <a:t>Εργασία στο μάθημα των θρησκευτικών </a:t>
            </a:r>
            <a:endParaRPr lang="el-GR" sz="3000" dirty="0"/>
          </a:p>
        </p:txBody>
      </p:sp>
      <p:sp>
        <p:nvSpPr>
          <p:cNvPr id="2" name="Υπότιτλος 1"/>
          <p:cNvSpPr>
            <a:spLocks noGrp="1"/>
          </p:cNvSpPr>
          <p:nvPr>
            <p:ph type="subTitle" idx="1"/>
          </p:nvPr>
        </p:nvSpPr>
        <p:spPr>
          <a:xfrm>
            <a:off x="1218883" y="4140200"/>
            <a:ext cx="9751060" cy="508000"/>
          </a:xfrm>
        </p:spPr>
        <p:txBody>
          <a:bodyPr rtlCol="0">
            <a:normAutofit/>
          </a:bodyPr>
          <a:lstStyle/>
          <a:p>
            <a:pPr rtl="0"/>
            <a:r>
              <a:rPr lang="el-GR" dirty="0"/>
              <a:t>Γαλανοπούλου Βασιλική Γ1 </a:t>
            </a:r>
            <a:endParaRPr lang="el-GR" dirty="0"/>
          </a:p>
          <a:p>
            <a:pPr rtl="0"/>
            <a:endParaRPr lang="el-GR" dirty="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08012" y="551542"/>
            <a:ext cx="5027850" cy="558800"/>
          </a:xfrm>
        </p:spPr>
        <p:txBody>
          <a:bodyPr>
            <a:normAutofit/>
          </a:bodyPr>
          <a:lstStyle/>
          <a:p>
            <a:r>
              <a:rPr lang="el-GR" sz="3000" b="1" dirty="0"/>
              <a:t>Αγιορείτικος τρίκογχος</a:t>
            </a:r>
            <a:endParaRPr lang="el-GR" sz="3000" b="1" dirty="0"/>
          </a:p>
        </p:txBody>
      </p:sp>
      <p:sp>
        <p:nvSpPr>
          <p:cNvPr id="3" name="Θέση περιεχομένου 2"/>
          <p:cNvSpPr>
            <a:spLocks noGrp="1"/>
          </p:cNvSpPr>
          <p:nvPr>
            <p:ph idx="1"/>
          </p:nvPr>
        </p:nvSpPr>
        <p:spPr>
          <a:xfrm>
            <a:off x="303212" y="1676400"/>
            <a:ext cx="5866050" cy="4470400"/>
          </a:xfrm>
        </p:spPr>
        <p:txBody>
          <a:bodyPr/>
          <a:lstStyle/>
          <a:p>
            <a:pPr marL="0" indent="0">
              <a:buNone/>
            </a:pPr>
            <a:r>
              <a:rPr lang="el-GR" dirty="0"/>
              <a:t>Ο Αγιορείτικος τρίκογχος αποτελεί μια μικρή παραλλαγή του σταυροειδούς εγγεγραμμένου ρυθμού με μοναδική διαφοροποίηση την απόληξη της βόρειας και νότιας πλευράς του ναού σε κόγχες προκειμένου να στεγαστούν οι χοροί των ιεροψαλτών. Ο τύπος ονομάζεται έτσι γιατί δημιουργήθηκε και συναντάται κυρίως στο Άγιον Όρος .</a:t>
            </a:r>
            <a:endParaRPr lang="el-GR" dirty="0"/>
          </a:p>
        </p:txBody>
      </p:sp>
      <p:pic>
        <p:nvPicPr>
          <p:cNvPr id="4" name="Εικόνα 3"/>
          <p:cNvPicPr>
            <a:picLocks noChangeAspect="1"/>
          </p:cNvPicPr>
          <p:nvPr/>
        </p:nvPicPr>
        <p:blipFill>
          <a:blip r:embed="rId1"/>
          <a:stretch>
            <a:fillRect/>
          </a:stretch>
        </p:blipFill>
        <p:spPr>
          <a:xfrm>
            <a:off x="7389812" y="304800"/>
            <a:ext cx="3362325" cy="2337805"/>
          </a:xfrm>
          <a:prstGeom prst="rect">
            <a:avLst/>
          </a:prstGeom>
        </p:spPr>
      </p:pic>
      <p:sp>
        <p:nvSpPr>
          <p:cNvPr id="5" name="TextBox 4"/>
          <p:cNvSpPr txBox="1"/>
          <p:nvPr/>
        </p:nvSpPr>
        <p:spPr>
          <a:xfrm>
            <a:off x="7504111" y="2743200"/>
            <a:ext cx="3133725" cy="812530"/>
          </a:xfrm>
          <a:prstGeom prst="rect">
            <a:avLst/>
          </a:prstGeom>
          <a:noFill/>
        </p:spPr>
        <p:txBody>
          <a:bodyPr wrap="square" rtlCol="0">
            <a:spAutoFit/>
          </a:bodyPr>
          <a:lstStyle/>
          <a:p>
            <a:pPr>
              <a:lnSpc>
                <a:spcPct val="90000"/>
              </a:lnSpc>
            </a:pPr>
            <a:r>
              <a:rPr lang="el-GR" sz="2600" dirty="0"/>
              <a:t>Ιερά Μονή Μεγίστης Λαύρας, Άγιον Όρος </a:t>
            </a:r>
            <a:endParaRPr lang="el-GR" sz="2600" dirty="0"/>
          </a:p>
        </p:txBody>
      </p:sp>
      <p:pic>
        <p:nvPicPr>
          <p:cNvPr id="6" name="Εικόνα 5"/>
          <p:cNvPicPr>
            <a:picLocks noChangeAspect="1"/>
          </p:cNvPicPr>
          <p:nvPr/>
        </p:nvPicPr>
        <p:blipFill>
          <a:blip r:embed="rId2"/>
          <a:stretch>
            <a:fillRect/>
          </a:stretch>
        </p:blipFill>
        <p:spPr>
          <a:xfrm>
            <a:off x="7899398" y="3555730"/>
            <a:ext cx="2343150" cy="2300804"/>
          </a:xfrm>
          <a:prstGeom prst="rect">
            <a:avLst/>
          </a:prstGeom>
        </p:spPr>
      </p:pic>
      <p:sp>
        <p:nvSpPr>
          <p:cNvPr id="7" name="TextBox 6"/>
          <p:cNvSpPr txBox="1"/>
          <p:nvPr/>
        </p:nvSpPr>
        <p:spPr>
          <a:xfrm>
            <a:off x="7284922" y="5856534"/>
            <a:ext cx="3572102" cy="812530"/>
          </a:xfrm>
          <a:prstGeom prst="rect">
            <a:avLst/>
          </a:prstGeom>
          <a:noFill/>
        </p:spPr>
        <p:txBody>
          <a:bodyPr wrap="square" rtlCol="0">
            <a:spAutoFit/>
          </a:bodyPr>
          <a:lstStyle/>
          <a:p>
            <a:pPr>
              <a:lnSpc>
                <a:spcPct val="90000"/>
              </a:lnSpc>
            </a:pPr>
            <a:r>
              <a:rPr lang="el-GR" sz="2600" dirty="0"/>
              <a:t>Ιερά Μονή Βατοπεδίου, Άγιον Όρος </a:t>
            </a:r>
            <a:endParaRPr lang="el-GR" sz="2600" dirty="0"/>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31812" y="533400"/>
            <a:ext cx="3275250" cy="558800"/>
          </a:xfrm>
        </p:spPr>
        <p:txBody>
          <a:bodyPr>
            <a:normAutofit/>
          </a:bodyPr>
          <a:lstStyle/>
          <a:p>
            <a:r>
              <a:rPr lang="el-GR" sz="3000" b="1" dirty="0"/>
              <a:t>Πεντάτρουλος</a:t>
            </a:r>
            <a:endParaRPr lang="el-GR" sz="3000" b="1" dirty="0"/>
          </a:p>
        </p:txBody>
      </p:sp>
      <p:sp>
        <p:nvSpPr>
          <p:cNvPr id="3" name="Θέση περιεχομένου 2"/>
          <p:cNvSpPr>
            <a:spLocks noGrp="1"/>
          </p:cNvSpPr>
          <p:nvPr>
            <p:ph idx="1"/>
          </p:nvPr>
        </p:nvSpPr>
        <p:spPr>
          <a:xfrm>
            <a:off x="379412" y="1600200"/>
            <a:ext cx="6551850" cy="4470400"/>
          </a:xfrm>
        </p:spPr>
        <p:txBody>
          <a:bodyPr/>
          <a:lstStyle/>
          <a:p>
            <a:pPr marL="0" indent="0">
              <a:buNone/>
            </a:pPr>
            <a:r>
              <a:rPr lang="el-GR" dirty="0"/>
              <a:t>Πρόκειται για κυρίαρχο ρυθμό της Μακεδονίας, της Σερβίας και γενικότερα των δυτικών Βαλκανίων. Οφείλει την ονομασία του στην εισαγωγή τεσσάρων επιπλέον σχετικά χαμηλών τρούλλων στις γωνίες του ναού. Οι τέσσερις αυτοί τρουλίσκοι, αν και τελείως αποκομμένοι εσωτερικά από τον κεντρικό τρούλλο επιτυγχάνουν με επιτυχία να εξισορροπήσουν αισθητικά εξωτερικά τον όγκο του. </a:t>
            </a:r>
            <a:endParaRPr lang="el-GR" dirty="0"/>
          </a:p>
          <a:p>
            <a:pPr marL="0" indent="0">
              <a:buNone/>
            </a:pPr>
            <a:endParaRPr lang="el-GR" dirty="0"/>
          </a:p>
        </p:txBody>
      </p:sp>
      <p:pic>
        <p:nvPicPr>
          <p:cNvPr id="4" name="Εικόνα 3"/>
          <p:cNvPicPr>
            <a:picLocks noChangeAspect="1"/>
          </p:cNvPicPr>
          <p:nvPr/>
        </p:nvPicPr>
        <p:blipFill>
          <a:blip r:embed="rId1"/>
          <a:stretch>
            <a:fillRect/>
          </a:stretch>
        </p:blipFill>
        <p:spPr>
          <a:xfrm>
            <a:off x="7085011" y="1361033"/>
            <a:ext cx="4181475" cy="2787650"/>
          </a:xfrm>
          <a:prstGeom prst="rect">
            <a:avLst/>
          </a:prstGeom>
        </p:spPr>
      </p:pic>
      <p:sp>
        <p:nvSpPr>
          <p:cNvPr id="5" name="TextBox 4"/>
          <p:cNvSpPr txBox="1"/>
          <p:nvPr/>
        </p:nvSpPr>
        <p:spPr>
          <a:xfrm>
            <a:off x="6775449" y="4267200"/>
            <a:ext cx="4800600" cy="812530"/>
          </a:xfrm>
          <a:prstGeom prst="rect">
            <a:avLst/>
          </a:prstGeom>
          <a:noFill/>
        </p:spPr>
        <p:txBody>
          <a:bodyPr wrap="square" rtlCol="0">
            <a:spAutoFit/>
          </a:bodyPr>
          <a:lstStyle/>
          <a:p>
            <a:pPr>
              <a:lnSpc>
                <a:spcPct val="90000"/>
              </a:lnSpc>
            </a:pPr>
            <a:r>
              <a:rPr lang="el-GR" sz="2600" dirty="0"/>
              <a:t>Άγιος Γεώργιος ο Νεομάρτυρας, Αιτωλοακαρνανία </a:t>
            </a:r>
            <a:endParaRPr lang="el-GR" sz="2600"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31812" y="584199"/>
            <a:ext cx="3503850" cy="584201"/>
          </a:xfrm>
        </p:spPr>
        <p:txBody>
          <a:bodyPr>
            <a:normAutofit/>
          </a:bodyPr>
          <a:lstStyle/>
          <a:p>
            <a:r>
              <a:rPr lang="el-GR" sz="3000" b="1" dirty="0"/>
              <a:t>Σταυρεπίστεγος</a:t>
            </a:r>
            <a:endParaRPr lang="el-GR" sz="3000" b="1" dirty="0"/>
          </a:p>
        </p:txBody>
      </p:sp>
      <p:sp>
        <p:nvSpPr>
          <p:cNvPr id="3" name="Θέση περιεχομένου 2"/>
          <p:cNvSpPr>
            <a:spLocks noGrp="1"/>
          </p:cNvSpPr>
          <p:nvPr>
            <p:ph idx="1"/>
          </p:nvPr>
        </p:nvSpPr>
        <p:spPr>
          <a:xfrm>
            <a:off x="150812" y="1524000"/>
            <a:ext cx="6668175" cy="5181600"/>
          </a:xfrm>
        </p:spPr>
        <p:txBody>
          <a:bodyPr>
            <a:noAutofit/>
          </a:bodyPr>
          <a:lstStyle/>
          <a:p>
            <a:pPr marL="0" indent="0">
              <a:buNone/>
            </a:pPr>
            <a:r>
              <a:rPr lang="el-GR" sz="2600" dirty="0"/>
              <a:t>Πρόκειται για ναούς της υστεροβυζαντινής περιόδου, που επιχωριάζουν στην κυρίως Ελλάδα. Πρωτοεμφανίζονται στη δύση της Βυζαντινής Αυτοκρατορίας τον 13ο αιώνα μ.Χ. και είναι αποκύημα της ανάγκης για ευκολία και οικονομία στην ανέγερσή τους. Πρόκειται για μικρής κλίμακας θολοσκεπείς ναούς, μονόκλιτους ή τρίκλιτους, των οποίων η κατά μήκος καμάρα διακόπτεται από μία δεύτερη εγκάρσια και ψηλά τοποθετημένη καμάρα, έτσι ώστε στη στέγη σχηματίζεται με σαφήνεια το σχήμα του σταυρού, στο οποίο οφείλεται και η ονομασία του τύπου.</a:t>
            </a:r>
            <a:endParaRPr lang="el-GR" sz="2600" dirty="0"/>
          </a:p>
        </p:txBody>
      </p:sp>
      <p:sp>
        <p:nvSpPr>
          <p:cNvPr id="5" name="TextBox 4"/>
          <p:cNvSpPr txBox="1"/>
          <p:nvPr/>
        </p:nvSpPr>
        <p:spPr>
          <a:xfrm>
            <a:off x="7253967" y="2907952"/>
            <a:ext cx="3962400" cy="461665"/>
          </a:xfrm>
          <a:prstGeom prst="rect">
            <a:avLst/>
          </a:prstGeom>
          <a:noFill/>
        </p:spPr>
        <p:txBody>
          <a:bodyPr wrap="square">
            <a:spAutoFit/>
          </a:bodyPr>
          <a:lstStyle/>
          <a:p>
            <a:r>
              <a:rPr lang="el-GR" dirty="0"/>
              <a:t>Ναός Αγίας Τριάδας, Κρανίδι</a:t>
            </a:r>
            <a:endParaRPr lang="el-GR" dirty="0"/>
          </a:p>
        </p:txBody>
      </p:sp>
      <p:pic>
        <p:nvPicPr>
          <p:cNvPr id="6" name="Εικόνα 5"/>
          <p:cNvPicPr>
            <a:picLocks noChangeAspect="1"/>
          </p:cNvPicPr>
          <p:nvPr/>
        </p:nvPicPr>
        <p:blipFill>
          <a:blip r:embed="rId1"/>
          <a:stretch>
            <a:fillRect/>
          </a:stretch>
        </p:blipFill>
        <p:spPr>
          <a:xfrm>
            <a:off x="7457167" y="190500"/>
            <a:ext cx="3556000" cy="2667000"/>
          </a:xfrm>
          <a:prstGeom prst="rect">
            <a:avLst/>
          </a:prstGeom>
        </p:spPr>
      </p:pic>
      <p:pic>
        <p:nvPicPr>
          <p:cNvPr id="7" name="Εικόνα 6"/>
          <p:cNvPicPr>
            <a:picLocks noChangeAspect="1"/>
          </p:cNvPicPr>
          <p:nvPr/>
        </p:nvPicPr>
        <p:blipFill>
          <a:blip r:embed="rId2"/>
          <a:stretch>
            <a:fillRect/>
          </a:stretch>
        </p:blipFill>
        <p:spPr>
          <a:xfrm>
            <a:off x="7558767" y="3488384"/>
            <a:ext cx="3352800" cy="2514600"/>
          </a:xfrm>
          <a:prstGeom prst="rect">
            <a:avLst/>
          </a:prstGeom>
        </p:spPr>
      </p:pic>
      <p:sp>
        <p:nvSpPr>
          <p:cNvPr id="8" name="TextBox 7"/>
          <p:cNvSpPr txBox="1"/>
          <p:nvPr/>
        </p:nvSpPr>
        <p:spPr>
          <a:xfrm>
            <a:off x="6288767" y="6080406"/>
            <a:ext cx="5791201" cy="452432"/>
          </a:xfrm>
          <a:prstGeom prst="rect">
            <a:avLst/>
          </a:prstGeom>
          <a:noFill/>
        </p:spPr>
        <p:txBody>
          <a:bodyPr wrap="square" rtlCol="0">
            <a:spAutoFit/>
          </a:bodyPr>
          <a:lstStyle/>
          <a:p>
            <a:pPr>
              <a:lnSpc>
                <a:spcPct val="90000"/>
              </a:lnSpc>
            </a:pPr>
            <a:r>
              <a:rPr lang="el-GR" sz="2600" dirty="0"/>
              <a:t>Ναός Αγίου Λουκά Λαμπρικών, Κορωπί </a:t>
            </a:r>
            <a:endParaRPr lang="el-GR" sz="26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5024" y="331339"/>
            <a:ext cx="10360501" cy="685800"/>
          </a:xfrm>
        </p:spPr>
        <p:txBody>
          <a:bodyPr/>
          <a:lstStyle/>
          <a:p>
            <a:r>
              <a:rPr lang="el-GR" dirty="0"/>
              <a:t>δ) Ναός Αγίας Σοφίας στην Κων/</a:t>
            </a:r>
            <a:r>
              <a:rPr lang="el-GR" dirty="0" err="1"/>
              <a:t>πολη</a:t>
            </a:r>
            <a:endParaRPr lang="el-GR" dirty="0"/>
          </a:p>
        </p:txBody>
      </p:sp>
      <p:sp>
        <p:nvSpPr>
          <p:cNvPr id="3" name="Θέση περιεχομένου 2"/>
          <p:cNvSpPr>
            <a:spLocks noGrp="1"/>
          </p:cNvSpPr>
          <p:nvPr>
            <p:ph idx="1"/>
          </p:nvPr>
        </p:nvSpPr>
        <p:spPr>
          <a:xfrm>
            <a:off x="914161" y="2066934"/>
            <a:ext cx="10360501" cy="4562466"/>
          </a:xfrm>
        </p:spPr>
        <p:txBody>
          <a:bodyPr>
            <a:noAutofit/>
          </a:bodyPr>
          <a:lstStyle/>
          <a:p>
            <a:pPr marL="0" indent="0">
              <a:buNone/>
            </a:pPr>
            <a:r>
              <a:rPr lang="el-GR" sz="2200" dirty="0"/>
              <a:t>Ο πρώτος ναός της Αγία Σοφίας θεμελιώθηκε από το Μεγάλο Κωνσταντίνο το 330 μ.Χ., όταν μετέφερε στην Πόλη την πρωτεύουσα της Ρωμαϊκής Αυτοκρατορίας και ονόμασε τη μετέπειτα Κωνσταντινούπολη πρωτεύουσα της Βυζαντινής Αυτοκρατορίας. Μετά τα εγκαίνια της Κωνσταντινούπολης στις 11 Μαΐου 330μ.Χ. , η ανέγερση του ναού της Αγίας Σοφίας υπήρξε τμήμα ενός ευρύτερου προγράμματος οικοδόμησης γύρω από το Μέγα Παλάτι. Η ανέγερση του ναού ολοκληρώθηκε από τον γιο του Κωνστάντιο και τα εγκαίνια έγιναν στις 15 Φεβρουαρίου του 360 μ.Χ.</a:t>
            </a:r>
            <a:br>
              <a:rPr lang="el-GR" sz="2200" dirty="0"/>
            </a:br>
            <a:r>
              <a:rPr lang="el-GR" sz="2200" dirty="0"/>
              <a:t>Η πρώτη Αγία Σοφία, η οποία  εγκαινιάστηκε επί της αυτοκρατορίας του Κωνσταντίου Β΄  μαζί με το ναό της Αγίας Ειρήνης αποτελούσε τον κύριο καθεδρικό ναό της πρωτεύουσας και έδρα του Πατριαρχείου της Κωνσταντινούπολης. Εικάζεται ότι επρόκειτο για ξυλόστεγη βασιλική, τρίκλιτη ή πεντάκλιτη. Ο συγκεκριμένος ναός καταστράφηκε δύο φορές στα χρόνια που ακολούθησαν. </a:t>
            </a:r>
            <a:br>
              <a:rPr lang="el-GR" sz="2200" dirty="0"/>
            </a:br>
            <a:r>
              <a:rPr lang="el-GR" sz="2200" dirty="0"/>
              <a:t>Συγκεκριμένα, κατά την εποχή του Αρκαδίου, το 404 μ.Χ., η πρώτη Αγιά </a:t>
            </a:r>
            <a:r>
              <a:rPr lang="el-GR" sz="2200" dirty="0" err="1"/>
              <a:t>Σοφιά</a:t>
            </a:r>
            <a:r>
              <a:rPr lang="el-GR" sz="2200" dirty="0"/>
              <a:t>  πυρπολείται και θα κτισθεί εκ νέου από τον Θεοδόσιο Β'. </a:t>
            </a:r>
            <a:endParaRPr lang="el-GR" sz="2200" dirty="0"/>
          </a:p>
        </p:txBody>
      </p:sp>
      <p:sp>
        <p:nvSpPr>
          <p:cNvPr id="4" name="TextBox 3"/>
          <p:cNvSpPr txBox="1"/>
          <p:nvPr/>
        </p:nvSpPr>
        <p:spPr>
          <a:xfrm>
            <a:off x="1065212" y="1531151"/>
            <a:ext cx="3657600" cy="452432"/>
          </a:xfrm>
          <a:prstGeom prst="rect">
            <a:avLst/>
          </a:prstGeom>
          <a:noFill/>
        </p:spPr>
        <p:txBody>
          <a:bodyPr wrap="square" rtlCol="0">
            <a:spAutoFit/>
          </a:bodyPr>
          <a:lstStyle/>
          <a:p>
            <a:pPr>
              <a:lnSpc>
                <a:spcPct val="90000"/>
              </a:lnSpc>
            </a:pPr>
            <a:r>
              <a:rPr lang="el-GR" sz="2600" b="1" dirty="0"/>
              <a:t>ΙΣΤΟΡΙΚΗ ΑΝΑΦΟΡΑ </a:t>
            </a:r>
            <a:endParaRPr lang="el-GR" sz="2600" b="1"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914161" y="1473199"/>
            <a:ext cx="10360501" cy="3911601"/>
          </a:xfrm>
        </p:spPr>
        <p:txBody>
          <a:bodyPr>
            <a:normAutofit fontScale="62500" lnSpcReduction="20000"/>
          </a:bodyPr>
          <a:lstStyle/>
          <a:p>
            <a:pPr marL="0" indent="0">
              <a:buNone/>
            </a:pPr>
            <a:r>
              <a:rPr lang="el-GR" sz="3800" dirty="0"/>
              <a:t>Τα εγκαίνια θα γίνουν στις 10 Οκτωβρίου του 415 μ.Χ., όμως ο ναός θα πυρποληθεί και πάλι το 532 μ.Χ., κατά τη Στάση του Νίκα. </a:t>
            </a:r>
            <a:br>
              <a:rPr lang="el-GR" sz="3800" dirty="0"/>
            </a:br>
            <a:r>
              <a:rPr lang="el-GR" sz="3800" dirty="0"/>
              <a:t>Έτσι, ο αυτοκράτορας Ιουστινιανός Α' αποφασίζει να κατασκευάσει την εκκλησία από την αρχή, στον ίδιο χώρο, αλλά πολύ πιο επιβλητική, για να δεσπόζει στη Βασιλεύουσα . Τα θεμέλια αυτού του μεγαλοπρεπή ναού θα μπουν στις 23 Φεβρουαρίου του 532 μ.Χ., με σχέδια που εκπόνησαν οι αρχιτέκτονες  Ισίδωρος από τη Μίλητο και Ανθέμιος από τις Τράλλεις. Τα εγκαίνια έγιναν στις 27 Δεκεμβρίου 537 από τον Ιουστινιανό.</a:t>
            </a:r>
            <a:br>
              <a:rPr lang="el-GR" sz="3800" dirty="0"/>
            </a:br>
            <a:r>
              <a:rPr lang="el-GR" sz="3800" dirty="0"/>
              <a:t>Ο ναός αποτέλεσε σε όλη τη διάρκεια της Βυζαντινής Αυτοκρατορίας την έδρα του Οικουμενικού Πατριαρχείου Κωνσταντινουπόλεως και υπήρξε ο σημαντικότερος ναός της Ορθόδοξης εκκλησίας. Κατά την περίοδο των Σταυροφοριών και συγκεκριμένα κατά την περίοδο 1204-1261 ο ναός έγινε Ρωμαιοκαθολικός και μετά την Άλωση της Κωνσταντινούπολης το 1453 μετατράπηκε σε μουσουλμανικό τέμενος. 			</a:t>
            </a:r>
            <a:r>
              <a:rPr lang="el-GR" dirty="0"/>
              <a:t>						</a:t>
            </a:r>
            <a:endParaRPr lang="el-GR" dirty="0"/>
          </a:p>
        </p:txBody>
      </p:sp>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14161" y="457200"/>
            <a:ext cx="10360501" cy="482600"/>
          </a:xfrm>
        </p:spPr>
        <p:txBody>
          <a:bodyPr>
            <a:normAutofit/>
          </a:bodyPr>
          <a:lstStyle/>
          <a:p>
            <a:r>
              <a:rPr lang="el-GR" sz="2600" b="1" dirty="0"/>
              <a:t>Ο ρυθμός, η αρχιτεκτονική και τα μέρη του Ναού</a:t>
            </a:r>
            <a:endParaRPr lang="el-GR" sz="2600" b="1" dirty="0"/>
          </a:p>
        </p:txBody>
      </p:sp>
      <p:sp>
        <p:nvSpPr>
          <p:cNvPr id="3" name="Θέση περιεχομένου 2"/>
          <p:cNvSpPr>
            <a:spLocks noGrp="1"/>
          </p:cNvSpPr>
          <p:nvPr>
            <p:ph idx="1"/>
          </p:nvPr>
        </p:nvSpPr>
        <p:spPr>
          <a:xfrm>
            <a:off x="914161" y="1676400"/>
            <a:ext cx="10360501" cy="4470400"/>
          </a:xfrm>
        </p:spPr>
        <p:txBody>
          <a:bodyPr>
            <a:normAutofit fontScale="92500" lnSpcReduction="20000"/>
          </a:bodyPr>
          <a:lstStyle/>
          <a:p>
            <a:pPr marL="0" indent="0">
              <a:buNone/>
            </a:pPr>
            <a:r>
              <a:rPr lang="el-GR" sz="2600" dirty="0"/>
              <a:t>Το οικοδόμημα ακολουθεί τον αρχιτεκτονικό ρυθμό της </a:t>
            </a:r>
            <a:r>
              <a:rPr lang="el-GR" sz="2600" dirty="0" err="1"/>
              <a:t>τρουλαίας</a:t>
            </a:r>
            <a:r>
              <a:rPr lang="el-GR" sz="2600" dirty="0"/>
              <a:t> βασιλικής και συνδυάζει στοιχεία της πρώιμης βυζαντινής ναοδομίας, σε πολύ μεγάλη κλίμακα. Αρχιτεκτονικές επιρροές της Αγίας Σοφίας εντοπίζονται σε αρκετούς μεταγενέστερους ορθόδοξους ναούς αλλά και σε οθωμανικά τζαμιά, όπως στο τέμενος του Σουλεϊμάν και στο </a:t>
            </a:r>
            <a:r>
              <a:rPr lang="el-GR" sz="2600" dirty="0" err="1"/>
              <a:t>Σουλταναχμέτ</a:t>
            </a:r>
            <a:r>
              <a:rPr lang="el-GR" sz="2600" dirty="0"/>
              <a:t> τζαμί. Εκτός από τον αρχιτεκτονικό σχεδιασμό της , η Αγία Σοφία ξεχωρίζει επίσης για τον πλούσιο εσωτερικό διάκοσμό της, που ωστόσο υπέστη σοβαρές καταστροφές κυρίως από τους Τούρκους κατακτητές κατά τη διάρκεια της Οθωμανικής κυριαρχίας. Ο ναός είναι χτισμένος σε ρυθμό βασιλικής με τρούλο. Ο κυρίως χώρος του κτίσματος έχει σχήμα κύβου, ενώ τέσσερις τεράστιοι πεσσοί (τετράγωνοι στύλοι), που απέχουν μεταξύ τους 30 μέτρα, στηρίζουν τα τέσσερα μεγάλα τόξα πάνω στα οποία εδράζεται ο επιβλητικός τρούλος, διαμέτρου 31 μέτρων, ο οποίος δίνει την εντύπωση ότι αιωρείται στο κενό, εξαιτίας των παραθύρων που βρίσκονται γύρω από τη βάση του . Εσωτερικά ο Ναός διαιρείται από δύο κιονοστοιχίες εξαρτώμενες από τους πεσσούς σε τρία κλίτη. </a:t>
            </a:r>
            <a:endParaRPr lang="el-GR" sz="2600" dirty="0"/>
          </a:p>
          <a:p>
            <a:pPr marL="0" indent="0">
              <a:buNone/>
            </a:pPr>
            <a:endParaRPr lang="el-GR" sz="2600" dirty="0"/>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914161" y="634999"/>
            <a:ext cx="10360501" cy="5588001"/>
          </a:xfrm>
        </p:spPr>
        <p:txBody>
          <a:bodyPr>
            <a:normAutofit fontScale="77500" lnSpcReduction="20000"/>
          </a:bodyPr>
          <a:lstStyle/>
          <a:p>
            <a:pPr marL="0" indent="0">
              <a:buNone/>
            </a:pPr>
            <a:r>
              <a:rPr lang="el-GR" b="1" dirty="0"/>
              <a:t>Ο Ναός αποτελείται από τα εξής μέρη:</a:t>
            </a:r>
            <a:endParaRPr lang="el-GR" b="1" dirty="0"/>
          </a:p>
          <a:p>
            <a:r>
              <a:rPr lang="el-GR" dirty="0"/>
              <a:t>Αίθριο</a:t>
            </a:r>
            <a:endParaRPr lang="el-GR" dirty="0"/>
          </a:p>
          <a:p>
            <a:pPr marL="0" indent="0">
              <a:buNone/>
            </a:pPr>
            <a:r>
              <a:rPr lang="el-GR" dirty="0"/>
              <a:t>Υπαίθρια μαρμαρόστρωτη και περίστυλη αυλή στο μέσον της οποίας ήταν η «κομψή φιάλη», η μαρμάρινη κρήνη που έφερε την ονομαστή καρκινική επιγραφή «ΝΙΨΟΝ ΑΝΟΜΗΜΑΤΑ ΜΗ ΜΟΝΑΝ ΟΨΙΝ» . Στο αίθριο επίσης φέρονται κάποια ίχνη οικοδομήματος.</a:t>
            </a:r>
            <a:endParaRPr lang="el-GR" dirty="0"/>
          </a:p>
          <a:p>
            <a:r>
              <a:rPr lang="el-GR" dirty="0"/>
              <a:t>Έξω και κυρίως νάρθηκας</a:t>
            </a:r>
            <a:endParaRPr lang="el-GR" dirty="0"/>
          </a:p>
          <a:p>
            <a:pPr marL="0" indent="0">
              <a:buNone/>
            </a:pPr>
            <a:r>
              <a:rPr lang="el-GR" dirty="0"/>
              <a:t>Πέντε πύλες από το αίθριο οδηγούν στον έξω νάρθηκα και από αυτόν άλλες πέντε πύλες οδηγούν στον εσωτερικό νάρθηκα, από τις οποίες η μεσαία πύλη λέγεται και Μεγάλη ή Ωραία Πύλη.</a:t>
            </a:r>
            <a:endParaRPr lang="el-GR" dirty="0"/>
          </a:p>
          <a:p>
            <a:r>
              <a:rPr lang="el-GR" dirty="0"/>
              <a:t>Ο κυρίως Ναός</a:t>
            </a:r>
            <a:endParaRPr lang="el-GR" dirty="0"/>
          </a:p>
          <a:p>
            <a:pPr marL="0" indent="0">
              <a:buNone/>
            </a:pPr>
            <a:r>
              <a:rPr lang="el-GR" dirty="0"/>
              <a:t>Η είσοδος στον κυρίως Ναό, ήταν οι τρεις Βασιλικές πύλες και οι έξι, ανά τρεις εκατέρωθεν, του έσω νάρθηκα. Ο κυρίως Ναός χωρίζεται σε τρία κλίτη , των οποίων το μεσαίο είναι διπλάσιου πλάτους των εκατέρωθεν. </a:t>
            </a:r>
            <a:br>
              <a:rPr lang="el-GR" dirty="0"/>
            </a:br>
            <a:r>
              <a:rPr lang="el-GR" dirty="0"/>
              <a:t>Το εσωτερικό σχέδιο είναι απλό: τέσσερις πεσσοί, κτιστοί στύλοι, συνδέονται μεταξύ τους με υπερώα τόξα στα οποία και φέρονται </a:t>
            </a:r>
            <a:r>
              <a:rPr lang="el-GR" dirty="0" err="1"/>
              <a:t>επιθόλια</a:t>
            </a:r>
            <a:r>
              <a:rPr lang="el-GR" dirty="0"/>
              <a:t> τόξα, συναποτελώντας, κατ’ αυτόν τον τρόπο, μια περιμετρική βάση επί της οποίας και εδράζει ο τεράστιος θόλος.</a:t>
            </a:r>
            <a:endParaRPr lang="el-GR"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914161" y="533400"/>
            <a:ext cx="10360501" cy="1066800"/>
          </a:xfrm>
        </p:spPr>
        <p:txBody>
          <a:bodyPr/>
          <a:lstStyle/>
          <a:p>
            <a:pPr marL="0" indent="0">
              <a:buNone/>
            </a:pPr>
            <a:r>
              <a:rPr lang="el-GR" dirty="0"/>
              <a:t>Μετά τη μετατροπή του ναού σε μουσουλμανικό τέμενος προστέθηκαν τέσσερις μιναρέδες.</a:t>
            </a:r>
            <a:endParaRPr lang="el-GR" dirty="0"/>
          </a:p>
          <a:p>
            <a:pPr marL="0" indent="0">
              <a:buNone/>
            </a:pPr>
            <a:endParaRPr lang="el-GR" dirty="0"/>
          </a:p>
        </p:txBody>
      </p:sp>
      <p:pic>
        <p:nvPicPr>
          <p:cNvPr id="4" name="Εικόνα 3"/>
          <p:cNvPicPr>
            <a:picLocks noChangeAspect="1"/>
          </p:cNvPicPr>
          <p:nvPr/>
        </p:nvPicPr>
        <p:blipFill>
          <a:blip r:embed="rId1"/>
          <a:stretch>
            <a:fillRect/>
          </a:stretch>
        </p:blipFill>
        <p:spPr>
          <a:xfrm>
            <a:off x="3046412" y="1621179"/>
            <a:ext cx="5535582" cy="41357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84212" y="605970"/>
            <a:ext cx="4265850" cy="558800"/>
          </a:xfrm>
        </p:spPr>
        <p:txBody>
          <a:bodyPr>
            <a:normAutofit/>
          </a:bodyPr>
          <a:lstStyle/>
          <a:p>
            <a:r>
              <a:rPr lang="el-GR" sz="2600" b="1" dirty="0"/>
              <a:t>Τα ψηφιδωτά του Ναού</a:t>
            </a:r>
            <a:endParaRPr lang="el-GR" sz="2600" b="1" dirty="0"/>
          </a:p>
        </p:txBody>
      </p:sp>
      <p:sp>
        <p:nvSpPr>
          <p:cNvPr id="3" name="Θέση περιεχομένου 2"/>
          <p:cNvSpPr>
            <a:spLocks noGrp="1"/>
          </p:cNvSpPr>
          <p:nvPr>
            <p:ph idx="1"/>
          </p:nvPr>
        </p:nvSpPr>
        <p:spPr>
          <a:xfrm>
            <a:off x="671738" y="1803401"/>
            <a:ext cx="4584474" cy="4470400"/>
          </a:xfrm>
        </p:spPr>
        <p:txBody>
          <a:bodyPr>
            <a:normAutofit lnSpcReduction="10000"/>
          </a:bodyPr>
          <a:lstStyle/>
          <a:p>
            <a:pPr marL="0" indent="0">
              <a:buNone/>
            </a:pPr>
            <a:r>
              <a:rPr lang="el-GR" sz="2600" dirty="0"/>
              <a:t>Εκτός από τον αρχιτεκτονικό σχεδιασμό της, η εκκλησία ξεχωρίζει επίσης για τον πλούσιο εσωτερικό διάκοσμο και τα καταπληκτικά ψηφιδωτά, που, όμως, καταστράφηκαν σε μεγάλο βαθμό στην πορεία του χρόνου και σήμερα γίνεται μεγάλη προσπάθεια για τη διάσωσή τους.</a:t>
            </a:r>
            <a:endParaRPr lang="el-GR" sz="2600" dirty="0"/>
          </a:p>
          <a:p>
            <a:pPr marL="0" indent="0">
              <a:buNone/>
            </a:pPr>
            <a:r>
              <a:rPr lang="el-GR" sz="2600" dirty="0"/>
              <a:t> </a:t>
            </a:r>
            <a:endParaRPr lang="el-GR" sz="2600" dirty="0"/>
          </a:p>
          <a:p>
            <a:pPr marL="0" indent="0">
              <a:buNone/>
            </a:pPr>
            <a:endParaRPr lang="el-GR" sz="2600" dirty="0"/>
          </a:p>
        </p:txBody>
      </p:sp>
      <p:pic>
        <p:nvPicPr>
          <p:cNvPr id="7" name="Εικόνα 6"/>
          <p:cNvPicPr>
            <a:picLocks noChangeAspect="1"/>
          </p:cNvPicPr>
          <p:nvPr/>
        </p:nvPicPr>
        <p:blipFill>
          <a:blip r:embed="rId1"/>
          <a:stretch>
            <a:fillRect/>
          </a:stretch>
        </p:blipFill>
        <p:spPr>
          <a:xfrm>
            <a:off x="5789612" y="1627476"/>
            <a:ext cx="5029636" cy="36030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14161" y="554382"/>
            <a:ext cx="10360501" cy="558800"/>
          </a:xfrm>
        </p:spPr>
        <p:txBody>
          <a:bodyPr>
            <a:normAutofit/>
          </a:bodyPr>
          <a:lstStyle/>
          <a:p>
            <a:r>
              <a:rPr lang="el-GR" sz="2600" b="1" dirty="0"/>
              <a:t>Τι εντυπωσιάζει στον ναό;</a:t>
            </a:r>
            <a:endParaRPr lang="el-GR" sz="2600" b="1" dirty="0"/>
          </a:p>
        </p:txBody>
      </p:sp>
      <p:sp>
        <p:nvSpPr>
          <p:cNvPr id="3" name="Θέση περιεχομένου 2"/>
          <p:cNvSpPr>
            <a:spLocks noGrp="1"/>
          </p:cNvSpPr>
          <p:nvPr>
            <p:ph idx="1"/>
          </p:nvPr>
        </p:nvSpPr>
        <p:spPr>
          <a:xfrm>
            <a:off x="455612" y="1816653"/>
            <a:ext cx="5638800" cy="4470400"/>
          </a:xfrm>
        </p:spPr>
        <p:txBody>
          <a:bodyPr>
            <a:normAutofit fontScale="92500"/>
          </a:bodyPr>
          <a:lstStyle/>
          <a:p>
            <a:pPr marL="0" indent="0">
              <a:buNone/>
            </a:pPr>
            <a:r>
              <a:rPr lang="el-GR" dirty="0"/>
              <a:t>Η Αγία Σοφία είναι το λαμπρότερο κτίσμα της βυζαντινής τέχνης και εντυπωσιάζει όποιον την επισκεφτεί. Ιδιαίτερα ο τρούλος της είναι επιβλητικός, αφού είναι τεράστιος και δίνει την εντύπωση στους επισκέπτες ότι «κρέμεται από τον ουρανό». Το φως που εισδύει από τα παράθυρα του τρούλου δημιουργεί μία μοναδική αίσθηση ηρεμίας στον επισκέπτη που βρίσκεται στο εσωτερικό του ναού. </a:t>
            </a:r>
            <a:endParaRPr lang="el-GR" dirty="0"/>
          </a:p>
        </p:txBody>
      </p:sp>
      <p:pic>
        <p:nvPicPr>
          <p:cNvPr id="4" name="Εικόνα 3"/>
          <p:cNvPicPr>
            <a:picLocks noChangeAspect="1"/>
          </p:cNvPicPr>
          <p:nvPr/>
        </p:nvPicPr>
        <p:blipFill>
          <a:blip r:embed="rId1"/>
          <a:stretch>
            <a:fillRect/>
          </a:stretch>
        </p:blipFill>
        <p:spPr>
          <a:xfrm>
            <a:off x="6508252" y="2015966"/>
            <a:ext cx="4743051" cy="282606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14161" y="457200"/>
            <a:ext cx="10360501" cy="635001"/>
          </a:xfrm>
        </p:spPr>
        <p:txBody>
          <a:bodyPr/>
          <a:lstStyle/>
          <a:p>
            <a:r>
              <a:rPr lang="el-GR" dirty="0"/>
              <a:t>Α) Ευκτήριοι Οίκοι Ή ΚΥΡΙΑΚΆ </a:t>
            </a:r>
            <a:endParaRPr lang="el-GR" dirty="0"/>
          </a:p>
        </p:txBody>
      </p:sp>
      <p:sp>
        <p:nvSpPr>
          <p:cNvPr id="3" name="Θέση περιεχομένου 2"/>
          <p:cNvSpPr>
            <a:spLocks noGrp="1"/>
          </p:cNvSpPr>
          <p:nvPr>
            <p:ph idx="1"/>
          </p:nvPr>
        </p:nvSpPr>
        <p:spPr>
          <a:xfrm>
            <a:off x="533161" y="1447800"/>
            <a:ext cx="5561250" cy="4826001"/>
          </a:xfrm>
        </p:spPr>
        <p:txBody>
          <a:bodyPr/>
          <a:lstStyle/>
          <a:p>
            <a:pPr marL="0" indent="0">
              <a:buNone/>
            </a:pPr>
            <a:r>
              <a:rPr lang="el-GR" dirty="0"/>
              <a:t>Από τις αρχές του 2ου αιώνα, όταν οι χριστιανοί αυξήθηκαν, χρειάστηκαν ευρύχωρες αίθουσες (από ιδιώτες ή από την κοινότητα) για τη λατρεία. Είχαν μόνιμο χαρακτήρα και ονομάστηκαν </a:t>
            </a:r>
            <a:r>
              <a:rPr lang="el-GR" dirty="0" err="1"/>
              <a:t>Κυριακά</a:t>
            </a:r>
            <a:r>
              <a:rPr lang="el-GR" dirty="0"/>
              <a:t> (προς τιμήν του Κυρίου) ή Ευκτήριοι οίκοι. Χαρακτηριστικό παράδειγμα τέτοιου οίκου ανακαλύφτηκε στη </a:t>
            </a:r>
            <a:r>
              <a:rPr lang="el-GR" dirty="0" err="1"/>
              <a:t>Δούρα</a:t>
            </a:r>
            <a:r>
              <a:rPr lang="el-GR" dirty="0"/>
              <a:t> </a:t>
            </a:r>
            <a:r>
              <a:rPr lang="el-GR" dirty="0" err="1"/>
              <a:t>Ευρωπό</a:t>
            </a:r>
            <a:r>
              <a:rPr lang="el-GR" dirty="0"/>
              <a:t> της Μεσοποταμίας.</a:t>
            </a:r>
            <a:endParaRPr lang="el-GR" dirty="0"/>
          </a:p>
        </p:txBody>
      </p:sp>
      <p:pic>
        <p:nvPicPr>
          <p:cNvPr id="4" name="Εικόνα 3"/>
          <p:cNvPicPr>
            <a:picLocks noChangeAspect="1"/>
          </p:cNvPicPr>
          <p:nvPr/>
        </p:nvPicPr>
        <p:blipFill>
          <a:blip r:embed="rId1"/>
          <a:stretch>
            <a:fillRect/>
          </a:stretch>
        </p:blipFill>
        <p:spPr>
          <a:xfrm>
            <a:off x="6251400" y="1881187"/>
            <a:ext cx="5028426" cy="30956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84887" y="308428"/>
            <a:ext cx="10360501" cy="711200"/>
          </a:xfrm>
        </p:spPr>
        <p:txBody>
          <a:bodyPr/>
          <a:lstStyle/>
          <a:p>
            <a:r>
              <a:rPr lang="el-GR" dirty="0"/>
              <a:t>Ε) ναοδομία στη δύση </a:t>
            </a:r>
            <a:endParaRPr lang="el-GR" dirty="0"/>
          </a:p>
        </p:txBody>
      </p:sp>
      <p:sp>
        <p:nvSpPr>
          <p:cNvPr id="3" name="Θέση περιεχομένου 2"/>
          <p:cNvSpPr>
            <a:spLocks noGrp="1"/>
          </p:cNvSpPr>
          <p:nvPr>
            <p:ph idx="1"/>
          </p:nvPr>
        </p:nvSpPr>
        <p:spPr>
          <a:xfrm>
            <a:off x="227012" y="1985016"/>
            <a:ext cx="6248400" cy="4470400"/>
          </a:xfrm>
        </p:spPr>
        <p:txBody>
          <a:bodyPr>
            <a:normAutofit fontScale="92500"/>
          </a:bodyPr>
          <a:lstStyle/>
          <a:p>
            <a:pPr marL="0" indent="0">
              <a:buNone/>
            </a:pPr>
            <a:r>
              <a:rPr lang="el-GR" sz="2400" dirty="0"/>
              <a:t>Από την εποχή του Αποστόλου Παύλου μέχρι τον 9ο αιώνα σε όλη την Ανατολή και κυρίως την Κων/πόλη κυριαρχούσε ο ρυθμός της Βασιλικής. Ως εκ τούτου η Δύση ,ακολούθησε τα πρότυπα της Ανατολής και ο ρυθμός της βασιλικής αποτέλεσε την αφετηρία για την εξέλιξη της Ναοδομίας.</a:t>
            </a:r>
            <a:br>
              <a:rPr lang="el-GR" sz="2400" dirty="0"/>
            </a:br>
            <a:r>
              <a:rPr lang="el-GR" sz="2400" dirty="0"/>
              <a:t>Οι Παλαιοχριστιανικές βασιλικές ήταν τεράστια επιμήκη οικοδομήματα διαιρούμενα εσωτερικά με κιονοστοιχίες , καταλήγοντας στην ανατολική μικρή πλευρά σε αψίδα. Το μεσαίο κλίτος ήταν το πιο ευρύχωρο και το ψηλότερο. Οι κίονες που χώριζαν τα κλίτη δεν είχαν ραβδώσεις και κατέληγαν σε περίτεχνα κορινθιακά κιονόκρανα.</a:t>
            </a:r>
            <a:endParaRPr lang="el-GR" sz="2400" dirty="0"/>
          </a:p>
        </p:txBody>
      </p:sp>
      <p:sp>
        <p:nvSpPr>
          <p:cNvPr id="4" name="TextBox 3"/>
          <p:cNvSpPr txBox="1"/>
          <p:nvPr/>
        </p:nvSpPr>
        <p:spPr>
          <a:xfrm>
            <a:off x="455612" y="1356742"/>
            <a:ext cx="10819050" cy="424732"/>
          </a:xfrm>
          <a:prstGeom prst="rect">
            <a:avLst/>
          </a:prstGeom>
          <a:noFill/>
        </p:spPr>
        <p:txBody>
          <a:bodyPr wrap="square" rtlCol="0">
            <a:spAutoFit/>
          </a:bodyPr>
          <a:lstStyle/>
          <a:p>
            <a:pPr>
              <a:lnSpc>
                <a:spcPct val="90000"/>
              </a:lnSpc>
            </a:pPr>
            <a:r>
              <a:rPr lang="el-GR" b="1" dirty="0"/>
              <a:t>Η ΔΥΣΗ ΑΚΟΛΟΥΘΕΙ ΤΗΝ ΠΑΛΑΙΟΧΡΙΣΤΙΑΝΙΚΗ ΒΑΣΙΛΙΚΗ ΤΗΣ ΑΝΑΤΟΛΗΣ</a:t>
            </a:r>
            <a:endParaRPr lang="el-GR" b="1" dirty="0"/>
          </a:p>
        </p:txBody>
      </p:sp>
      <p:pic>
        <p:nvPicPr>
          <p:cNvPr id="5" name="Εικόνα 4"/>
          <p:cNvPicPr>
            <a:picLocks noChangeAspect="1"/>
          </p:cNvPicPr>
          <p:nvPr/>
        </p:nvPicPr>
        <p:blipFill>
          <a:blip r:embed="rId1"/>
          <a:stretch>
            <a:fillRect/>
          </a:stretch>
        </p:blipFill>
        <p:spPr>
          <a:xfrm>
            <a:off x="7923212" y="1985016"/>
            <a:ext cx="2476500" cy="3303876"/>
          </a:xfrm>
          <a:prstGeom prst="rect">
            <a:avLst/>
          </a:prstGeom>
        </p:spPr>
      </p:pic>
      <p:sp>
        <p:nvSpPr>
          <p:cNvPr id="6" name="TextBox 5"/>
          <p:cNvSpPr txBox="1"/>
          <p:nvPr/>
        </p:nvSpPr>
        <p:spPr>
          <a:xfrm>
            <a:off x="6704012" y="5374145"/>
            <a:ext cx="5638800" cy="812530"/>
          </a:xfrm>
          <a:prstGeom prst="rect">
            <a:avLst/>
          </a:prstGeom>
          <a:noFill/>
        </p:spPr>
        <p:txBody>
          <a:bodyPr wrap="square" rtlCol="0">
            <a:spAutoFit/>
          </a:bodyPr>
          <a:lstStyle/>
          <a:p>
            <a:pPr>
              <a:lnSpc>
                <a:spcPct val="90000"/>
              </a:lnSpc>
            </a:pPr>
            <a:r>
              <a:rPr lang="el-GR" sz="2600" dirty="0"/>
              <a:t>Η βασιλική του Αγίου  Απολλιναρίου (5ος αιώνας – Ραβέννα, Ιταλία)</a:t>
            </a:r>
            <a:endParaRPr lang="el-GR" sz="2600" dirty="0"/>
          </a:p>
        </p:txBody>
      </p:sp>
    </p:spTree>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08012" y="457200"/>
            <a:ext cx="7618650" cy="558800"/>
          </a:xfrm>
        </p:spPr>
        <p:txBody>
          <a:bodyPr>
            <a:normAutofit/>
          </a:bodyPr>
          <a:lstStyle/>
          <a:p>
            <a:r>
              <a:rPr lang="el-GR" sz="3000" b="1" dirty="0"/>
              <a:t>10</a:t>
            </a:r>
            <a:r>
              <a:rPr lang="el-GR" sz="3000" b="1" baseline="30000" dirty="0"/>
              <a:t>ος</a:t>
            </a:r>
            <a:r>
              <a:rPr lang="el-GR" sz="3000" b="1" dirty="0"/>
              <a:t> -12</a:t>
            </a:r>
            <a:r>
              <a:rPr lang="el-GR" sz="3000" b="1" baseline="30000" dirty="0"/>
              <a:t>οσ</a:t>
            </a:r>
            <a:r>
              <a:rPr lang="el-GR" sz="3000" b="1" dirty="0"/>
              <a:t> αιώνας :ρομανικός ρυθμός</a:t>
            </a:r>
            <a:endParaRPr lang="el-GR" sz="3000" b="1" dirty="0"/>
          </a:p>
        </p:txBody>
      </p:sp>
      <p:sp>
        <p:nvSpPr>
          <p:cNvPr id="3" name="Θέση περιεχομένου 2"/>
          <p:cNvSpPr>
            <a:spLocks noGrp="1"/>
          </p:cNvSpPr>
          <p:nvPr>
            <p:ph idx="1"/>
          </p:nvPr>
        </p:nvSpPr>
        <p:spPr>
          <a:xfrm>
            <a:off x="303212" y="1371600"/>
            <a:ext cx="6598331" cy="5334000"/>
          </a:xfrm>
        </p:spPr>
        <p:txBody>
          <a:bodyPr>
            <a:normAutofit/>
          </a:bodyPr>
          <a:lstStyle/>
          <a:p>
            <a:pPr marL="0" indent="0">
              <a:buNone/>
            </a:pPr>
            <a:r>
              <a:rPr lang="el-GR" sz="2200" dirty="0"/>
              <a:t>Ρωμαϊκά στοιχεία ανάμεικτα με ντόπια των ευρωπαϊκών λαών , κυρίως γερμανικών φύλων, δημιούργησαν τη βάση για την ανάπτυξη της ρομανικής τέχνης. Ο ρομανικός ρυθμός γεννήθηκε στη Γαλλία και εξαπλώθηκε σε όλη τη Δυτική Ευρώπη, κύρια χαρακτηριστικά του είναι:</a:t>
            </a:r>
            <a:endParaRPr lang="el-GR" sz="2200" dirty="0"/>
          </a:p>
          <a:p>
            <a:r>
              <a:rPr lang="el-GR" sz="2200" dirty="0"/>
              <a:t>Συμπαγή ογκώδη οικοδομήματα</a:t>
            </a:r>
            <a:endParaRPr lang="el-GR" sz="2200" dirty="0"/>
          </a:p>
          <a:p>
            <a:r>
              <a:rPr lang="el-GR" sz="2200" dirty="0"/>
              <a:t>Επιβλητικές διαστάσεις</a:t>
            </a:r>
            <a:endParaRPr lang="el-GR" sz="2200" dirty="0"/>
          </a:p>
          <a:p>
            <a:r>
              <a:rPr lang="el-GR" sz="2200" dirty="0"/>
              <a:t>Οι τοίχοι έχουν μεγάλο πάχος</a:t>
            </a:r>
            <a:endParaRPr lang="el-GR" sz="2200" dirty="0"/>
          </a:p>
          <a:p>
            <a:r>
              <a:rPr lang="el-GR" sz="2200" dirty="0"/>
              <a:t>Οι κίονες και οι πεσσοί επίσης</a:t>
            </a:r>
            <a:endParaRPr lang="el-GR" sz="2200" dirty="0"/>
          </a:p>
          <a:p>
            <a:r>
              <a:rPr lang="el-GR" sz="2200" dirty="0"/>
              <a:t>Οι πύργοι και τα καμπαναριά ξεπερνούν το ύψος της σαμαρωτής στέγης</a:t>
            </a:r>
            <a:endParaRPr lang="el-GR" sz="2200" dirty="0"/>
          </a:p>
          <a:p>
            <a:r>
              <a:rPr lang="el-GR" sz="2200" dirty="0"/>
              <a:t>Χρησιμοποιείται ημικυκλική αψίδα</a:t>
            </a:r>
            <a:endParaRPr lang="el-GR" sz="2200" dirty="0"/>
          </a:p>
        </p:txBody>
      </p:sp>
      <p:pic>
        <p:nvPicPr>
          <p:cNvPr id="4" name="Εικόνα 3"/>
          <p:cNvPicPr>
            <a:picLocks noChangeAspect="1"/>
          </p:cNvPicPr>
          <p:nvPr/>
        </p:nvPicPr>
        <p:blipFill>
          <a:blip r:embed="rId1"/>
          <a:stretch>
            <a:fillRect/>
          </a:stretch>
        </p:blipFill>
        <p:spPr>
          <a:xfrm>
            <a:off x="7389812" y="1600200"/>
            <a:ext cx="3505200" cy="2329262"/>
          </a:xfrm>
          <a:prstGeom prst="rect">
            <a:avLst/>
          </a:prstGeom>
        </p:spPr>
      </p:pic>
      <p:sp>
        <p:nvSpPr>
          <p:cNvPr id="5" name="TextBox 4"/>
          <p:cNvSpPr txBox="1"/>
          <p:nvPr/>
        </p:nvSpPr>
        <p:spPr>
          <a:xfrm>
            <a:off x="6662057" y="4016829"/>
            <a:ext cx="5223556" cy="1172629"/>
          </a:xfrm>
          <a:prstGeom prst="rect">
            <a:avLst/>
          </a:prstGeom>
          <a:noFill/>
        </p:spPr>
        <p:txBody>
          <a:bodyPr wrap="square" rtlCol="0">
            <a:spAutoFit/>
          </a:bodyPr>
          <a:lstStyle/>
          <a:p>
            <a:pPr>
              <a:lnSpc>
                <a:spcPct val="90000"/>
              </a:lnSpc>
            </a:pPr>
            <a:r>
              <a:rPr lang="el-GR" sz="2600" dirty="0"/>
              <a:t>Ναός του Αβαείου των Βενεδικτίνων στο </a:t>
            </a:r>
            <a:r>
              <a:rPr lang="el-GR" sz="2600" dirty="0" err="1"/>
              <a:t>Μούρμπαχ</a:t>
            </a:r>
            <a:r>
              <a:rPr lang="el-GR" sz="2600" dirty="0"/>
              <a:t>(Νότια Αλσατία- 1160)</a:t>
            </a:r>
            <a:endParaRPr lang="el-GR" sz="2600" dirty="0"/>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03212" y="1485900"/>
            <a:ext cx="6172200" cy="3886200"/>
          </a:xfrm>
        </p:spPr>
        <p:txBody>
          <a:bodyPr>
            <a:normAutofit lnSpcReduction="10000"/>
          </a:bodyPr>
          <a:lstStyle/>
          <a:p>
            <a:pPr marL="0" indent="0">
              <a:buNone/>
            </a:pPr>
            <a:r>
              <a:rPr lang="el-GR" sz="2600" dirty="0"/>
              <a:t>Είναι συνήθως τρίκλιτη βασιλική με μακρύ εγκάρσιο κλίτος στα ανατολικά . Ο ρομανικός ρυθμός έχει πολλές μικρότερες αψίδες που αποτελούν παρεκκλήσια. Ο τρούλος έχει κατάληξη πολυγωνική ή πυραμιδοειδή. </a:t>
            </a:r>
            <a:br>
              <a:rPr lang="el-GR" sz="2600" dirty="0"/>
            </a:br>
            <a:r>
              <a:rPr lang="el-GR" sz="2600" dirty="0"/>
              <a:t>Χαρακτηριστικοί ναοί ρομανικού ρυθμού είναι η Παναγία του </a:t>
            </a:r>
            <a:r>
              <a:rPr lang="el-GR" sz="2600" dirty="0" err="1"/>
              <a:t>Πουατιέ</a:t>
            </a:r>
            <a:r>
              <a:rPr lang="el-GR" sz="2600" dirty="0"/>
              <a:t> (Γαλλία), ο Καθεδρικός ναός του Ντάραμ (Αγγλία), ο Άγιος Ιάκωβος της Κομποστέλας (Ισπανία)</a:t>
            </a:r>
            <a:endParaRPr lang="el-GR" sz="2600" dirty="0"/>
          </a:p>
        </p:txBody>
      </p:sp>
      <p:pic>
        <p:nvPicPr>
          <p:cNvPr id="6" name="Εικόνα 5"/>
          <p:cNvPicPr>
            <a:picLocks noChangeAspect="1"/>
          </p:cNvPicPr>
          <p:nvPr/>
        </p:nvPicPr>
        <p:blipFill>
          <a:blip r:embed="rId1"/>
          <a:stretch>
            <a:fillRect/>
          </a:stretch>
        </p:blipFill>
        <p:spPr>
          <a:xfrm>
            <a:off x="7542212" y="1752600"/>
            <a:ext cx="3351227" cy="2218879"/>
          </a:xfrm>
          <a:prstGeom prst="rect">
            <a:avLst/>
          </a:prstGeom>
        </p:spPr>
      </p:pic>
      <p:sp>
        <p:nvSpPr>
          <p:cNvPr id="7" name="TextBox 6"/>
          <p:cNvSpPr txBox="1"/>
          <p:nvPr/>
        </p:nvSpPr>
        <p:spPr>
          <a:xfrm>
            <a:off x="6817525" y="4038600"/>
            <a:ext cx="4800600" cy="452432"/>
          </a:xfrm>
          <a:prstGeom prst="rect">
            <a:avLst/>
          </a:prstGeom>
          <a:noFill/>
        </p:spPr>
        <p:txBody>
          <a:bodyPr wrap="square" rtlCol="0">
            <a:spAutoFit/>
          </a:bodyPr>
          <a:lstStyle/>
          <a:p>
            <a:pPr>
              <a:lnSpc>
                <a:spcPct val="90000"/>
              </a:lnSpc>
            </a:pPr>
            <a:r>
              <a:rPr lang="el-GR" sz="2600" dirty="0"/>
              <a:t>Άγιος Ιάκωβος της Κομποστέλας</a:t>
            </a:r>
            <a:endParaRPr lang="el-GR" sz="2600" dirty="0"/>
          </a:p>
        </p:txBody>
      </p:sp>
    </p:spTree>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79413" y="279400"/>
            <a:ext cx="6934200" cy="711200"/>
          </a:xfrm>
        </p:spPr>
        <p:txBody>
          <a:bodyPr>
            <a:normAutofit fontScale="90000"/>
          </a:bodyPr>
          <a:lstStyle/>
          <a:p>
            <a:r>
              <a:rPr lang="el-GR" dirty="0"/>
              <a:t>12</a:t>
            </a:r>
            <a:r>
              <a:rPr lang="el-GR" baseline="30000" dirty="0"/>
              <a:t>οΣ </a:t>
            </a:r>
            <a:r>
              <a:rPr lang="el-GR" dirty="0"/>
              <a:t>αιώνας: γοτθικός ρυθμός</a:t>
            </a:r>
            <a:endParaRPr lang="el-GR" dirty="0"/>
          </a:p>
        </p:txBody>
      </p:sp>
      <p:sp>
        <p:nvSpPr>
          <p:cNvPr id="3" name="Θέση περιεχομένου 2"/>
          <p:cNvSpPr>
            <a:spLocks noGrp="1"/>
          </p:cNvSpPr>
          <p:nvPr>
            <p:ph idx="1"/>
          </p:nvPr>
        </p:nvSpPr>
        <p:spPr>
          <a:xfrm>
            <a:off x="379412" y="1752600"/>
            <a:ext cx="6248400" cy="4470400"/>
          </a:xfrm>
        </p:spPr>
        <p:txBody>
          <a:bodyPr>
            <a:normAutofit/>
          </a:bodyPr>
          <a:lstStyle/>
          <a:p>
            <a:pPr marL="0" indent="0">
              <a:buNone/>
            </a:pPr>
            <a:r>
              <a:rPr lang="el-GR" sz="2200" dirty="0"/>
              <a:t>Στη Γαλλία δημιουργήθηκε ο γοτθικός ρυθμός όπου οι εμπνευστές του κράτησαν μόνο τον πέτρινο σκελετό του ρομανικού ρυθμού και έκαναν τις εξής αλλαγές:</a:t>
            </a:r>
            <a:endParaRPr lang="el-GR" sz="2200" dirty="0"/>
          </a:p>
          <a:p>
            <a:r>
              <a:rPr lang="el-GR" sz="2200" dirty="0"/>
              <a:t>Μετέτρεψαν τις στρογγυλές αψίδες σε αιχμηρές</a:t>
            </a:r>
            <a:endParaRPr lang="el-GR" sz="2200" dirty="0"/>
          </a:p>
          <a:p>
            <a:r>
              <a:rPr lang="el-GR" sz="2200" dirty="0"/>
              <a:t>Στη θέση των τοίχων μπήκαν μεγάλα παράθυρα με υαλογραφήματα</a:t>
            </a:r>
            <a:endParaRPr lang="el-GR" sz="2200" dirty="0"/>
          </a:p>
          <a:p>
            <a:r>
              <a:rPr lang="el-GR" sz="2200" dirty="0"/>
              <a:t>Ο θόλος τώρα είναι ψηλότερος</a:t>
            </a:r>
            <a:endParaRPr lang="el-GR" sz="2200" dirty="0"/>
          </a:p>
          <a:p>
            <a:r>
              <a:rPr lang="el-GR" sz="2200" dirty="0"/>
              <a:t>Το κτίριο δίνει την εντύπωση ότι υψώνεται προς τα πάνω.</a:t>
            </a:r>
            <a:endParaRPr lang="el-GR" sz="2200" dirty="0"/>
          </a:p>
        </p:txBody>
      </p:sp>
      <p:pic>
        <p:nvPicPr>
          <p:cNvPr id="4" name="Εικόνα 3"/>
          <p:cNvPicPr>
            <a:picLocks noChangeAspect="1"/>
          </p:cNvPicPr>
          <p:nvPr/>
        </p:nvPicPr>
        <p:blipFill>
          <a:blip r:embed="rId1"/>
          <a:stretch>
            <a:fillRect/>
          </a:stretch>
        </p:blipFill>
        <p:spPr>
          <a:xfrm>
            <a:off x="7542212" y="507206"/>
            <a:ext cx="3733265" cy="2490788"/>
          </a:xfrm>
          <a:prstGeom prst="rect">
            <a:avLst/>
          </a:prstGeom>
        </p:spPr>
      </p:pic>
      <p:sp>
        <p:nvSpPr>
          <p:cNvPr id="5" name="TextBox 4"/>
          <p:cNvSpPr txBox="1"/>
          <p:nvPr/>
        </p:nvSpPr>
        <p:spPr>
          <a:xfrm>
            <a:off x="7448621" y="2997994"/>
            <a:ext cx="3920445" cy="452432"/>
          </a:xfrm>
          <a:prstGeom prst="rect">
            <a:avLst/>
          </a:prstGeom>
          <a:noFill/>
        </p:spPr>
        <p:txBody>
          <a:bodyPr wrap="square" rtlCol="0">
            <a:spAutoFit/>
          </a:bodyPr>
          <a:lstStyle/>
          <a:p>
            <a:pPr>
              <a:lnSpc>
                <a:spcPct val="90000"/>
              </a:lnSpc>
            </a:pPr>
            <a:r>
              <a:rPr lang="el-GR" sz="2600" dirty="0"/>
              <a:t>Η Παναγία των Παρισίων </a:t>
            </a:r>
            <a:endParaRPr lang="el-GR" sz="2600" dirty="0"/>
          </a:p>
        </p:txBody>
      </p:sp>
      <p:pic>
        <p:nvPicPr>
          <p:cNvPr id="6" name="Εικόνα 5"/>
          <p:cNvPicPr>
            <a:picLocks noChangeAspect="1"/>
          </p:cNvPicPr>
          <p:nvPr/>
        </p:nvPicPr>
        <p:blipFill>
          <a:blip r:embed="rId2"/>
          <a:stretch>
            <a:fillRect/>
          </a:stretch>
        </p:blipFill>
        <p:spPr>
          <a:xfrm>
            <a:off x="7961043" y="3505200"/>
            <a:ext cx="2895600" cy="2171700"/>
          </a:xfrm>
          <a:prstGeom prst="rect">
            <a:avLst/>
          </a:prstGeom>
        </p:spPr>
      </p:pic>
      <p:sp>
        <p:nvSpPr>
          <p:cNvPr id="7" name="TextBox 6"/>
          <p:cNvSpPr txBox="1"/>
          <p:nvPr/>
        </p:nvSpPr>
        <p:spPr>
          <a:xfrm>
            <a:off x="7046642" y="5770568"/>
            <a:ext cx="4724401" cy="452432"/>
          </a:xfrm>
          <a:prstGeom prst="rect">
            <a:avLst/>
          </a:prstGeom>
          <a:noFill/>
        </p:spPr>
        <p:txBody>
          <a:bodyPr wrap="square" rtlCol="0">
            <a:spAutoFit/>
          </a:bodyPr>
          <a:lstStyle/>
          <a:p>
            <a:pPr>
              <a:lnSpc>
                <a:spcPct val="90000"/>
              </a:lnSpc>
            </a:pPr>
            <a:r>
              <a:rPr lang="el-GR" sz="2600" dirty="0"/>
              <a:t>Μητρόπολη του Στρασβούργου</a:t>
            </a:r>
            <a:endParaRPr lang="el-GR" sz="2600" dirty="0"/>
          </a:p>
        </p:txBody>
      </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84212" y="533400"/>
            <a:ext cx="7085250" cy="711200"/>
          </a:xfrm>
        </p:spPr>
        <p:txBody>
          <a:bodyPr>
            <a:normAutofit fontScale="90000"/>
          </a:bodyPr>
          <a:lstStyle/>
          <a:p>
            <a:r>
              <a:rPr lang="el-GR" dirty="0"/>
              <a:t>15</a:t>
            </a:r>
            <a:r>
              <a:rPr lang="el-GR" baseline="30000" dirty="0"/>
              <a:t>οσ</a:t>
            </a:r>
            <a:r>
              <a:rPr lang="el-GR" dirty="0"/>
              <a:t> -16</a:t>
            </a:r>
            <a:r>
              <a:rPr lang="el-GR" baseline="30000" dirty="0"/>
              <a:t>οσ</a:t>
            </a:r>
            <a:r>
              <a:rPr lang="el-GR" dirty="0"/>
              <a:t> αιώνας: Αναγέννηση</a:t>
            </a:r>
            <a:endParaRPr lang="el-GR" dirty="0"/>
          </a:p>
        </p:txBody>
      </p:sp>
      <p:sp>
        <p:nvSpPr>
          <p:cNvPr id="3" name="Θέση περιεχομένου 2"/>
          <p:cNvSpPr>
            <a:spLocks noGrp="1"/>
          </p:cNvSpPr>
          <p:nvPr>
            <p:ph idx="1"/>
          </p:nvPr>
        </p:nvSpPr>
        <p:spPr>
          <a:xfrm>
            <a:off x="684212" y="1752600"/>
            <a:ext cx="10360501" cy="4470400"/>
          </a:xfrm>
        </p:spPr>
        <p:txBody>
          <a:bodyPr>
            <a:normAutofit/>
          </a:bodyPr>
          <a:lstStyle/>
          <a:p>
            <a:pPr marL="0" indent="0">
              <a:buNone/>
            </a:pPr>
            <a:r>
              <a:rPr lang="el-GR" sz="2600" dirty="0"/>
              <a:t>Στην εκκλησιαστική αρχιτεκτονική αναβιώνουν αρχαίοι ρυθμοί , κυριαρχεί ο νατουραλισμός . Τον 16ο αιώνα η ακμή της Αναγέννησης κυριαρχεί πλήρως στην Ιταλία. Χαρακτηριστικό παράδειγμα ο Άγιος Πέτρος στην Ιταλία.</a:t>
            </a:r>
            <a:endParaRPr lang="el-GR" sz="2600" dirty="0"/>
          </a:p>
          <a:p>
            <a:r>
              <a:rPr lang="el-GR" sz="2600" dirty="0"/>
              <a:t>Γενικά η εκκλησία της Δύσης χρησιμοποίησε κατά κόρον ανάγλυφα αγάλματα για τη διακόσμηση των ναών.</a:t>
            </a:r>
            <a:endParaRPr lang="el-GR" sz="2600" dirty="0"/>
          </a:p>
          <a:p>
            <a:r>
              <a:rPr lang="el-GR" sz="2600" dirty="0"/>
              <a:t>Συμπερασματικά η εξέλιξη της τέχνης των δύο χριστιανικών εκκλησιών φανερώνει πως η Ανατολή έδειξε μεγάλο ενδιαφέρον στο πνευματικό περιεχόμενο της τέχνης ενώ η δύση στην αισθητική της μορφής.</a:t>
            </a:r>
            <a:endParaRPr lang="el-GR" sz="2600" dirty="0"/>
          </a:p>
          <a:p>
            <a:endParaRPr lang="el-GR" sz="2600" dirty="0"/>
          </a:p>
        </p:txBody>
      </p:sp>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5612" y="266699"/>
            <a:ext cx="1751250" cy="635000"/>
          </a:xfrm>
        </p:spPr>
        <p:txBody>
          <a:bodyPr/>
          <a:lstStyle/>
          <a:p>
            <a:r>
              <a:rPr lang="el-GR" dirty="0"/>
              <a:t>ΠΗΓΕΣ: </a:t>
            </a:r>
            <a:endParaRPr lang="el-GR" dirty="0"/>
          </a:p>
        </p:txBody>
      </p:sp>
      <p:sp>
        <p:nvSpPr>
          <p:cNvPr id="3" name="Θέση περιεχομένου 2"/>
          <p:cNvSpPr>
            <a:spLocks noGrp="1"/>
          </p:cNvSpPr>
          <p:nvPr>
            <p:ph idx="1"/>
          </p:nvPr>
        </p:nvSpPr>
        <p:spPr>
          <a:xfrm>
            <a:off x="914161" y="1676400"/>
            <a:ext cx="10360501" cy="4114800"/>
          </a:xfrm>
        </p:spPr>
        <p:txBody>
          <a:bodyPr>
            <a:normAutofit fontScale="85000" lnSpcReduction="20000"/>
          </a:bodyPr>
          <a:lstStyle/>
          <a:p>
            <a:r>
              <a:rPr lang="en-US" sz="2400" dirty="0">
                <a:solidFill>
                  <a:srgbClr val="0070C0"/>
                </a:solidFill>
                <a:hlinkClick r:id="rId1"/>
              </a:rPr>
              <a:t>http://www.byzantineathens.com/alpharhochiiotatauepsilonkappatauomicronnuiotakappaomicroniota-rhoupsilonthetamuomicroniota-nualphaomeganu.html</a:t>
            </a:r>
            <a:endParaRPr lang="el-GR" sz="2400" dirty="0">
              <a:solidFill>
                <a:srgbClr val="0070C0"/>
              </a:solidFill>
            </a:endParaRPr>
          </a:p>
          <a:p>
            <a:r>
              <a:rPr lang="en-US" sz="2400" dirty="0">
                <a:solidFill>
                  <a:srgbClr val="0070C0"/>
                </a:solidFill>
                <a:hlinkClick r:id="rId2"/>
              </a:rPr>
              <a:t>https://el.wikipedia.org/wiki/%CE%91%CE%B3%CE%AF%CE%B1_%CE%A3%CE%BF%CF%86%CE%AF%CE%B1_(%CE%9A%CF%89%CE%BD%CF%83%CF%84%CE%B1%CE%BD%CF%84%CE%B9%CE%BD%CE%BF%CF%8D%CF%80%CE%BF%CE%BB%CE%B7)</a:t>
            </a:r>
            <a:endParaRPr lang="el-GR" sz="2400" dirty="0">
              <a:solidFill>
                <a:srgbClr val="0070C0"/>
              </a:solidFill>
            </a:endParaRPr>
          </a:p>
          <a:p>
            <a:r>
              <a:rPr lang="en-US" sz="2400" dirty="0">
                <a:solidFill>
                  <a:srgbClr val="0070C0"/>
                </a:solidFill>
                <a:hlinkClick r:id="rId3"/>
              </a:rPr>
              <a:t>https://el.wikipedia.org/wiki/%CE%9A%CE%B1%CF%84%CE%B1%CE%BA%CF%8C%CE%BC%CE%B2%CE%B5%CF%82</a:t>
            </a:r>
            <a:endParaRPr lang="el-GR" sz="2400" dirty="0">
              <a:solidFill>
                <a:srgbClr val="0070C0"/>
              </a:solidFill>
            </a:endParaRPr>
          </a:p>
          <a:p>
            <a:r>
              <a:rPr lang="en-US" sz="2400" dirty="0">
                <a:solidFill>
                  <a:srgbClr val="0070C0"/>
                </a:solidFill>
                <a:hlinkClick r:id="rId4"/>
              </a:rPr>
              <a:t>https://wol.jw.org/el/wol/d/r11/lp-g/101995566</a:t>
            </a:r>
            <a:endParaRPr lang="el-GR" sz="2400" dirty="0">
              <a:solidFill>
                <a:srgbClr val="0070C0"/>
              </a:solidFill>
            </a:endParaRPr>
          </a:p>
          <a:p>
            <a:r>
              <a:rPr lang="en-US" sz="2400" dirty="0">
                <a:solidFill>
                  <a:srgbClr val="0070C0"/>
                </a:solidFill>
                <a:hlinkClick r:id="rId5"/>
              </a:rPr>
              <a:t>https://www.pemptousia.gr/2022/07/istoriko-tis-agia-sofias/</a:t>
            </a:r>
            <a:endParaRPr lang="el-GR" sz="2400" dirty="0">
              <a:solidFill>
                <a:srgbClr val="0070C0"/>
              </a:solidFill>
            </a:endParaRPr>
          </a:p>
          <a:p>
            <a:r>
              <a:rPr lang="en-US" sz="2400" dirty="0">
                <a:solidFill>
                  <a:srgbClr val="0070C0"/>
                </a:solidFill>
                <a:hlinkClick r:id="rId6"/>
              </a:rPr>
              <a:t>https://www.timetoast.com/timelines/62618200-3533-4509-8f70-d71618eea815</a:t>
            </a:r>
            <a:endParaRPr lang="el-GR" sz="2400" dirty="0">
              <a:solidFill>
                <a:srgbClr val="0070C0"/>
              </a:solidFill>
            </a:endParaRPr>
          </a:p>
          <a:p>
            <a:r>
              <a:rPr lang="el-GR" sz="2400" dirty="0"/>
              <a:t>Εγκυκλοπαίδεια: ΔΟΜΗ </a:t>
            </a:r>
            <a:endParaRPr lang="el-GR" sz="2400" dirty="0"/>
          </a:p>
          <a:p>
            <a:endParaRPr lang="el-GR" sz="2400" dirty="0">
              <a:solidFill>
                <a:srgbClr val="0070C0"/>
              </a:solidFill>
            </a:endParaRPr>
          </a:p>
          <a:p>
            <a:pPr marL="0" indent="0">
              <a:buNone/>
            </a:pPr>
            <a:endParaRPr lang="el-GR" dirty="0"/>
          </a:p>
          <a:p>
            <a:endParaRPr lang="el-GR"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418687" y="2844800"/>
            <a:ext cx="3351450" cy="1168400"/>
          </a:xfrm>
        </p:spPr>
        <p:txBody>
          <a:bodyPr>
            <a:normAutofit fontScale="90000"/>
          </a:bodyPr>
          <a:lstStyle/>
          <a:p>
            <a:r>
              <a:rPr lang="el-GR" sz="8800" dirty="0"/>
              <a:t>ΤΕΛΟΣ</a:t>
            </a:r>
            <a:r>
              <a:rPr lang="el-GR" dirty="0"/>
              <a:t> </a:t>
            </a:r>
            <a:endParaRPr lang="el-GR"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14162" y="381000"/>
            <a:ext cx="10360501" cy="711200"/>
          </a:xfrm>
        </p:spPr>
        <p:txBody>
          <a:bodyPr/>
          <a:lstStyle/>
          <a:p>
            <a:r>
              <a:rPr lang="el-GR" dirty="0"/>
              <a:t>β) Κατακόμβες</a:t>
            </a:r>
            <a:endParaRPr lang="el-GR" dirty="0"/>
          </a:p>
        </p:txBody>
      </p:sp>
      <p:sp>
        <p:nvSpPr>
          <p:cNvPr id="3" name="Θέση περιεχομένου 2"/>
          <p:cNvSpPr>
            <a:spLocks noGrp="1"/>
          </p:cNvSpPr>
          <p:nvPr>
            <p:ph idx="1"/>
          </p:nvPr>
        </p:nvSpPr>
        <p:spPr/>
        <p:txBody>
          <a:bodyPr>
            <a:normAutofit fontScale="92500" lnSpcReduction="10000"/>
          </a:bodyPr>
          <a:lstStyle/>
          <a:p>
            <a:pPr marL="0" indent="0">
              <a:buNone/>
            </a:pPr>
            <a:r>
              <a:rPr lang="el-GR" dirty="0"/>
              <a:t>Οι κατακόμβες είναι σήραγγες σκαμμένες στο βράχο οι οποίες χρησιμοποιούνταν ως κοιμητήρια. Λέγεται ότι η λέξη «κατακόμβη», της οποίας η έννοια είναι αβέβαιη (πιθανότατα σημαίνει «στις κοιλότητες»), ήταν ένα τοπωνύμιο που περιέγραφε κάποιο συγκεκριμένο κοιμητήριο στην Αππία Οδό κοντά στη Ρώμη. Με τον καιρό, χρησιμοποιήθηκε για όλα τα υπόγεια κοιμητήρια. Μολονότι υπάρχουν κατακόμβες σε πολλά μέρη της λεκάνης της Μεσογείου, οι κατακόμβες της Ρώμης είναι οι γνωστότερες και επίσης οι μεγαλύτερες—το συνολικό μήκος τους υπολογίζεται ότι ανέρχεται σε εκατοντάδες χιλιόμετρα. Έχουν βρεθεί περίπου 60 κατακόμβες, όλες σε απόσταση λίγων χιλιομέτρων έξω από το ιστορικό κέντρο της πόλης, κατά μήκος των δρόμων οι οποίοι είχαν κατασκευαστεί από ύπατους και συνέδεαν τη Ρώμη με τις επαρχίες της.</a:t>
            </a:r>
            <a:endParaRPr lang="el-GR" dirty="0"/>
          </a:p>
        </p:txBody>
      </p:sp>
    </p:spTree>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227012" y="762000"/>
            <a:ext cx="6553200" cy="5638801"/>
          </a:xfrm>
        </p:spPr>
        <p:txBody>
          <a:bodyPr>
            <a:normAutofit fontScale="92500" lnSpcReduction="10000"/>
          </a:bodyPr>
          <a:lstStyle/>
          <a:p>
            <a:pPr marL="0" indent="0">
              <a:buNone/>
            </a:pPr>
            <a:r>
              <a:rPr lang="el-GR" dirty="0"/>
              <a:t>Φαίνεται ότι τον πρώτο αιώνα οι Ρωμαίοι Χριστιανοί δεν είχαν δικά τους κοιμητήρια αλλά έθαβαν τους νεκρούς τους δίπλα στους ειδωλολάτρες. Στα μέσα του δεύτερου αιώνα, όταν οι καθ’ ομολογία Χριστιανοί είχαν ήδη αρχίσει να επηρεάζονται από την ειδωλολατρική σκέψη, πλούσιοι προσήλυτοι διέθεσαν κάποια περιουσιακά στοιχεία για «Χριστιανικά» κοιμητήρια. Για να λύσουν το πρόβλημα του χώρου χωρίς να απομακρυνθούν πολύ από την πόλη, άρχισαν το σκάψιμο. Κατά τη διάρκεια των διωγμών οι χριστιανοί χρησιμοποιούσαν τις κατακόμβες (τα πιο ευρύχωρα δωμάτια που ονομαζόταν "κρύπτες") και τελούσαν τη λατρεία τους, χρησιμοποιώντας τον τάφο ενός μάρτυρα ως Αγία Τράπεζα.</a:t>
            </a:r>
            <a:endParaRPr lang="el-GR" dirty="0"/>
          </a:p>
        </p:txBody>
      </p:sp>
      <p:pic>
        <p:nvPicPr>
          <p:cNvPr id="4" name="Εικόνα 3"/>
          <p:cNvPicPr>
            <a:picLocks noChangeAspect="1"/>
          </p:cNvPicPr>
          <p:nvPr/>
        </p:nvPicPr>
        <p:blipFill>
          <a:blip r:embed="rId1"/>
          <a:stretch>
            <a:fillRect/>
          </a:stretch>
        </p:blipFill>
        <p:spPr>
          <a:xfrm>
            <a:off x="7237412" y="1906190"/>
            <a:ext cx="4237382" cy="3045619"/>
          </a:xfrm>
          <a:prstGeom prst="rect">
            <a:avLst/>
          </a:prstGeom>
        </p:spPr>
      </p:pic>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03213" y="149847"/>
            <a:ext cx="6019800" cy="787400"/>
          </a:xfrm>
        </p:spPr>
        <p:txBody>
          <a:bodyPr/>
          <a:lstStyle/>
          <a:p>
            <a:r>
              <a:rPr lang="el-GR" dirty="0"/>
              <a:t>γ) Ρυθμοί ή τύποι ναών</a:t>
            </a:r>
            <a:endParaRPr lang="el-GR" dirty="0"/>
          </a:p>
        </p:txBody>
      </p:sp>
      <p:sp>
        <p:nvSpPr>
          <p:cNvPr id="3" name="Θέση περιεχομένου 2"/>
          <p:cNvSpPr>
            <a:spLocks noGrp="1"/>
          </p:cNvSpPr>
          <p:nvPr>
            <p:ph idx="1"/>
          </p:nvPr>
        </p:nvSpPr>
        <p:spPr>
          <a:xfrm>
            <a:off x="303212" y="1466849"/>
            <a:ext cx="6629400" cy="5241303"/>
          </a:xfrm>
        </p:spPr>
        <p:txBody>
          <a:bodyPr>
            <a:normAutofit lnSpcReduction="10000"/>
          </a:bodyPr>
          <a:lstStyle/>
          <a:p>
            <a:pPr marL="0" indent="0">
              <a:buNone/>
            </a:pPr>
            <a:r>
              <a:rPr lang="el-GR" sz="2600" dirty="0"/>
              <a:t>Πρόκειται για μια ορθογώνια αίθουσα που χωρίζεται με κιονοστοιχίες σε τρία ή πέντε κλίτη με υπερυψωμένο πάντα το μεσαίο για τον διαρκή φωτισμό του κτηρίου. Το ανατολικό τμήμα καταλήγει σε μια ημικυλινδρική κόγχη, την αψίδα, που προορίζεται για τον κλήρο, ενώ στα δυτικά υπάρχει ο νάρθηκας για τους κατηχούμενους.</a:t>
            </a:r>
            <a:br>
              <a:rPr lang="el-GR" sz="2600" dirty="0"/>
            </a:br>
            <a:r>
              <a:rPr lang="el-GR" sz="2600" dirty="0"/>
              <a:t>Ο ρυθμός αυτός είναι επηρεασμένος από τα αντίστοιχα κτήρια των Ελλήνων και των Ρωμαίων που λειτουργούσαν ως δικαστήρια ή χώροι συνεδριάσεων. Οι χριστιανοί αξιοποίησαν αυτόν τον ρυθμό από τον 4ο μ.Χ. αιώνα για την κατασκευή των ναών τους. </a:t>
            </a:r>
            <a:endParaRPr lang="el-GR" sz="2600" dirty="0"/>
          </a:p>
        </p:txBody>
      </p:sp>
      <p:sp>
        <p:nvSpPr>
          <p:cNvPr id="4" name="TextBox 3"/>
          <p:cNvSpPr txBox="1"/>
          <p:nvPr/>
        </p:nvSpPr>
        <p:spPr>
          <a:xfrm>
            <a:off x="1293812" y="948133"/>
            <a:ext cx="3810000" cy="507831"/>
          </a:xfrm>
          <a:prstGeom prst="rect">
            <a:avLst/>
          </a:prstGeom>
          <a:noFill/>
        </p:spPr>
        <p:txBody>
          <a:bodyPr wrap="square" rtlCol="0">
            <a:spAutoFit/>
          </a:bodyPr>
          <a:lstStyle/>
          <a:p>
            <a:pPr>
              <a:lnSpc>
                <a:spcPct val="90000"/>
              </a:lnSpc>
            </a:pPr>
            <a:r>
              <a:rPr lang="el-GR" sz="3000" b="1" dirty="0"/>
              <a:t>ΒΑΣΙΛΙΚΗ</a:t>
            </a:r>
            <a:r>
              <a:rPr lang="el-GR" sz="2800" dirty="0"/>
              <a:t> </a:t>
            </a:r>
            <a:endParaRPr lang="el-GR" sz="2800" dirty="0"/>
          </a:p>
        </p:txBody>
      </p:sp>
      <p:pic>
        <p:nvPicPr>
          <p:cNvPr id="5" name="Εικόνα 4"/>
          <p:cNvPicPr>
            <a:picLocks noChangeAspect="1"/>
          </p:cNvPicPr>
          <p:nvPr/>
        </p:nvPicPr>
        <p:blipFill>
          <a:blip r:embed="rId1"/>
          <a:stretch>
            <a:fillRect/>
          </a:stretch>
        </p:blipFill>
        <p:spPr>
          <a:xfrm>
            <a:off x="7389812" y="160733"/>
            <a:ext cx="3990975" cy="2990850"/>
          </a:xfrm>
          <a:prstGeom prst="rect">
            <a:avLst/>
          </a:prstGeom>
        </p:spPr>
      </p:pic>
      <p:sp>
        <p:nvSpPr>
          <p:cNvPr id="6" name="TextBox 5"/>
          <p:cNvSpPr txBox="1"/>
          <p:nvPr/>
        </p:nvSpPr>
        <p:spPr>
          <a:xfrm>
            <a:off x="7618412" y="3103600"/>
            <a:ext cx="4069444" cy="424732"/>
          </a:xfrm>
          <a:prstGeom prst="rect">
            <a:avLst/>
          </a:prstGeom>
          <a:noFill/>
        </p:spPr>
        <p:txBody>
          <a:bodyPr wrap="square" rtlCol="0">
            <a:spAutoFit/>
          </a:bodyPr>
          <a:lstStyle/>
          <a:p>
            <a:pPr>
              <a:lnSpc>
                <a:spcPct val="90000"/>
              </a:lnSpc>
            </a:pPr>
            <a:r>
              <a:rPr lang="el-GR" dirty="0"/>
              <a:t>Άγιος Δημήτριος, </a:t>
            </a:r>
            <a:r>
              <a:rPr lang="el-GR" dirty="0" err="1"/>
              <a:t>Θεσ</a:t>
            </a:r>
            <a:r>
              <a:rPr lang="el-GR" dirty="0"/>
              <a:t>/νίκη  </a:t>
            </a:r>
            <a:endParaRPr lang="el-GR" dirty="0"/>
          </a:p>
        </p:txBody>
      </p:sp>
      <p:pic>
        <p:nvPicPr>
          <p:cNvPr id="7" name="Εικόνα 6"/>
          <p:cNvPicPr>
            <a:picLocks noChangeAspect="1"/>
          </p:cNvPicPr>
          <p:nvPr/>
        </p:nvPicPr>
        <p:blipFill>
          <a:blip r:embed="rId2"/>
          <a:stretch>
            <a:fillRect/>
          </a:stretch>
        </p:blipFill>
        <p:spPr>
          <a:xfrm>
            <a:off x="7366453" y="3480349"/>
            <a:ext cx="4191000" cy="2781300"/>
          </a:xfrm>
          <a:prstGeom prst="rect">
            <a:avLst/>
          </a:prstGeom>
        </p:spPr>
      </p:pic>
      <p:sp>
        <p:nvSpPr>
          <p:cNvPr id="8" name="TextBox 7"/>
          <p:cNvSpPr txBox="1"/>
          <p:nvPr/>
        </p:nvSpPr>
        <p:spPr>
          <a:xfrm>
            <a:off x="6992823" y="6283420"/>
            <a:ext cx="4938259" cy="424732"/>
          </a:xfrm>
          <a:prstGeom prst="rect">
            <a:avLst/>
          </a:prstGeom>
          <a:noFill/>
        </p:spPr>
        <p:txBody>
          <a:bodyPr wrap="square" rtlCol="0">
            <a:spAutoFit/>
          </a:bodyPr>
          <a:lstStyle/>
          <a:p>
            <a:pPr>
              <a:lnSpc>
                <a:spcPct val="90000"/>
              </a:lnSpc>
            </a:pPr>
            <a:r>
              <a:rPr lang="el-GR" dirty="0"/>
              <a:t>Άγιος Απολλινάριος ο νέος, Ραβένα  </a:t>
            </a:r>
            <a:endParaRPr lang="el-GR" dirty="0"/>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27012" y="304800"/>
            <a:ext cx="6094651" cy="711200"/>
          </a:xfrm>
        </p:spPr>
        <p:txBody>
          <a:bodyPr>
            <a:normAutofit/>
          </a:bodyPr>
          <a:lstStyle/>
          <a:p>
            <a:r>
              <a:rPr lang="el-GR" sz="3000" b="1" dirty="0"/>
              <a:t>Περίκεντρος ή Ροτόντα</a:t>
            </a:r>
            <a:endParaRPr lang="el-GR" sz="3000" b="1" dirty="0"/>
          </a:p>
        </p:txBody>
      </p:sp>
      <p:sp>
        <p:nvSpPr>
          <p:cNvPr id="3" name="Θέση περιεχομένου 2"/>
          <p:cNvSpPr>
            <a:spLocks noGrp="1"/>
          </p:cNvSpPr>
          <p:nvPr>
            <p:ph idx="1"/>
          </p:nvPr>
        </p:nvSpPr>
        <p:spPr>
          <a:xfrm>
            <a:off x="227012" y="1371600"/>
            <a:ext cx="6400800" cy="5359400"/>
          </a:xfrm>
        </p:spPr>
        <p:txBody>
          <a:bodyPr>
            <a:normAutofit lnSpcReduction="10000"/>
          </a:bodyPr>
          <a:lstStyle/>
          <a:p>
            <a:pPr marL="0" indent="0">
              <a:buNone/>
            </a:pPr>
            <a:r>
              <a:rPr lang="el-GR" sz="2600" dirty="0"/>
              <a:t>Πρόκειται για συνήθως κυκλικά ή οκταγωνικά κτίρια με ξύλινη στέγαση και τονισμένους τους κατακόρυφους άξονες τους, προκειμένου να προσδώσουν στους πιστούς μια αίσθηση συγκεντρώσεως, ηρεμίας και ψυχικής ανατάσεως. Άλλωστε η βαθμιαία ανάταση των θόλων, που στηρίζουν τον τρούλλο, ανυψώνει αυτόματα το βλέμμα και το πνεύμα του θεατή προς το φως. Το ιερό, τοποθετείται υποχρεωτικά στο κέντρο του ναού, προκειμένου όλοι οι μετέχοντες της Θείας Λατρείας να έχουν οπτική των τεκταινομένων, θυμίζοντας σκηνή θεάτρου τοποθετημένη στο κέντρο μιας κυκλικής αίθουσας. </a:t>
            </a:r>
            <a:endParaRPr lang="el-GR" sz="2600" dirty="0"/>
          </a:p>
        </p:txBody>
      </p:sp>
      <p:pic>
        <p:nvPicPr>
          <p:cNvPr id="4" name="Εικόνα 3"/>
          <p:cNvPicPr>
            <a:picLocks noChangeAspect="1"/>
          </p:cNvPicPr>
          <p:nvPr/>
        </p:nvPicPr>
        <p:blipFill>
          <a:blip r:embed="rId1"/>
          <a:stretch>
            <a:fillRect/>
          </a:stretch>
        </p:blipFill>
        <p:spPr>
          <a:xfrm>
            <a:off x="7694609" y="388073"/>
            <a:ext cx="3960812" cy="2268184"/>
          </a:xfrm>
          <a:prstGeom prst="rect">
            <a:avLst/>
          </a:prstGeom>
        </p:spPr>
      </p:pic>
      <p:sp>
        <p:nvSpPr>
          <p:cNvPr id="5" name="TextBox 4"/>
          <p:cNvSpPr txBox="1"/>
          <p:nvPr/>
        </p:nvSpPr>
        <p:spPr>
          <a:xfrm>
            <a:off x="7884316" y="2700053"/>
            <a:ext cx="3581399" cy="424732"/>
          </a:xfrm>
          <a:prstGeom prst="rect">
            <a:avLst/>
          </a:prstGeom>
          <a:noFill/>
        </p:spPr>
        <p:txBody>
          <a:bodyPr wrap="square" rtlCol="0">
            <a:spAutoFit/>
          </a:bodyPr>
          <a:lstStyle/>
          <a:p>
            <a:pPr>
              <a:lnSpc>
                <a:spcPct val="90000"/>
              </a:lnSpc>
            </a:pPr>
            <a:r>
              <a:rPr lang="el-GR" dirty="0"/>
              <a:t>Άγιος Γεώργιος, </a:t>
            </a:r>
            <a:r>
              <a:rPr lang="el-GR" dirty="0" err="1"/>
              <a:t>Θεσ</a:t>
            </a:r>
            <a:r>
              <a:rPr lang="el-GR" dirty="0"/>
              <a:t>/νίκη </a:t>
            </a:r>
            <a:endParaRPr lang="el-GR" dirty="0"/>
          </a:p>
        </p:txBody>
      </p:sp>
      <p:pic>
        <p:nvPicPr>
          <p:cNvPr id="6" name="Εικόνα 5"/>
          <p:cNvPicPr>
            <a:picLocks noChangeAspect="1"/>
          </p:cNvPicPr>
          <p:nvPr/>
        </p:nvPicPr>
        <p:blipFill>
          <a:blip r:embed="rId2"/>
          <a:stretch>
            <a:fillRect/>
          </a:stretch>
        </p:blipFill>
        <p:spPr>
          <a:xfrm>
            <a:off x="8112916" y="3404254"/>
            <a:ext cx="3124200" cy="2343150"/>
          </a:xfrm>
          <a:prstGeom prst="rect">
            <a:avLst/>
          </a:prstGeom>
        </p:spPr>
      </p:pic>
      <p:sp>
        <p:nvSpPr>
          <p:cNvPr id="7" name="TextBox 6"/>
          <p:cNvSpPr txBox="1"/>
          <p:nvPr/>
        </p:nvSpPr>
        <p:spPr>
          <a:xfrm>
            <a:off x="8036319" y="5791200"/>
            <a:ext cx="3277395" cy="424732"/>
          </a:xfrm>
          <a:prstGeom prst="rect">
            <a:avLst/>
          </a:prstGeom>
          <a:noFill/>
        </p:spPr>
        <p:txBody>
          <a:bodyPr wrap="square" rtlCol="0">
            <a:spAutoFit/>
          </a:bodyPr>
          <a:lstStyle/>
          <a:p>
            <a:pPr>
              <a:lnSpc>
                <a:spcPct val="90000"/>
              </a:lnSpc>
            </a:pPr>
            <a:r>
              <a:rPr lang="el-GR" dirty="0"/>
              <a:t>Άγιος Βιτάλιος, Ραβένα </a:t>
            </a:r>
            <a:endParaRPr lang="el-GR"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08012" y="457200"/>
            <a:ext cx="4342050" cy="635000"/>
          </a:xfrm>
        </p:spPr>
        <p:txBody>
          <a:bodyPr>
            <a:normAutofit/>
          </a:bodyPr>
          <a:lstStyle/>
          <a:p>
            <a:r>
              <a:rPr lang="el-GR" sz="3000" b="1" dirty="0"/>
              <a:t>Βασιλική με τρούλο</a:t>
            </a:r>
            <a:endParaRPr lang="el-GR" sz="3000" b="1" dirty="0"/>
          </a:p>
        </p:txBody>
      </p:sp>
      <p:sp>
        <p:nvSpPr>
          <p:cNvPr id="3" name="Θέση περιεχομένου 2"/>
          <p:cNvSpPr>
            <a:spLocks noGrp="1"/>
          </p:cNvSpPr>
          <p:nvPr>
            <p:ph idx="1"/>
          </p:nvPr>
        </p:nvSpPr>
        <p:spPr>
          <a:xfrm>
            <a:off x="303212" y="1295400"/>
            <a:ext cx="6629400" cy="5410200"/>
          </a:xfrm>
        </p:spPr>
        <p:txBody>
          <a:bodyPr>
            <a:normAutofit lnSpcReduction="10000"/>
          </a:bodyPr>
          <a:lstStyle/>
          <a:p>
            <a:pPr marL="0" indent="0">
              <a:buNone/>
            </a:pPr>
            <a:r>
              <a:rPr lang="el-GR" sz="2600" dirty="0"/>
              <a:t>Τον 6ο μ.Χ. αιώνα, την εποχή της μεγάλης ακμής της Βυζαντινής αυτοκρατορίας, εμφανίστηκε ο ρυθμός της Βασιλικής με τρούλο. Πρόκειται για μια αρχιτεκτονική εφεύρεση των βυζαντινών αρχιτεκτόνων Ανθέμιου και Ισίδωρου.</a:t>
            </a:r>
            <a:br>
              <a:rPr lang="el-GR" sz="2600" dirty="0"/>
            </a:br>
            <a:r>
              <a:rPr lang="el-GR" sz="2600" dirty="0"/>
              <a:t>Οι μηχανικοί αυτοί κατόρθωσαν να τοποθετήσουν στην στέγη της βασιλικής τον κυκλικό τρούλο, ο οποίος μέσω τεσσάρων σφαιρικών τριγώνων κατέληγε να στηρίζεται σε τέσσερις μεγάλους πεσσούς.</a:t>
            </a:r>
            <a:br>
              <a:rPr lang="el-GR" sz="2600" dirty="0"/>
            </a:br>
            <a:r>
              <a:rPr lang="el-GR" sz="2600" dirty="0"/>
              <a:t>Αντιπροσωπευτικό δείγμα αυτού του ρυθμού είναι ο περίφημος ναός της Αγίας Σοφίας στην Κωνσταντινούπολη, ο οποίος κτίστηκε από τον αυτοκράτορα Ιουστινιανό κατά τα έτη 531-537. </a:t>
            </a:r>
            <a:endParaRPr lang="el-GR" sz="2600" dirty="0"/>
          </a:p>
        </p:txBody>
      </p:sp>
      <p:pic>
        <p:nvPicPr>
          <p:cNvPr id="4" name="Εικόνα 3"/>
          <p:cNvPicPr>
            <a:picLocks noChangeAspect="1"/>
          </p:cNvPicPr>
          <p:nvPr/>
        </p:nvPicPr>
        <p:blipFill>
          <a:blip r:embed="rId1"/>
          <a:stretch>
            <a:fillRect/>
          </a:stretch>
        </p:blipFill>
        <p:spPr>
          <a:xfrm>
            <a:off x="7237176" y="1447800"/>
            <a:ext cx="4191000" cy="2787015"/>
          </a:xfrm>
          <a:prstGeom prst="rect">
            <a:avLst/>
          </a:prstGeom>
        </p:spPr>
      </p:pic>
      <p:sp>
        <p:nvSpPr>
          <p:cNvPr id="5" name="TextBox 4"/>
          <p:cNvSpPr txBox="1"/>
          <p:nvPr/>
        </p:nvSpPr>
        <p:spPr>
          <a:xfrm>
            <a:off x="7618176" y="4419600"/>
            <a:ext cx="3429000" cy="452432"/>
          </a:xfrm>
          <a:prstGeom prst="rect">
            <a:avLst/>
          </a:prstGeom>
          <a:noFill/>
        </p:spPr>
        <p:txBody>
          <a:bodyPr wrap="square" rtlCol="0">
            <a:spAutoFit/>
          </a:bodyPr>
          <a:lstStyle/>
          <a:p>
            <a:pPr>
              <a:lnSpc>
                <a:spcPct val="90000"/>
              </a:lnSpc>
            </a:pPr>
            <a:r>
              <a:rPr lang="el-GR" sz="2600" dirty="0"/>
              <a:t>Αγία Σοφία, Κων/πόλη </a:t>
            </a:r>
            <a:endParaRPr lang="el-GR" sz="2600" dirty="0"/>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5612" y="533400"/>
            <a:ext cx="6018450" cy="558800"/>
          </a:xfrm>
        </p:spPr>
        <p:txBody>
          <a:bodyPr>
            <a:normAutofit fontScale="90000"/>
          </a:bodyPr>
          <a:lstStyle/>
          <a:p>
            <a:r>
              <a:rPr lang="el-GR" sz="3000" b="1" dirty="0"/>
              <a:t>Σταυροειδής εγγεγραμμένος</a:t>
            </a:r>
            <a:endParaRPr lang="el-GR" sz="3000" b="1" dirty="0"/>
          </a:p>
        </p:txBody>
      </p:sp>
      <p:sp>
        <p:nvSpPr>
          <p:cNvPr id="3" name="Θέση περιεχομένου 2"/>
          <p:cNvSpPr>
            <a:spLocks noGrp="1"/>
          </p:cNvSpPr>
          <p:nvPr>
            <p:ph idx="1"/>
          </p:nvPr>
        </p:nvSpPr>
        <p:spPr>
          <a:xfrm>
            <a:off x="227012" y="1752600"/>
            <a:ext cx="6094649" cy="4470400"/>
          </a:xfrm>
        </p:spPr>
        <p:txBody>
          <a:bodyPr>
            <a:normAutofit fontScale="92500"/>
          </a:bodyPr>
          <a:lstStyle/>
          <a:p>
            <a:pPr marL="0" indent="0">
              <a:buNone/>
            </a:pPr>
            <a:r>
              <a:rPr lang="el-GR" dirty="0"/>
              <a:t>Ο εγγεγραμμένος σταυροειδής με τρούλο είναι ο αντιπροσωπευτικότερος βυζαντινός ρυθμός. Κύριο χαρακτηριστικό στοιχείο αυτών των ναών είναι ο σχηματισμός σταυρού εσωτερικά και εξωτερικά στο σχεδόν τετράγωνο κτίσμα, που φέρει έναν ή πέντε τρούλους. Η δημιουργία κογχών στη βόρεια και νότια πλευρά όχι μόνο αυξάνουν τον εσωτερικό χώρο, αλλά χαρίζουν παράλληλα ομορφιά και χάρη.</a:t>
            </a:r>
            <a:endParaRPr lang="el-GR" dirty="0"/>
          </a:p>
        </p:txBody>
      </p:sp>
      <p:pic>
        <p:nvPicPr>
          <p:cNvPr id="4" name="Εικόνα 3"/>
          <p:cNvPicPr>
            <a:picLocks noChangeAspect="1"/>
          </p:cNvPicPr>
          <p:nvPr/>
        </p:nvPicPr>
        <p:blipFill>
          <a:blip r:embed="rId1"/>
          <a:stretch>
            <a:fillRect/>
          </a:stretch>
        </p:blipFill>
        <p:spPr>
          <a:xfrm>
            <a:off x="7466011" y="304800"/>
            <a:ext cx="3230101" cy="2362200"/>
          </a:xfrm>
          <a:prstGeom prst="rect">
            <a:avLst/>
          </a:prstGeom>
        </p:spPr>
      </p:pic>
      <p:sp>
        <p:nvSpPr>
          <p:cNvPr id="5" name="TextBox 4"/>
          <p:cNvSpPr txBox="1"/>
          <p:nvPr/>
        </p:nvSpPr>
        <p:spPr>
          <a:xfrm>
            <a:off x="7595161" y="2687980"/>
            <a:ext cx="2971800" cy="452432"/>
          </a:xfrm>
          <a:prstGeom prst="rect">
            <a:avLst/>
          </a:prstGeom>
          <a:noFill/>
        </p:spPr>
        <p:txBody>
          <a:bodyPr wrap="square" rtlCol="0">
            <a:spAutoFit/>
          </a:bodyPr>
          <a:lstStyle/>
          <a:p>
            <a:pPr>
              <a:lnSpc>
                <a:spcPct val="90000"/>
              </a:lnSpc>
            </a:pPr>
            <a:r>
              <a:rPr lang="el-GR" sz="2600" dirty="0"/>
              <a:t>Καπνικαρέα, Αθήνα </a:t>
            </a:r>
            <a:endParaRPr lang="el-GR" sz="2600" dirty="0"/>
          </a:p>
        </p:txBody>
      </p:sp>
      <p:pic>
        <p:nvPicPr>
          <p:cNvPr id="6" name="Εικόνα 5"/>
          <p:cNvPicPr>
            <a:picLocks noChangeAspect="1"/>
          </p:cNvPicPr>
          <p:nvPr/>
        </p:nvPicPr>
        <p:blipFill>
          <a:blip r:embed="rId2"/>
          <a:stretch>
            <a:fillRect/>
          </a:stretch>
        </p:blipFill>
        <p:spPr>
          <a:xfrm>
            <a:off x="7464423" y="3183164"/>
            <a:ext cx="3360839" cy="2273929"/>
          </a:xfrm>
          <a:prstGeom prst="rect">
            <a:avLst/>
          </a:prstGeom>
        </p:spPr>
      </p:pic>
      <p:sp>
        <p:nvSpPr>
          <p:cNvPr id="7" name="TextBox 6"/>
          <p:cNvSpPr txBox="1"/>
          <p:nvPr/>
        </p:nvSpPr>
        <p:spPr>
          <a:xfrm>
            <a:off x="6706442" y="5520825"/>
            <a:ext cx="4876800" cy="452432"/>
          </a:xfrm>
          <a:prstGeom prst="rect">
            <a:avLst/>
          </a:prstGeom>
          <a:noFill/>
        </p:spPr>
        <p:txBody>
          <a:bodyPr wrap="square" rtlCol="0">
            <a:spAutoFit/>
          </a:bodyPr>
          <a:lstStyle/>
          <a:p>
            <a:pPr>
              <a:lnSpc>
                <a:spcPct val="90000"/>
              </a:lnSpc>
            </a:pPr>
            <a:r>
              <a:rPr lang="el-GR" sz="2600" dirty="0"/>
              <a:t>Παναγία των Χαλκέων, </a:t>
            </a:r>
            <a:r>
              <a:rPr lang="el-GR" sz="2600" dirty="0" err="1"/>
              <a:t>Θεσ</a:t>
            </a:r>
            <a:r>
              <a:rPr lang="el-GR" sz="2600" dirty="0"/>
              <a:t>/νίκη </a:t>
            </a:r>
            <a:endParaRPr lang="el-GR" sz="2600" dirty="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08012" y="381000"/>
            <a:ext cx="2894250" cy="558800"/>
          </a:xfrm>
        </p:spPr>
        <p:txBody>
          <a:bodyPr>
            <a:normAutofit/>
          </a:bodyPr>
          <a:lstStyle/>
          <a:p>
            <a:r>
              <a:rPr lang="el-GR" sz="3000" b="1" dirty="0"/>
              <a:t>Οκταγωνικός</a:t>
            </a:r>
            <a:endParaRPr lang="el-GR" sz="3000" b="1" dirty="0"/>
          </a:p>
        </p:txBody>
      </p:sp>
      <p:sp>
        <p:nvSpPr>
          <p:cNvPr id="3" name="Θέση περιεχομένου 2"/>
          <p:cNvSpPr>
            <a:spLocks noGrp="1"/>
          </p:cNvSpPr>
          <p:nvPr>
            <p:ph idx="1"/>
          </p:nvPr>
        </p:nvSpPr>
        <p:spPr>
          <a:xfrm>
            <a:off x="340637" y="1676400"/>
            <a:ext cx="6323250" cy="4470400"/>
          </a:xfrm>
        </p:spPr>
        <p:txBody>
          <a:bodyPr/>
          <a:lstStyle/>
          <a:p>
            <a:pPr marL="0" indent="0">
              <a:buNone/>
            </a:pPr>
            <a:r>
              <a:rPr lang="el-GR" dirty="0"/>
              <a:t>Στον οκταγωνικό ναό υπάρχει ένας μεγάλος τρούλος, ο οποίος καλύπτει ολόκληρη σχεδόν τη στέγη και στηρίζεται μέσω οκτώ σφαιρικών τριγώνων σε ισάριθμους κίονες. Κύριο χαρακτηριστικό αυτού του τύπου είναι ο παραμερισμός των τεσσάρων πεσσών ή κιόνων από το κέντρο και η δημιουργία ενός μεγάλου και ενιαίου χώρου στον κυρίως ναό.</a:t>
            </a:r>
            <a:endParaRPr lang="el-GR" dirty="0"/>
          </a:p>
        </p:txBody>
      </p:sp>
      <p:pic>
        <p:nvPicPr>
          <p:cNvPr id="4" name="Εικόνα 3"/>
          <p:cNvPicPr>
            <a:picLocks noChangeAspect="1"/>
          </p:cNvPicPr>
          <p:nvPr/>
        </p:nvPicPr>
        <p:blipFill>
          <a:blip r:embed="rId1"/>
          <a:stretch>
            <a:fillRect/>
          </a:stretch>
        </p:blipFill>
        <p:spPr>
          <a:xfrm>
            <a:off x="7404098" y="560083"/>
            <a:ext cx="3276601" cy="2569883"/>
          </a:xfrm>
          <a:prstGeom prst="rect">
            <a:avLst/>
          </a:prstGeom>
        </p:spPr>
      </p:pic>
      <p:sp>
        <p:nvSpPr>
          <p:cNvPr id="5" name="TextBox 4"/>
          <p:cNvSpPr txBox="1"/>
          <p:nvPr/>
        </p:nvSpPr>
        <p:spPr>
          <a:xfrm>
            <a:off x="7313610" y="3162623"/>
            <a:ext cx="3581400" cy="452432"/>
          </a:xfrm>
          <a:prstGeom prst="rect">
            <a:avLst/>
          </a:prstGeom>
          <a:noFill/>
        </p:spPr>
        <p:txBody>
          <a:bodyPr wrap="square" rtlCol="0">
            <a:spAutoFit/>
          </a:bodyPr>
          <a:lstStyle/>
          <a:p>
            <a:pPr>
              <a:lnSpc>
                <a:spcPct val="90000"/>
              </a:lnSpc>
            </a:pPr>
            <a:r>
              <a:rPr lang="el-GR" sz="2600" dirty="0"/>
              <a:t>Μονή Δαφνίου, Χαϊδάρι</a:t>
            </a:r>
            <a:endParaRPr lang="el-GR" sz="2600" dirty="0"/>
          </a:p>
        </p:txBody>
      </p:sp>
      <p:pic>
        <p:nvPicPr>
          <p:cNvPr id="6" name="Εικόνα 5"/>
          <p:cNvPicPr>
            <a:picLocks noChangeAspect="1"/>
          </p:cNvPicPr>
          <p:nvPr/>
        </p:nvPicPr>
        <p:blipFill>
          <a:blip r:embed="rId2"/>
          <a:stretch>
            <a:fillRect/>
          </a:stretch>
        </p:blipFill>
        <p:spPr>
          <a:xfrm>
            <a:off x="7404098" y="3637359"/>
            <a:ext cx="3400425" cy="2260921"/>
          </a:xfrm>
          <a:prstGeom prst="rect">
            <a:avLst/>
          </a:prstGeom>
        </p:spPr>
      </p:pic>
      <p:sp>
        <p:nvSpPr>
          <p:cNvPr id="7" name="TextBox 6"/>
          <p:cNvSpPr txBox="1"/>
          <p:nvPr/>
        </p:nvSpPr>
        <p:spPr>
          <a:xfrm>
            <a:off x="7032623" y="5920584"/>
            <a:ext cx="4267200" cy="452432"/>
          </a:xfrm>
          <a:prstGeom prst="rect">
            <a:avLst/>
          </a:prstGeom>
          <a:noFill/>
        </p:spPr>
        <p:txBody>
          <a:bodyPr wrap="square" rtlCol="0">
            <a:spAutoFit/>
          </a:bodyPr>
          <a:lstStyle/>
          <a:p>
            <a:pPr>
              <a:lnSpc>
                <a:spcPct val="90000"/>
              </a:lnSpc>
            </a:pPr>
            <a:r>
              <a:rPr lang="el-GR" sz="2600" dirty="0"/>
              <a:t>Μονή Οσίου Λουκά, Βοιωτία</a:t>
            </a:r>
            <a:endParaRPr lang="el-GR" sz="2600" dirty="0"/>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theme/theme1.xml><?xml version="1.0" encoding="utf-8"?>
<a:theme xmlns:a="http://schemas.openxmlformats.org/drawingml/2006/main" name="Κόκκινες ακτίνες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Παρουσίαση με κόκκινες ακτινικές γραμμές (ευρεία οθόνη)</Template>
  <TotalTime>0</TotalTime>
  <Words>14084</Words>
  <Application>WPS Presentation</Application>
  <PresentationFormat>Προσαρμογή</PresentationFormat>
  <Paragraphs>170</Paragraphs>
  <Slides>26</Slides>
  <Notes>1</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26</vt:i4>
      </vt:variant>
    </vt:vector>
  </HeadingPairs>
  <TitlesOfParts>
    <vt:vector size="33" baseType="lpstr">
      <vt:lpstr>Arial</vt:lpstr>
      <vt:lpstr>SimSun</vt:lpstr>
      <vt:lpstr>Wingdings</vt:lpstr>
      <vt:lpstr>Cambria</vt:lpstr>
      <vt:lpstr>Microsoft YaHei</vt:lpstr>
      <vt:lpstr>Arial Unicode MS</vt:lpstr>
      <vt:lpstr>Κόκκινες ακτίνες 16x9</vt:lpstr>
      <vt:lpstr>Ναοδομία/αρχιτεκτονική Ναών  Εργασία στο μάθημα των θρησκευτικών </vt:lpstr>
      <vt:lpstr>Α) Ευκτήριοι Οίκοι Ή ΚΥΡΙΑΚΆ </vt:lpstr>
      <vt:lpstr>β) Κατακόμβες</vt:lpstr>
      <vt:lpstr>PowerPoint 演示文稿</vt:lpstr>
      <vt:lpstr>γ) Ρυθμοί ή τύποι ναών</vt:lpstr>
      <vt:lpstr>Περίκεντρος ή Ροτόντα</vt:lpstr>
      <vt:lpstr>Βασιλική με τρούλο</vt:lpstr>
      <vt:lpstr>Σταυροειδής εγγεγραμμένος</vt:lpstr>
      <vt:lpstr>Οκταγωνικός</vt:lpstr>
      <vt:lpstr>Αγιορείτικος τρίκογχος</vt:lpstr>
      <vt:lpstr>Πεντάτρουλος</vt:lpstr>
      <vt:lpstr>Σταυρεπίστεγος</vt:lpstr>
      <vt:lpstr>δ) Ναός Αγίας Σοφίας στην Κων/πολη</vt:lpstr>
      <vt:lpstr>PowerPoint 演示文稿</vt:lpstr>
      <vt:lpstr>Ο ρυθμός, η αρχιτεκτονική και τα μέρη του Ναού</vt:lpstr>
      <vt:lpstr>PowerPoint 演示文稿</vt:lpstr>
      <vt:lpstr>PowerPoint 演示文稿</vt:lpstr>
      <vt:lpstr>Τα ψηφιδωτά του Ναού</vt:lpstr>
      <vt:lpstr>Τι εντυπωσιάζει στον ναό;</vt:lpstr>
      <vt:lpstr>Ε) ναοδομία στη δύση </vt:lpstr>
      <vt:lpstr>10ος -12οσ αιώνας :ρομανικός ρυθμός</vt:lpstr>
      <vt:lpstr>PowerPoint 演示文稿</vt:lpstr>
      <vt:lpstr>12οΣ αιώνας: γοτθικός ρυθμός</vt:lpstr>
      <vt:lpstr>15οσ -16οσ αιώνας: Αναγέννηση</vt:lpstr>
      <vt:lpstr>ΠΗΓΕΣ: </vt:lpstr>
      <vt:lpstr>ΤΕΛΟΣ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Ναοδομία/αρχιτεκτονική Ναών  Εργασία στο μάθημα των θρησκευτικών </dc:title>
  <dc:creator>Vasiliki Galanopoulou</dc:creator>
  <cp:lastModifiedBy>Paris</cp:lastModifiedBy>
  <cp:revision>2</cp:revision>
  <dcterms:created xsi:type="dcterms:W3CDTF">2023-05-23T14:41:00Z</dcterms:created>
  <dcterms:modified xsi:type="dcterms:W3CDTF">2023-07-18T20:23:11Z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y fmtid="{D5CDD505-2E9C-101B-9397-08002B2CF9AE}" pid="8" name="ICV">
    <vt:lpwstr>E65A0D79C626401487720F58A96FDA2F</vt:lpwstr>
  </property>
  <property fmtid="{D5CDD505-2E9C-101B-9397-08002B2CF9AE}" pid="9" name="KSOProductBuildVer">
    <vt:lpwstr>1033-11.2.0.11537</vt:lpwstr>
  </property>
</Properties>
</file>