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3"/>
    <p:sldId id="277" r:id="rId4"/>
    <p:sldId id="257" r:id="rId5"/>
    <p:sldId id="271" r:id="rId6"/>
    <p:sldId id="258" r:id="rId7"/>
    <p:sldId id="270" r:id="rId8"/>
    <p:sldId id="260" r:id="rId9"/>
    <p:sldId id="261" r:id="rId10"/>
    <p:sldId id="262" r:id="rId11"/>
    <p:sldId id="263" r:id="rId12"/>
    <p:sldId id="264" r:id="rId13"/>
    <p:sldId id="265" r:id="rId14"/>
    <p:sldId id="266" r:id="rId15"/>
    <p:sldId id="273" r:id="rId16"/>
    <p:sldId id="267" r:id="rId17"/>
    <p:sldId id="272" r:id="rId18"/>
    <p:sldId id="268" r:id="rId19"/>
    <p:sldId id="275" r:id="rId20"/>
    <p:sldId id="274" r:id="rId21"/>
    <p:sldId id="269"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hasCustomPrompt="1"/>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hasCustomPrompt="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2" name="1 - Θέση υποσέλιδου"/>
          <p:cNvSpPr>
            <a:spLocks noGrp="1"/>
          </p:cNvSpPr>
          <p:nvPr>
            <p:ph type="ftr" sz="quarter" idx="11"/>
          </p:nvPr>
        </p:nvSpPr>
        <p:spPr/>
        <p:txBody>
          <a:bodyPr/>
          <a:lstStyle/>
          <a:p>
            <a:endParaRPr lang="en-US"/>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F7E6093-6CEC-43B5-8F84-552BF6C3EB4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hasCustomPrompt="1"/>
          </p:nvPr>
        </p:nvSpPr>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19" name="18 - Θέση υποσέλιδου"/>
          <p:cNvSpPr>
            <a:spLocks noGrp="1"/>
          </p:cNvSpPr>
          <p:nvPr>
            <p:ph type="ftr" sz="quarter" idx="11"/>
          </p:nvPr>
        </p:nvSpPr>
        <p:spPr>
          <a:xfrm>
            <a:off x="3581400" y="76200"/>
            <a:ext cx="2895600" cy="288925"/>
          </a:xfrm>
        </p:spPr>
        <p:txBody>
          <a:bodyPr/>
          <a:lstStyle/>
          <a:p>
            <a:endParaRPr lang="en-US"/>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F7E6093-6CEC-43B5-8F84-552BF6C3EB4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hasCustomPrompt="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endParaRPr kumimoji="0" lang="el-GR" smtClean="0"/>
          </a:p>
        </p:txBody>
      </p:sp>
      <p:sp>
        <p:nvSpPr>
          <p:cNvPr id="19" name="18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11" name="10 - Θέση υποσέλιδου"/>
          <p:cNvSpPr>
            <a:spLocks noGrp="1"/>
          </p:cNvSpPr>
          <p:nvPr>
            <p:ph type="ftr" sz="quarter" idx="11"/>
          </p:nvPr>
        </p:nvSpPr>
        <p:spPr/>
        <p:txBody>
          <a:bodyPr/>
          <a:lstStyle/>
          <a:p>
            <a:endParaRPr lang="en-US"/>
          </a:p>
        </p:txBody>
      </p:sp>
      <p:sp>
        <p:nvSpPr>
          <p:cNvPr id="16" name="15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
        <p:nvSpPr>
          <p:cNvPr id="8" name="7 - Τίτλος"/>
          <p:cNvSpPr>
            <a:spLocks noGrp="1"/>
          </p:cNvSpPr>
          <p:nvPr>
            <p:ph type="title" hasCustomPrompt="1"/>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hasCustomPrompt="1"/>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hasCustomPrompt="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hasCustomPrompt="1"/>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10" name="9 - Θέση υποσέλιδου"/>
          <p:cNvSpPr>
            <a:spLocks noGrp="1"/>
          </p:cNvSpPr>
          <p:nvPr>
            <p:ph type="ftr" sz="quarter" idx="11"/>
          </p:nvPr>
        </p:nvSpPr>
        <p:spPr/>
        <p:txBody>
          <a:bodyPr/>
          <a:lstStyle/>
          <a:p>
            <a:endParaRPr lang="en-US"/>
          </a:p>
        </p:txBody>
      </p:sp>
      <p:sp>
        <p:nvSpPr>
          <p:cNvPr id="31" name="30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Σύγκριση">
    <p:spTree>
      <p:nvGrpSpPr>
        <p:cNvPr id="1" name=""/>
        <p:cNvGrpSpPr/>
        <p:nvPr/>
      </p:nvGrpSpPr>
      <p:grpSpPr>
        <a:xfrm>
          <a:off x="0" y="0"/>
          <a:ext cx="0" cy="0"/>
          <a:chOff x="0" y="0"/>
          <a:chExt cx="0" cy="0"/>
        </a:xfrm>
      </p:grpSpPr>
      <p:sp>
        <p:nvSpPr>
          <p:cNvPr id="29" name="28 - Τίτλος"/>
          <p:cNvSpPr>
            <a:spLocks noGrp="1"/>
          </p:cNvSpPr>
          <p:nvPr>
            <p:ph type="title" hasCustomPrompt="1"/>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hasCustomPrompt="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25" name="24 - Θέση κειμένου"/>
          <p:cNvSpPr>
            <a:spLocks noGrp="1"/>
          </p:cNvSpPr>
          <p:nvPr>
            <p:ph type="body" sz="half" idx="3" hasCustomPrompt="1"/>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περιεχομένου"/>
          <p:cNvSpPr>
            <a:spLocks noGrp="1"/>
          </p:cNvSpPr>
          <p:nvPr>
            <p:ph sz="quarter" idx="2" hasCustomPrompt="1"/>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hasCustomPrompt="1"/>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F7E6093-6CEC-43B5-8F84-552BF6C3EB47}" type="slidenum">
              <a:rPr lang="en-US" smtClean="0"/>
            </a:fld>
            <a:endParaRPr lang="en-US"/>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hasCustomPrompt="1"/>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21" name="20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24" name="23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hasCustomPrompt="1"/>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hasCustomPrompt="1"/>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endParaRPr kumimoji="0" lang="el-GR" smtClean="0"/>
          </a:p>
        </p:txBody>
      </p:sp>
      <p:sp>
        <p:nvSpPr>
          <p:cNvPr id="14" name="13 - Θέση περιεχομένου"/>
          <p:cNvSpPr>
            <a:spLocks noGrp="1"/>
          </p:cNvSpPr>
          <p:nvPr>
            <p:ph sz="half" idx="1" hasCustomPrompt="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29" name="28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hasCustomPrompt="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D6BCE06F-E211-4194-BE6F-2317298FF36A}" type="datetimeFigureOut">
              <a:rPr lang="en-US" smtClean="0"/>
            </a:fld>
            <a:endParaRPr lang="en-US"/>
          </a:p>
        </p:txBody>
      </p:sp>
      <p:sp>
        <p:nvSpPr>
          <p:cNvPr id="5" name="4 - Θέση υποσέλιδου"/>
          <p:cNvSpPr>
            <a:spLocks noGrp="1"/>
          </p:cNvSpPr>
          <p:nvPr>
            <p:ph type="ftr" sz="quarter" idx="11"/>
          </p:nvPr>
        </p:nvSpPr>
        <p:spPr/>
        <p:txBody>
          <a:bodyPr/>
          <a:lstStyle/>
          <a:p>
            <a:endParaRPr lang="en-US"/>
          </a:p>
        </p:txBody>
      </p:sp>
      <p:sp>
        <p:nvSpPr>
          <p:cNvPr id="31" name="30 - Θέση αριθμού διαφάνειας"/>
          <p:cNvSpPr>
            <a:spLocks noGrp="1"/>
          </p:cNvSpPr>
          <p:nvPr>
            <p:ph type="sldNum" sz="quarter" idx="12"/>
          </p:nvPr>
        </p:nvSpPr>
        <p:spPr/>
        <p:txBody>
          <a:bodyPr/>
          <a:lstStyle/>
          <a:p>
            <a:fld id="{CF7E6093-6CEC-43B5-8F84-552BF6C3EB47}" type="slidenum">
              <a:rPr lang="en-US" smtClean="0"/>
            </a:fld>
            <a:endParaRPr lang="en-US"/>
          </a:p>
        </p:txBody>
      </p:sp>
      <p:sp>
        <p:nvSpPr>
          <p:cNvPr id="17" name="16 - Τίτλος"/>
          <p:cNvSpPr>
            <a:spLocks noGrp="1"/>
          </p:cNvSpPr>
          <p:nvPr>
            <p:ph type="title" hasCustomPrompt="1"/>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hasCustomPrompt="1"/>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endParaRPr kumimoji="0" lang="el-GR"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endParaRPr kumimoji="0" lang="el-GR" smtClean="0"/>
          </a:p>
          <a:p>
            <a:pPr lvl="1" eaLnBrk="1" latinLnBrk="0" hangingPunct="1"/>
            <a:r>
              <a:rPr kumimoji="0" lang="el-GR" smtClean="0"/>
              <a:t>Δεύτερου επιπέδου</a:t>
            </a:r>
            <a:endParaRPr kumimoji="0" lang="el-GR" smtClean="0"/>
          </a:p>
          <a:p>
            <a:pPr lvl="2" eaLnBrk="1" latinLnBrk="0" hangingPunct="1"/>
            <a:r>
              <a:rPr kumimoji="0" lang="el-GR" smtClean="0"/>
              <a:t>Τρίτου επιπέδου</a:t>
            </a:r>
            <a:endParaRPr kumimoji="0" lang="el-GR" smtClean="0"/>
          </a:p>
          <a:p>
            <a:pPr lvl="3" eaLnBrk="1" latinLnBrk="0" hangingPunct="1"/>
            <a:r>
              <a:rPr kumimoji="0" lang="el-GR" smtClean="0"/>
              <a:t>Τέταρτου επιπέδου</a:t>
            </a:r>
            <a:endParaRPr kumimoji="0" lang="el-GR" smtClean="0"/>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6BCE06F-E211-4194-BE6F-2317298FF36A}" type="datetimeFigureOut">
              <a:rPr lang="en-US" smtClean="0"/>
            </a:fld>
            <a:endParaRPr lang="en-US"/>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F7E6093-6CEC-43B5-8F84-552BF6C3EB47}" type="slidenum">
              <a:rPr lang="en-US" smtClean="0"/>
            </a:fld>
            <a:endParaRPr lang="en-US"/>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1520" y="260648"/>
            <a:ext cx="8100392" cy="64325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pPr>
            <a:r>
              <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ΕΡΓΑΣΙΑ ΣΤΟ ΜΑΘΗΜΑ ΤΩΝ ΘΡΗΣΚΕΥΤΙΚΩΝ</a:t>
            </a: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r>
              <a:rPr kumimoji="0" lang="el-GR" sz="2800" b="1" i="0" u="sng"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ΘΕΜΑ</a:t>
            </a:r>
            <a:r>
              <a:rPr kumimoji="0" lang="en-US" sz="28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l-GR" sz="2800" b="1" i="0" u="none" strike="noStrike" cap="none" normalizeH="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sz="28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Ναοδομία/Αρχιτεκτονική ναών</a:t>
            </a:r>
            <a:endParaRPr kumimoji="0" lang="el-GR" sz="28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kumimoji="0" lang="el-GR" sz="32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lang="el-GR" sz="32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kumimoji="0" lang="el-GR" sz="32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kumimoji="0" lang="el-GR" sz="32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kumimoji="0" lang="el-GR" sz="3200" b="1" i="0"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r>
              <a:rPr lang="el-GR" sz="3200" b="1" dirty="0" smtClean="0">
                <a:solidFill>
                  <a:schemeClr val="accent1">
                    <a:lumMod val="75000"/>
                  </a:schemeClr>
                </a:solidFill>
                <a:latin typeface="Calibri" panose="020F0502020204030204" pitchFamily="34" charset="0"/>
                <a:cs typeface="Times New Roman" panose="02020603050405020304" pitchFamily="18" charset="0"/>
              </a:rPr>
              <a:t>ΝΙΚΟΛΑΟΣ ΚΑΡΑΓΙΑΝΝΑΚΗΣ </a:t>
            </a:r>
            <a:endParaRPr lang="el-GR" sz="3200" b="1" dirty="0" smtClean="0">
              <a:solidFill>
                <a:schemeClr val="accent1">
                  <a:lumMod val="75000"/>
                </a:schemeClr>
              </a:solidFill>
              <a:latin typeface="Calibri" panose="020F0502020204030204" pitchFamily="34" charset="0"/>
              <a:cs typeface="Times New Roman" panose="02020603050405020304" pitchFamily="18" charset="0"/>
            </a:endParaRPr>
          </a:p>
        </p:txBody>
      </p:sp>
      <p:pic>
        <p:nvPicPr>
          <p:cNvPr id="32771" name="Picture 3" descr="Αγία Σοφία (Κωνσταντινούπολη) - Βικιπαίδεια"/>
          <p:cNvPicPr>
            <a:picLocks noChangeAspect="1" noChangeArrowheads="1"/>
          </p:cNvPicPr>
          <p:nvPr/>
        </p:nvPicPr>
        <p:blipFill>
          <a:blip r:embed="rId1" cstate="print"/>
          <a:srcRect/>
          <a:stretch>
            <a:fillRect/>
          </a:stretch>
        </p:blipFill>
        <p:spPr bwMode="auto">
          <a:xfrm>
            <a:off x="2627784" y="3068960"/>
            <a:ext cx="4032448" cy="28227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188640"/>
            <a:ext cx="5184576" cy="6247864"/>
          </a:xfrm>
          <a:prstGeom prst="rect">
            <a:avLst/>
          </a:prstGeom>
        </p:spPr>
        <p:txBody>
          <a:bodyPr wrap="square">
            <a:spAutoFit/>
          </a:bodyPr>
          <a:lstStyle/>
          <a:p>
            <a:pPr>
              <a:buFont typeface="Wingdings" panose="05000000000000000000" pitchFamily="2" charset="2"/>
              <a:buChar char="§"/>
            </a:pPr>
            <a:r>
              <a:rPr lang="el-GR" sz="3200" b="1" dirty="0" smtClean="0">
                <a:solidFill>
                  <a:schemeClr val="accent1">
                    <a:lumMod val="75000"/>
                  </a:schemeClr>
                </a:solidFill>
              </a:rPr>
              <a:t>ΒΑΣΙΛΙΚΗ ΜΕ ΤΡΟΥΛΟ</a:t>
            </a:r>
            <a:endParaRPr lang="el-GR" sz="3200" b="1"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Πρόκειται για μια αρχιτεκτονική εφεύρεση των βυζαντινών αρχιτεκτόνων Ανθέμιου και Ισίδωρου.</a:t>
            </a:r>
            <a:br>
              <a:rPr lang="el-GR" sz="2400" dirty="0" smtClean="0"/>
            </a:br>
            <a:r>
              <a:rPr lang="el-GR" sz="2400" dirty="0" smtClean="0"/>
              <a:t> Οι μηχανικοί αυτοί κατόρθωσαν να τοποθετήσουν στην στέγη της βασιλικής, τον </a:t>
            </a:r>
            <a:r>
              <a:rPr lang="el-GR" sz="2400" b="1" dirty="0" smtClean="0"/>
              <a:t>κυκλικό τρούλο</a:t>
            </a:r>
            <a:r>
              <a:rPr lang="el-GR" sz="2400" dirty="0" smtClean="0"/>
              <a:t>, ο οποίος μέσω τεσσάρων σφαιρικών τριγώνων κατέληγε να στηρίζεται σε τέσσερις μεγάλους πεσσούς, ικανούς  να αντέξουν το βάρος του.</a:t>
            </a:r>
            <a:br>
              <a:rPr lang="el-GR" sz="2400" dirty="0" smtClean="0"/>
            </a:br>
            <a:r>
              <a:rPr lang="el-GR" sz="2400" dirty="0" smtClean="0"/>
              <a:t> Αντιπροσωπευτικό δείγμα αυτού του ρυθμού είναι ο περίφημος ναός της </a:t>
            </a:r>
            <a:r>
              <a:rPr lang="el-GR" sz="2400" b="1" dirty="0" smtClean="0"/>
              <a:t>Αγίας Σοφίας </a:t>
            </a:r>
            <a:r>
              <a:rPr lang="el-GR" sz="2400" dirty="0" smtClean="0"/>
              <a:t>στην Κωνσταντινούπολη. </a:t>
            </a:r>
            <a:endParaRPr lang="en-US" sz="2400" dirty="0"/>
          </a:p>
        </p:txBody>
      </p:sp>
      <p:pic>
        <p:nvPicPr>
          <p:cNvPr id="19458" name="Picture 2" descr="Picture"/>
          <p:cNvPicPr>
            <a:picLocks noChangeAspect="1" noChangeArrowheads="1"/>
          </p:cNvPicPr>
          <p:nvPr/>
        </p:nvPicPr>
        <p:blipFill>
          <a:blip r:embed="rId1" cstate="print"/>
          <a:srcRect/>
          <a:stretch>
            <a:fillRect/>
          </a:stretch>
        </p:blipFill>
        <p:spPr bwMode="auto">
          <a:xfrm>
            <a:off x="5652120" y="4509120"/>
            <a:ext cx="3369011" cy="2016224"/>
          </a:xfrm>
          <a:prstGeom prst="rect">
            <a:avLst/>
          </a:prstGeom>
          <a:noFill/>
        </p:spPr>
      </p:pic>
      <p:pic>
        <p:nvPicPr>
          <p:cNvPr id="19460" name="Picture 4" descr="Picture"/>
          <p:cNvPicPr>
            <a:picLocks noChangeAspect="1" noChangeArrowheads="1"/>
          </p:cNvPicPr>
          <p:nvPr/>
        </p:nvPicPr>
        <p:blipFill>
          <a:blip r:embed="rId2" cstate="print"/>
          <a:srcRect/>
          <a:stretch>
            <a:fillRect/>
          </a:stretch>
        </p:blipFill>
        <p:spPr bwMode="auto">
          <a:xfrm>
            <a:off x="6012160" y="2636912"/>
            <a:ext cx="2639108" cy="1755007"/>
          </a:xfrm>
          <a:prstGeom prst="rect">
            <a:avLst/>
          </a:prstGeom>
          <a:noFill/>
        </p:spPr>
      </p:pic>
      <p:pic>
        <p:nvPicPr>
          <p:cNvPr id="19462" name="Picture 6" descr="undefined"/>
          <p:cNvPicPr>
            <a:picLocks noChangeAspect="1" noChangeArrowheads="1"/>
          </p:cNvPicPr>
          <p:nvPr/>
        </p:nvPicPr>
        <p:blipFill>
          <a:blip r:embed="rId3" cstate="print"/>
          <a:srcRect/>
          <a:stretch>
            <a:fillRect/>
          </a:stretch>
        </p:blipFill>
        <p:spPr bwMode="auto">
          <a:xfrm rot="16200000">
            <a:off x="6205136" y="-4336"/>
            <a:ext cx="2274446" cy="28044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188640"/>
            <a:ext cx="5472608" cy="6247864"/>
          </a:xfrm>
          <a:prstGeom prst="rect">
            <a:avLst/>
          </a:prstGeom>
        </p:spPr>
        <p:txBody>
          <a:bodyPr wrap="square">
            <a:spAutoFit/>
          </a:bodyPr>
          <a:lstStyle/>
          <a:p>
            <a:pPr>
              <a:buFont typeface="Wingdings" panose="05000000000000000000" pitchFamily="2" charset="2"/>
              <a:buChar char="§"/>
            </a:pPr>
            <a:r>
              <a:rPr lang="el-GR" sz="3200" b="1" dirty="0" smtClean="0">
                <a:solidFill>
                  <a:schemeClr val="accent1">
                    <a:lumMod val="75000"/>
                  </a:schemeClr>
                </a:solidFill>
              </a:rPr>
              <a:t>ΣΤΑΥΡΟΕΙΔΗΣ</a:t>
            </a:r>
            <a:endParaRPr lang="el-GR" sz="3200" b="1"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Ο εγγεγραμμένος σταυροειδής με τρούλο είναι ο αντιπροσωπευτικότερος βυζαντινός ρυθμός. </a:t>
            </a:r>
            <a:endParaRPr lang="el-GR" sz="2400" dirty="0" smtClean="0"/>
          </a:p>
          <a:p>
            <a:r>
              <a:rPr lang="el-GR" sz="2400" dirty="0" smtClean="0"/>
              <a:t>Κύριο χαρακτηριστικό του, είναι ο </a:t>
            </a:r>
            <a:r>
              <a:rPr lang="el-GR" sz="2400" b="1" dirty="0" smtClean="0"/>
              <a:t>σχηματισμός σταυρού εσωτερικά και εξωτερικά, στο  τετράγωνο κτίσμα</a:t>
            </a:r>
            <a:r>
              <a:rPr lang="el-GR" sz="2400" dirty="0" smtClean="0"/>
              <a:t>, που φέρει έναν ή πέντε τρούλους.</a:t>
            </a:r>
            <a:endParaRPr lang="el-GR" sz="2400" dirty="0" smtClean="0"/>
          </a:p>
          <a:p>
            <a:r>
              <a:rPr lang="el-GR" sz="2400" dirty="0" smtClean="0"/>
              <a:t> Η δημιουργία κογχών στη βόρεια και νότια πλευρά αυξάνουν τον εσωτερικό του χώρο.</a:t>
            </a:r>
            <a:br>
              <a:rPr lang="el-GR" sz="2400" dirty="0" smtClean="0"/>
            </a:br>
            <a:r>
              <a:rPr lang="el-GR" sz="2400" dirty="0" smtClean="0"/>
              <a:t> Υπάρχουν πολλοί ναοί αυτού του ρυθμού, όπως η </a:t>
            </a:r>
            <a:r>
              <a:rPr lang="el-GR" sz="2400" b="1" dirty="0" smtClean="0"/>
              <a:t>Καπνικαρέα στην Αθήνα </a:t>
            </a:r>
            <a:r>
              <a:rPr lang="el-GR" sz="2400" dirty="0" smtClean="0"/>
              <a:t>και η Παναγία των Χαλκαίων στη Θεσσαλονίκη. </a:t>
            </a:r>
            <a:endParaRPr lang="en-US" sz="2400" dirty="0"/>
          </a:p>
        </p:txBody>
      </p:sp>
      <p:pic>
        <p:nvPicPr>
          <p:cNvPr id="20482" name="Picture 2" descr="Picture"/>
          <p:cNvPicPr>
            <a:picLocks noChangeAspect="1" noChangeArrowheads="1"/>
          </p:cNvPicPr>
          <p:nvPr/>
        </p:nvPicPr>
        <p:blipFill>
          <a:blip r:embed="rId1" cstate="print"/>
          <a:srcRect/>
          <a:stretch>
            <a:fillRect/>
          </a:stretch>
        </p:blipFill>
        <p:spPr bwMode="auto">
          <a:xfrm>
            <a:off x="6372200" y="3068960"/>
            <a:ext cx="2402802" cy="1757190"/>
          </a:xfrm>
          <a:prstGeom prst="rect">
            <a:avLst/>
          </a:prstGeom>
          <a:noFill/>
        </p:spPr>
      </p:pic>
      <p:pic>
        <p:nvPicPr>
          <p:cNvPr id="20484" name="Picture 4" descr="Picture"/>
          <p:cNvPicPr>
            <a:picLocks noChangeAspect="1" noChangeArrowheads="1"/>
          </p:cNvPicPr>
          <p:nvPr/>
        </p:nvPicPr>
        <p:blipFill>
          <a:blip r:embed="rId2" cstate="print"/>
          <a:srcRect/>
          <a:stretch>
            <a:fillRect/>
          </a:stretch>
        </p:blipFill>
        <p:spPr bwMode="auto">
          <a:xfrm>
            <a:off x="6804248" y="5373216"/>
            <a:ext cx="1590246" cy="1075954"/>
          </a:xfrm>
          <a:prstGeom prst="rect">
            <a:avLst/>
          </a:prstGeom>
          <a:noFill/>
        </p:spPr>
      </p:pic>
      <p:pic>
        <p:nvPicPr>
          <p:cNvPr id="20486" name="Picture 6" descr="Παρουσίαση του PowerPoint"/>
          <p:cNvPicPr>
            <a:picLocks noChangeAspect="1" noChangeArrowheads="1"/>
          </p:cNvPicPr>
          <p:nvPr/>
        </p:nvPicPr>
        <p:blipFill>
          <a:blip r:embed="rId3" cstate="print"/>
          <a:srcRect/>
          <a:stretch>
            <a:fillRect/>
          </a:stretch>
        </p:blipFill>
        <p:spPr bwMode="auto">
          <a:xfrm>
            <a:off x="5652120" y="692696"/>
            <a:ext cx="3347864" cy="18863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32656"/>
            <a:ext cx="5544616" cy="6247864"/>
          </a:xfrm>
          <a:prstGeom prst="rect">
            <a:avLst/>
          </a:prstGeom>
        </p:spPr>
        <p:txBody>
          <a:bodyPr wrap="square">
            <a:spAutoFit/>
          </a:bodyPr>
          <a:lstStyle/>
          <a:p>
            <a:pPr>
              <a:buFont typeface="Wingdings" panose="05000000000000000000" pitchFamily="2" charset="2"/>
              <a:buChar char="§"/>
            </a:pPr>
            <a:r>
              <a:rPr lang="el-GR" sz="3200" b="1" dirty="0" smtClean="0">
                <a:solidFill>
                  <a:schemeClr val="accent1">
                    <a:lumMod val="75000"/>
                  </a:schemeClr>
                </a:solidFill>
              </a:rPr>
              <a:t>ΟΚΤΑΓΩΝΙΚΟΣ</a:t>
            </a:r>
            <a:endParaRPr lang="el-GR" sz="3200" b="1"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Στον οκταγωνικό ναό υπάρχει ένας </a:t>
            </a:r>
            <a:r>
              <a:rPr lang="el-GR" sz="2400" b="1" dirty="0" smtClean="0"/>
              <a:t>μεγάλος τρούλος</a:t>
            </a:r>
            <a:r>
              <a:rPr lang="el-GR" sz="2400" dirty="0" smtClean="0"/>
              <a:t>, ο οποίος καλύπτει ολόκληρη σχεδόν τη στέγη και στηρίζεται μέσω οκτώ σφαιρικών τριγώνων σε ισάριθμους κίονες. Κύριο χαρακτηριστικό αυτού του τύπου είναι ο παραμερισμός των τεσσάρων πεσσών ή κιόνων από το κέντρο και η δημιουργία ενός </a:t>
            </a:r>
            <a:r>
              <a:rPr lang="el-GR" sz="2400" b="1" dirty="0" smtClean="0"/>
              <a:t>μεγάλου και ενιαίου χώρου στον κυρίως ναό</a:t>
            </a:r>
            <a:r>
              <a:rPr lang="el-GR" sz="2400" dirty="0" smtClean="0"/>
              <a:t>.</a:t>
            </a:r>
            <a:br>
              <a:rPr lang="el-GR" sz="2400" dirty="0" smtClean="0"/>
            </a:br>
            <a:r>
              <a:rPr lang="el-GR" sz="2400" dirty="0" smtClean="0"/>
              <a:t>  Παραδείγματα αυτού του ρυθμού είναι ο ναός του Σωτήρος Λυκοδήμου στην Αθήνα (Ρώσικη εκκλησία), το καθολικό της Μονής Δαφνίου και ο ναός του Οσίου Λουκά στη Βοιωτία.</a:t>
            </a:r>
            <a:endParaRPr lang="en-US" sz="2400" dirty="0"/>
          </a:p>
        </p:txBody>
      </p:sp>
      <p:pic>
        <p:nvPicPr>
          <p:cNvPr id="21506" name="Picture 2" descr="Picture"/>
          <p:cNvPicPr>
            <a:picLocks noChangeAspect="1" noChangeArrowheads="1"/>
          </p:cNvPicPr>
          <p:nvPr/>
        </p:nvPicPr>
        <p:blipFill>
          <a:blip r:embed="rId1" cstate="print"/>
          <a:srcRect/>
          <a:stretch>
            <a:fillRect/>
          </a:stretch>
        </p:blipFill>
        <p:spPr bwMode="auto">
          <a:xfrm>
            <a:off x="6156176" y="4077072"/>
            <a:ext cx="2757754" cy="2162944"/>
          </a:xfrm>
          <a:prstGeom prst="rect">
            <a:avLst/>
          </a:prstGeom>
          <a:noFill/>
        </p:spPr>
      </p:pic>
      <p:pic>
        <p:nvPicPr>
          <p:cNvPr id="21508" name="Picture 4" descr="Picture"/>
          <p:cNvPicPr>
            <a:picLocks noChangeAspect="1" noChangeArrowheads="1"/>
          </p:cNvPicPr>
          <p:nvPr/>
        </p:nvPicPr>
        <p:blipFill>
          <a:blip r:embed="rId2" cstate="print"/>
          <a:srcRect/>
          <a:stretch>
            <a:fillRect/>
          </a:stretch>
        </p:blipFill>
        <p:spPr bwMode="auto">
          <a:xfrm rot="16200000">
            <a:off x="6095108" y="681755"/>
            <a:ext cx="2510655" cy="33966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188640"/>
            <a:ext cx="5328592" cy="6617196"/>
          </a:xfrm>
          <a:prstGeom prst="rect">
            <a:avLst/>
          </a:prstGeom>
        </p:spPr>
        <p:txBody>
          <a:bodyPr wrap="square">
            <a:spAutoFit/>
          </a:bodyPr>
          <a:lstStyle/>
          <a:p>
            <a:r>
              <a:rPr lang="el-GR" sz="3200" b="1" u="sng" dirty="0" smtClean="0">
                <a:solidFill>
                  <a:schemeClr val="accent1">
                    <a:lumMod val="75000"/>
                  </a:schemeClr>
                </a:solidFill>
              </a:rPr>
              <a:t>ΝΑΟΣ ΑΓΙΑΣ ΣΟΦΙΑΣ</a:t>
            </a:r>
            <a:endParaRPr lang="el-GR" sz="3200" b="1" u="sng" dirty="0" smtClean="0">
              <a:solidFill>
                <a:schemeClr val="accent1">
                  <a:lumMod val="75000"/>
                </a:schemeClr>
              </a:solidFill>
            </a:endParaRPr>
          </a:p>
          <a:p>
            <a:endParaRPr lang="el-GR" sz="3200" b="1" dirty="0" smtClean="0">
              <a:solidFill>
                <a:schemeClr val="accent1">
                  <a:lumMod val="75000"/>
                </a:schemeClr>
              </a:solidFill>
            </a:endParaRPr>
          </a:p>
          <a:p>
            <a:pPr algn="just"/>
            <a:r>
              <a:rPr lang="el-GR" sz="2400" dirty="0" smtClean="0"/>
              <a:t>Ανήκει στις </a:t>
            </a:r>
            <a:r>
              <a:rPr lang="el-GR" sz="2400" b="1" dirty="0" smtClean="0"/>
              <a:t>κορυφαίες δημιουργίες της βυζαντινής ναοδομίας</a:t>
            </a:r>
            <a:r>
              <a:rPr lang="el-GR" sz="2400" dirty="0" smtClean="0"/>
              <a:t>, όντας πρωτοποριακού σχεδιασμού και αρχιτεκτονικής συνθέσεως.</a:t>
            </a:r>
            <a:endParaRPr lang="el-GR" sz="2400" dirty="0" smtClean="0"/>
          </a:p>
          <a:p>
            <a:pPr algn="just"/>
            <a:endParaRPr lang="el-GR" sz="2400" dirty="0" smtClean="0"/>
          </a:p>
          <a:p>
            <a:pPr algn="just"/>
            <a:r>
              <a:rPr lang="el-GR" sz="2400" dirty="0" smtClean="0"/>
              <a:t>Έχει χαρακτηριστεί από πολλούς σαν το  &lt;&lt;</a:t>
            </a:r>
            <a:r>
              <a:rPr lang="el-GR" sz="2400" b="1" dirty="0" smtClean="0"/>
              <a:t>8</a:t>
            </a:r>
            <a:r>
              <a:rPr lang="el-GR" sz="2400" b="1" baseline="30000" dirty="0" smtClean="0"/>
              <a:t>ο</a:t>
            </a:r>
            <a:r>
              <a:rPr lang="el-GR" sz="2400" b="1" dirty="0" smtClean="0"/>
              <a:t> θαύμα του κόσμου</a:t>
            </a:r>
            <a:r>
              <a:rPr lang="el-GR" sz="2400" dirty="0" smtClean="0"/>
              <a:t>&gt;&gt;.</a:t>
            </a:r>
            <a:endParaRPr lang="el-GR" sz="2400" dirty="0" smtClean="0"/>
          </a:p>
          <a:p>
            <a:pPr algn="just"/>
            <a:endParaRPr lang="el-GR" sz="2400" dirty="0" smtClean="0"/>
          </a:p>
          <a:p>
            <a:pPr algn="just"/>
            <a:r>
              <a:rPr lang="el-GR" sz="2400" dirty="0" smtClean="0"/>
              <a:t> Αψηφώντας πολέμους, καταστροφές και σεισμούς, στέκει αγέρωχη στην Κωνσταντινούπολη, </a:t>
            </a:r>
            <a:r>
              <a:rPr lang="el-GR" sz="2400" b="1" dirty="0" smtClean="0"/>
              <a:t>σύμβολο  της χριστιανικής της ιστορίας</a:t>
            </a:r>
            <a:r>
              <a:rPr lang="el-GR" sz="2400" dirty="0" smtClean="0"/>
              <a:t>  και </a:t>
            </a:r>
            <a:r>
              <a:rPr lang="el-GR" sz="2400" b="1" dirty="0" smtClean="0"/>
              <a:t>μνημείο παγκόσμιας πολιτιστικής κληρονομιάς</a:t>
            </a:r>
            <a:r>
              <a:rPr lang="el-GR" sz="2400" dirty="0" smtClean="0"/>
              <a:t>.</a:t>
            </a:r>
            <a:endParaRPr lang="el-GR" sz="2400" dirty="0" smtClean="0"/>
          </a:p>
          <a:p>
            <a:endParaRPr lang="el-GR" sz="2400" dirty="0" smtClean="0"/>
          </a:p>
          <a:p>
            <a:endParaRPr lang="el-GR" sz="2400" dirty="0" smtClean="0"/>
          </a:p>
        </p:txBody>
      </p:sp>
      <p:pic>
        <p:nvPicPr>
          <p:cNvPr id="23554" name="Picture 2" descr="Ένα πραγματικό κόσμημα: Περιηγηθείτε στο εσωτερικό της Αγίας Σοφίας | in.gr"/>
          <p:cNvPicPr>
            <a:picLocks noChangeAspect="1" noChangeArrowheads="1"/>
          </p:cNvPicPr>
          <p:nvPr/>
        </p:nvPicPr>
        <p:blipFill>
          <a:blip r:embed="rId1" cstate="print"/>
          <a:srcRect/>
          <a:stretch>
            <a:fillRect/>
          </a:stretch>
        </p:blipFill>
        <p:spPr bwMode="auto">
          <a:xfrm rot="5400000">
            <a:off x="5718563" y="1130309"/>
            <a:ext cx="3457400" cy="2294143"/>
          </a:xfrm>
          <a:prstGeom prst="rect">
            <a:avLst/>
          </a:prstGeom>
          <a:noFill/>
        </p:spPr>
      </p:pic>
      <p:pic>
        <p:nvPicPr>
          <p:cNvPr id="23560" name="Picture 8" descr="σοφιά"/>
          <p:cNvPicPr>
            <a:picLocks noChangeAspect="1" noChangeArrowheads="1"/>
          </p:cNvPicPr>
          <p:nvPr/>
        </p:nvPicPr>
        <p:blipFill>
          <a:blip r:embed="rId2" cstate="print"/>
          <a:srcRect/>
          <a:stretch>
            <a:fillRect/>
          </a:stretch>
        </p:blipFill>
        <p:spPr bwMode="auto">
          <a:xfrm>
            <a:off x="5796136" y="4437112"/>
            <a:ext cx="3199121" cy="19597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404664"/>
            <a:ext cx="4896544" cy="6001643"/>
          </a:xfrm>
          <a:prstGeom prst="rect">
            <a:avLst/>
          </a:prstGeom>
        </p:spPr>
        <p:txBody>
          <a:bodyPr wrap="square">
            <a:spAutoFit/>
          </a:bodyPr>
          <a:lstStyle/>
          <a:p>
            <a:r>
              <a:rPr lang="el-GR" sz="2400" dirty="0" smtClean="0"/>
              <a:t>Οι αρχιτέκτονες Ανθέμιος και Ισίδωρος που επεξεργάστηκαν τα σχέδια και διεύθυναν τις εργασίες κατασκευής τη (532-537), έδωσαν έμφαση στο κέντρο, δηλαδή στον καθ' ύψος άξονα του ναού. </a:t>
            </a:r>
            <a:endParaRPr lang="el-GR" sz="2400" dirty="0" smtClean="0"/>
          </a:p>
          <a:p>
            <a:endParaRPr lang="el-GR" sz="2400" dirty="0" smtClean="0"/>
          </a:p>
          <a:p>
            <a:r>
              <a:rPr lang="el-GR" sz="2400" dirty="0" smtClean="0"/>
              <a:t>Το </a:t>
            </a:r>
            <a:r>
              <a:rPr lang="el-GR" sz="2400" b="1" dirty="0" smtClean="0"/>
              <a:t>κτίριο</a:t>
            </a:r>
            <a:r>
              <a:rPr lang="el-GR" sz="2400" dirty="0" smtClean="0"/>
              <a:t> είναι σχεδόν </a:t>
            </a:r>
            <a:r>
              <a:rPr lang="el-GR" sz="2400" b="1" dirty="0" smtClean="0"/>
              <a:t>τετράγωνο</a:t>
            </a:r>
            <a:r>
              <a:rPr lang="el-GR" sz="2400" dirty="0" smtClean="0"/>
              <a:t>. Τέσσερις ογκώδεις </a:t>
            </a:r>
            <a:r>
              <a:rPr lang="el-GR" sz="2400" b="1" dirty="0" smtClean="0"/>
              <a:t>τετράγωνοι κίονες </a:t>
            </a:r>
            <a:r>
              <a:rPr lang="el-GR" sz="2400" dirty="0" smtClean="0"/>
              <a:t>σχηματίζουν το κεντρικό τετράγωνο.</a:t>
            </a:r>
            <a:endParaRPr lang="el-GR" sz="2400" dirty="0" smtClean="0"/>
          </a:p>
          <a:p>
            <a:r>
              <a:rPr lang="el-GR" sz="2400" dirty="0" smtClean="0"/>
              <a:t> </a:t>
            </a:r>
            <a:endParaRPr lang="el-GR" sz="2400" dirty="0" smtClean="0"/>
          </a:p>
          <a:p>
            <a:r>
              <a:rPr lang="el-GR" sz="2400" dirty="0" smtClean="0"/>
              <a:t>Οι κίονες συνδέονται με τόξα και δημιουργούν ένα στεφάνι, πάνω στο οποίο στηρίζεται ο </a:t>
            </a:r>
            <a:r>
              <a:rPr lang="el-GR" sz="2400" b="1" dirty="0" smtClean="0"/>
              <a:t>τεράστιος τρούλος.</a:t>
            </a:r>
            <a:endParaRPr lang="en-US" sz="2400" b="1" dirty="0"/>
          </a:p>
        </p:txBody>
      </p:sp>
      <p:pic>
        <p:nvPicPr>
          <p:cNvPr id="29698" name="Picture 2" descr="ΑΣΤΡΟΛΑΒΟΣ : Η Αγία Του Θεού Σοφία"/>
          <p:cNvPicPr>
            <a:picLocks noChangeAspect="1" noChangeArrowheads="1"/>
          </p:cNvPicPr>
          <p:nvPr/>
        </p:nvPicPr>
        <p:blipFill>
          <a:blip r:embed="rId1" cstate="print"/>
          <a:srcRect/>
          <a:stretch>
            <a:fillRect/>
          </a:stretch>
        </p:blipFill>
        <p:spPr bwMode="auto">
          <a:xfrm>
            <a:off x="5796136" y="476672"/>
            <a:ext cx="2484275" cy="3312368"/>
          </a:xfrm>
          <a:prstGeom prst="rect">
            <a:avLst/>
          </a:prstGeom>
          <a:noFill/>
        </p:spPr>
      </p:pic>
      <p:pic>
        <p:nvPicPr>
          <p:cNvPr id="29700" name="Picture 4" descr="Αγία του Θεού Σοφία: Το υπέρλαμπρο θαύμα του Χριστιανισμού και η διαδρομή  του εν μέσω των αιώνων - Greeks Channel"/>
          <p:cNvPicPr>
            <a:picLocks noChangeAspect="1" noChangeArrowheads="1"/>
          </p:cNvPicPr>
          <p:nvPr/>
        </p:nvPicPr>
        <p:blipFill>
          <a:blip r:embed="rId2" cstate="print"/>
          <a:srcRect/>
          <a:stretch>
            <a:fillRect/>
          </a:stretch>
        </p:blipFill>
        <p:spPr bwMode="auto">
          <a:xfrm>
            <a:off x="5292080" y="4149080"/>
            <a:ext cx="3610902" cy="21665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Αγιά Σοφιά: Μια ιστορία βεβήλωσης σε εικό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2532" name="AutoShape 4" descr="Αγιά Σοφιά: Μια ιστορία βεβήλωσης σε εικό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22536" name="Picture 8" descr="Πώς ακούγονταν οι ψαλμωδίες μέσα στην Αγία Σοφία. Ακούστε την εντυπωσιακή  ακουστική προσομοίωση που πέτυχε μετά από αιώνες αμερικανικό πανεπιστήμιο -  ΜΗΧΑΝΗ ΤΟΥ ΧΡΟΝΟΥ"/>
          <p:cNvPicPr>
            <a:picLocks noChangeAspect="1" noChangeArrowheads="1"/>
          </p:cNvPicPr>
          <p:nvPr/>
        </p:nvPicPr>
        <p:blipFill>
          <a:blip r:embed="rId1" cstate="print"/>
          <a:srcRect/>
          <a:stretch>
            <a:fillRect/>
          </a:stretch>
        </p:blipFill>
        <p:spPr bwMode="auto">
          <a:xfrm>
            <a:off x="6012160" y="4005064"/>
            <a:ext cx="2916615" cy="1945171"/>
          </a:xfrm>
          <a:prstGeom prst="rect">
            <a:avLst/>
          </a:prstGeom>
          <a:noFill/>
        </p:spPr>
      </p:pic>
      <p:pic>
        <p:nvPicPr>
          <p:cNvPr id="22538" name="Picture 10" descr="Τι έχει θαφτεί κάτω από την Αγία Σοφία - Η φοβερή αποκάλυψη Τούρκου  καθηγητή | Dogma"/>
          <p:cNvPicPr>
            <a:picLocks noChangeAspect="1" noChangeArrowheads="1"/>
          </p:cNvPicPr>
          <p:nvPr/>
        </p:nvPicPr>
        <p:blipFill>
          <a:blip r:embed="rId2" cstate="print"/>
          <a:srcRect/>
          <a:stretch>
            <a:fillRect/>
          </a:stretch>
        </p:blipFill>
        <p:spPr bwMode="auto">
          <a:xfrm>
            <a:off x="6012160" y="908720"/>
            <a:ext cx="2934946" cy="1866008"/>
          </a:xfrm>
          <a:prstGeom prst="rect">
            <a:avLst/>
          </a:prstGeom>
          <a:noFill/>
        </p:spPr>
      </p:pic>
      <p:sp>
        <p:nvSpPr>
          <p:cNvPr id="8" name="7 - Ορθογώνιο"/>
          <p:cNvSpPr/>
          <p:nvPr/>
        </p:nvSpPr>
        <p:spPr>
          <a:xfrm>
            <a:off x="179512" y="548680"/>
            <a:ext cx="5688632" cy="6370975"/>
          </a:xfrm>
          <a:prstGeom prst="rect">
            <a:avLst/>
          </a:prstGeom>
        </p:spPr>
        <p:txBody>
          <a:bodyPr wrap="square">
            <a:spAutoFit/>
          </a:bodyPr>
          <a:lstStyle/>
          <a:p>
            <a:r>
              <a:rPr lang="el-GR" sz="2400" dirty="0" smtClean="0"/>
              <a:t>Ένα από τα οποία την κάνουν να ξεχωρίζει είναι ότι </a:t>
            </a:r>
            <a:r>
              <a:rPr lang="el-GR" sz="2400" b="1" dirty="0" smtClean="0"/>
              <a:t>ο τρούλος μοιάζει να αιωρείται.</a:t>
            </a:r>
            <a:endParaRPr lang="el-GR" sz="2400" b="1" dirty="0" smtClean="0"/>
          </a:p>
          <a:p>
            <a:r>
              <a:rPr lang="el-GR" sz="2400" dirty="0" smtClean="0"/>
              <a:t> </a:t>
            </a:r>
            <a:endParaRPr lang="el-GR" sz="2400" dirty="0" smtClean="0"/>
          </a:p>
          <a:p>
            <a:r>
              <a:rPr lang="el-GR" sz="2400" dirty="0" smtClean="0"/>
              <a:t>Το </a:t>
            </a:r>
            <a:r>
              <a:rPr lang="el-GR" sz="2400" b="1" dirty="0" smtClean="0"/>
              <a:t>φως εισδύει άπλετο </a:t>
            </a:r>
            <a:r>
              <a:rPr lang="el-GR" sz="2400" dirty="0" smtClean="0"/>
              <a:t>από τα παράθυρά του και πλημμυρίζει το εσωτερικό του ναού. </a:t>
            </a:r>
            <a:endParaRPr lang="en-US" sz="2400" dirty="0" smtClean="0"/>
          </a:p>
          <a:p>
            <a:endParaRPr lang="el-GR" sz="2400" dirty="0" smtClean="0"/>
          </a:p>
          <a:p>
            <a:r>
              <a:rPr lang="el-GR" sz="2400" dirty="0" smtClean="0"/>
              <a:t>Επίσης ξεχωρίζει για τον πλούσιο εσωτερικό διάκοσμό της με τα </a:t>
            </a:r>
            <a:r>
              <a:rPr lang="el-GR" sz="2400" b="1" dirty="0" smtClean="0"/>
              <a:t>υπέροχα ψηφιδωτά </a:t>
            </a:r>
            <a:r>
              <a:rPr lang="el-GR" sz="2400" dirty="0" smtClean="0"/>
              <a:t>και </a:t>
            </a:r>
            <a:r>
              <a:rPr lang="el-GR" sz="2400" b="1" dirty="0" smtClean="0"/>
              <a:t>τοιχογραφίες</a:t>
            </a:r>
            <a:r>
              <a:rPr lang="el-GR" sz="2400" dirty="0" smtClean="0"/>
              <a:t>.</a:t>
            </a:r>
            <a:endParaRPr lang="el-GR" sz="2400" dirty="0" smtClean="0"/>
          </a:p>
          <a:p>
            <a:endParaRPr lang="el-GR" sz="2400" dirty="0" smtClean="0"/>
          </a:p>
          <a:p>
            <a:r>
              <a:rPr lang="el-GR" sz="2400" dirty="0" smtClean="0"/>
              <a:t>Ο αρμονικός συνδυασμός των ποικιλόχρωμων </a:t>
            </a:r>
            <a:r>
              <a:rPr lang="el-GR" sz="2400" b="1" dirty="0" smtClean="0"/>
              <a:t>μαρμάρων </a:t>
            </a:r>
            <a:r>
              <a:rPr lang="el-GR" sz="2400" dirty="0" smtClean="0"/>
              <a:t>και ο γλυπτικός διάκοσμος των κιονόκρανων,  ενέπνευσαν  τους μεταγενέστερους τεχνίτες και την κάνουν </a:t>
            </a:r>
            <a:r>
              <a:rPr lang="el-GR" sz="2400" b="1" dirty="0" smtClean="0"/>
              <a:t>μοναδική</a:t>
            </a:r>
            <a:r>
              <a:rPr lang="el-GR" sz="2400" dirty="0" smtClean="0"/>
              <a:t>. </a:t>
            </a:r>
            <a:endParaRPr lang="el-GR" sz="2400" dirty="0" smtClean="0"/>
          </a:p>
          <a:p>
            <a:r>
              <a:rPr lang="el-GR" sz="2400" dirty="0" smtClean="0"/>
              <a:t>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620688"/>
            <a:ext cx="5166320" cy="5632311"/>
          </a:xfrm>
          <a:prstGeom prst="rect">
            <a:avLst/>
          </a:prstGeom>
        </p:spPr>
        <p:txBody>
          <a:bodyPr wrap="square">
            <a:spAutoFit/>
          </a:bodyPr>
          <a:lstStyle/>
          <a:p>
            <a:r>
              <a:rPr lang="el-GR" sz="2400" dirty="0" smtClean="0"/>
              <a:t>Ο τεράστιος όγκος του ναού, το </a:t>
            </a:r>
            <a:r>
              <a:rPr lang="el-GR" sz="2400" b="1" dirty="0" smtClean="0"/>
              <a:t>μεγάλο ύψος και ο τεράστιος θόλος</a:t>
            </a:r>
            <a:r>
              <a:rPr lang="el-GR" sz="2400" dirty="0" smtClean="0"/>
              <a:t>, δίνουν μια ξεχωριστή αίσθηση στον επισκέπτη του ναού. </a:t>
            </a:r>
            <a:endParaRPr lang="el-GR" sz="2400" dirty="0" smtClean="0"/>
          </a:p>
          <a:p>
            <a:endParaRPr lang="el-GR" sz="2400" dirty="0" smtClean="0"/>
          </a:p>
          <a:p>
            <a:r>
              <a:rPr lang="el-GR" sz="2400" dirty="0" smtClean="0"/>
              <a:t>Το θαυμαστό στην Αγία Σοφία είναι ο τρούλος. </a:t>
            </a:r>
            <a:endParaRPr lang="el-GR" sz="2400" dirty="0" smtClean="0"/>
          </a:p>
          <a:p>
            <a:endParaRPr lang="el-GR" sz="2400" dirty="0" smtClean="0"/>
          </a:p>
          <a:p>
            <a:r>
              <a:rPr lang="el-GR" sz="2400" dirty="0" smtClean="0"/>
              <a:t>Δε φαίνεται να στηρίζεται πουθενά, αλλά </a:t>
            </a:r>
            <a:r>
              <a:rPr lang="el-GR" sz="2400" b="1" dirty="0" smtClean="0"/>
              <a:t>μοιάζει σα να κρέμεται από τον ουρανό </a:t>
            </a:r>
            <a:r>
              <a:rPr lang="el-GR" sz="2400" dirty="0" smtClean="0"/>
              <a:t>με χρυσή αλυσίδα. </a:t>
            </a:r>
            <a:endParaRPr lang="el-GR" sz="2400" dirty="0" smtClean="0"/>
          </a:p>
          <a:p>
            <a:endParaRPr lang="el-GR" sz="2400" dirty="0" smtClean="0"/>
          </a:p>
          <a:p>
            <a:r>
              <a:rPr lang="el-GR" sz="2400" dirty="0" smtClean="0"/>
              <a:t>Δίνει την εντύπωση ότι </a:t>
            </a:r>
            <a:r>
              <a:rPr lang="el-GR" sz="2400" b="1" dirty="0" smtClean="0"/>
              <a:t>αιωρείται εξαιτίας των παραθύρων </a:t>
            </a:r>
            <a:r>
              <a:rPr lang="el-GR" sz="2400" dirty="0" smtClean="0"/>
              <a:t>που βρίσκονται γύρω στη βάση του.</a:t>
            </a:r>
            <a:endParaRPr lang="en-US" sz="2400" dirty="0"/>
          </a:p>
        </p:txBody>
      </p:sp>
      <p:pic>
        <p:nvPicPr>
          <p:cNvPr id="28678" name="Picture 6" descr="Είσοδος στην Αγία Σοφία - YouTube"/>
          <p:cNvPicPr>
            <a:picLocks noChangeAspect="1" noChangeArrowheads="1"/>
          </p:cNvPicPr>
          <p:nvPr/>
        </p:nvPicPr>
        <p:blipFill>
          <a:blip r:embed="rId1" cstate="print"/>
          <a:srcRect/>
          <a:stretch>
            <a:fillRect/>
          </a:stretch>
        </p:blipFill>
        <p:spPr bwMode="auto">
          <a:xfrm>
            <a:off x="5652121" y="4077072"/>
            <a:ext cx="3312368" cy="1967359"/>
          </a:xfrm>
          <a:prstGeom prst="rect">
            <a:avLst/>
          </a:prstGeom>
          <a:noFill/>
        </p:spPr>
      </p:pic>
      <p:pic>
        <p:nvPicPr>
          <p:cNvPr id="28680" name="Picture 8" descr="Τα μοναδικά ψηφιδωτά και οι τοιχογραφίες της Αγιά Σοφιάς"/>
          <p:cNvPicPr>
            <a:picLocks noChangeAspect="1" noChangeArrowheads="1"/>
          </p:cNvPicPr>
          <p:nvPr/>
        </p:nvPicPr>
        <p:blipFill>
          <a:blip r:embed="rId2" cstate="print"/>
          <a:srcRect/>
          <a:stretch>
            <a:fillRect/>
          </a:stretch>
        </p:blipFill>
        <p:spPr bwMode="auto">
          <a:xfrm>
            <a:off x="5652120" y="980728"/>
            <a:ext cx="3312368" cy="22768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79512" y="188640"/>
            <a:ext cx="6480720" cy="6986528"/>
          </a:xfrm>
          <a:prstGeom prst="rect">
            <a:avLst/>
          </a:prstGeom>
        </p:spPr>
        <p:txBody>
          <a:bodyPr wrap="square">
            <a:spAutoFit/>
          </a:bodyPr>
          <a:lstStyle/>
          <a:p>
            <a:r>
              <a:rPr lang="el-GR" sz="3200" b="1" u="sng" dirty="0" smtClean="0">
                <a:solidFill>
                  <a:schemeClr val="accent1">
                    <a:lumMod val="75000"/>
                  </a:schemeClr>
                </a:solidFill>
              </a:rPr>
              <a:t>ΝΑΟΔΟΜΙΑ ΣΤΗ ΔΥΣΗ</a:t>
            </a:r>
            <a:endParaRPr lang="el-GR" sz="3200" b="1" u="sng"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Στη Δύση, από τον 11ο αιώνα, εμφανίστηκαν </a:t>
            </a:r>
            <a:r>
              <a:rPr lang="el-GR" sz="2400" b="1" dirty="0" smtClean="0"/>
              <a:t>δύο νέοι τύποι </a:t>
            </a:r>
            <a:r>
              <a:rPr lang="el-GR" sz="2400" dirty="0" smtClean="0"/>
              <a:t>ναών: ο ρομανικός και ο γοτθικός. </a:t>
            </a:r>
            <a:endParaRPr lang="el-GR" sz="2400" dirty="0" smtClean="0"/>
          </a:p>
          <a:p>
            <a:endParaRPr lang="el-GR" sz="2400" dirty="0" smtClean="0"/>
          </a:p>
          <a:p>
            <a:r>
              <a:rPr lang="el-GR" sz="2400" b="1" dirty="0" smtClean="0"/>
              <a:t>Ο ρομανικός </a:t>
            </a:r>
            <a:r>
              <a:rPr lang="el-GR" sz="2400" dirty="0" smtClean="0"/>
              <a:t>πρωτοεμφανίστηκε στη Γαλλία, έχοντας ως χαρακτηριστικό του τις πολλές στρογγυλές αψίδες. </a:t>
            </a:r>
            <a:endParaRPr lang="el-GR" sz="2400" dirty="0" smtClean="0"/>
          </a:p>
          <a:p>
            <a:endParaRPr lang="el-GR" sz="2400" dirty="0" smtClean="0"/>
          </a:p>
          <a:p>
            <a:r>
              <a:rPr lang="el-GR" sz="2400" dirty="0" smtClean="0"/>
              <a:t>Πρόκειται για </a:t>
            </a:r>
            <a:r>
              <a:rPr lang="el-GR" sz="2400" b="1" dirty="0" smtClean="0"/>
              <a:t>τεράστια οικοδομήματα</a:t>
            </a:r>
            <a:r>
              <a:rPr lang="el-GR" sz="2400" dirty="0" smtClean="0"/>
              <a:t>, δείγματα των οποίων υπάρχουν σε πολλά μέρη στης Δυτικής Ευρώπης. </a:t>
            </a:r>
            <a:endParaRPr lang="el-GR" sz="2400" dirty="0" smtClean="0"/>
          </a:p>
          <a:p>
            <a:endParaRPr lang="el-GR" sz="2400" dirty="0" smtClean="0"/>
          </a:p>
          <a:p>
            <a:r>
              <a:rPr lang="el-GR" sz="2400" dirty="0" smtClean="0"/>
              <a:t>Υπάρχουν </a:t>
            </a:r>
            <a:r>
              <a:rPr lang="el-GR" sz="2400" b="1" dirty="0" smtClean="0"/>
              <a:t>λιγοστές διακοσμήσεις, μετρημένα παράθυρα</a:t>
            </a:r>
            <a:r>
              <a:rPr lang="el-GR" sz="2400" dirty="0" smtClean="0"/>
              <a:t>, αλλά κυρίως στέρεοι ατόφιοι τοίχοι και πύργοι, που μας θυμίζουν </a:t>
            </a:r>
            <a:r>
              <a:rPr lang="el-GR" sz="2400" b="1" dirty="0" smtClean="0"/>
              <a:t>μεσαιωνικό κάστρο</a:t>
            </a:r>
            <a:r>
              <a:rPr lang="el-GR" sz="2400" dirty="0" smtClean="0"/>
              <a:t>.</a:t>
            </a:r>
            <a:br>
              <a:rPr lang="el-GR" sz="2400" dirty="0" smtClean="0"/>
            </a:br>
            <a:endParaRPr lang="el-GR" sz="2400" dirty="0" smtClean="0"/>
          </a:p>
        </p:txBody>
      </p:sp>
      <p:pic>
        <p:nvPicPr>
          <p:cNvPr id="25602" name="Picture 2" descr="https://upload.wikimedia.org/wikipedia/commons/thumb/8/87/00_Basilique_Ste-Marie-Madeleine_de_V%C3%A9zelay_-_JPG1.jpg/800px-00_Basilique_Ste-Marie-Madeleine_de_V%C3%A9zelay_-_JPG1.jpg"/>
          <p:cNvPicPr>
            <a:picLocks noChangeAspect="1" noChangeArrowheads="1"/>
          </p:cNvPicPr>
          <p:nvPr/>
        </p:nvPicPr>
        <p:blipFill>
          <a:blip r:embed="rId1" cstate="print"/>
          <a:srcRect/>
          <a:stretch>
            <a:fillRect/>
          </a:stretch>
        </p:blipFill>
        <p:spPr bwMode="auto">
          <a:xfrm>
            <a:off x="6570137" y="620688"/>
            <a:ext cx="2139034" cy="2852936"/>
          </a:xfrm>
          <a:prstGeom prst="rect">
            <a:avLst/>
          </a:prstGeom>
          <a:noFill/>
        </p:spPr>
      </p:pic>
      <p:pic>
        <p:nvPicPr>
          <p:cNvPr id="25604" name="Picture 4" descr="https://upload.wikimedia.org/wikipedia/commons/thumb/5/5a/Vezelay-Basilique-Nef.JPG/800px-Vezelay-Basilique-Nef.JPG"/>
          <p:cNvPicPr>
            <a:picLocks noChangeAspect="1" noChangeArrowheads="1"/>
          </p:cNvPicPr>
          <p:nvPr/>
        </p:nvPicPr>
        <p:blipFill>
          <a:blip r:embed="rId2" cstate="print"/>
          <a:srcRect/>
          <a:stretch>
            <a:fillRect/>
          </a:stretch>
        </p:blipFill>
        <p:spPr bwMode="auto">
          <a:xfrm>
            <a:off x="6588224" y="3789040"/>
            <a:ext cx="2139034" cy="285293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548680"/>
            <a:ext cx="5760640" cy="5632311"/>
          </a:xfrm>
          <a:prstGeom prst="rect">
            <a:avLst/>
          </a:prstGeom>
        </p:spPr>
        <p:txBody>
          <a:bodyPr wrap="square">
            <a:spAutoFit/>
          </a:bodyPr>
          <a:lstStyle/>
          <a:p>
            <a:r>
              <a:rPr lang="el-GR" sz="2400" b="1" dirty="0" smtClean="0"/>
              <a:t>Ο γοτθικός </a:t>
            </a:r>
            <a:r>
              <a:rPr lang="el-GR" sz="2400" dirty="0" smtClean="0"/>
              <a:t>δημιουργήθηκε  εκατό χρόνια αργότερα, έχοντας ως χαρακτηριστικό του τις </a:t>
            </a:r>
            <a:r>
              <a:rPr lang="el-GR" sz="2400" b="1" dirty="0" smtClean="0"/>
              <a:t>αιχμηρές αψίδες, τα μεγάλα παράθυρα με υαλογραφήματα (βιτρό) </a:t>
            </a:r>
            <a:r>
              <a:rPr lang="el-GR" sz="2400" dirty="0" smtClean="0"/>
              <a:t>και τον πολύ ψηλό</a:t>
            </a:r>
            <a:r>
              <a:rPr lang="el-GR" sz="2400" b="1" dirty="0" smtClean="0"/>
              <a:t> αιχμηρό θόλο</a:t>
            </a:r>
            <a:r>
              <a:rPr lang="el-GR" sz="2400" dirty="0" smtClean="0"/>
              <a:t>. </a:t>
            </a:r>
            <a:endParaRPr lang="el-GR" sz="2400" dirty="0" smtClean="0"/>
          </a:p>
          <a:p>
            <a:endParaRPr lang="el-GR" sz="2400" dirty="0" smtClean="0"/>
          </a:p>
          <a:p>
            <a:r>
              <a:rPr lang="el-GR" sz="2400" dirty="0" smtClean="0"/>
              <a:t>Χαρακτηριστικά είναι τα στενόμακρα κτίρια, τα οποία χωρίζονται εσωτερικά σε κλίτη και στο ανατολικό μέρος καταλήγουν σε ένα εγκάρσιο κλίτος με μια ημικυκλική κόγχη μεγάλων διαστάσεων. </a:t>
            </a:r>
            <a:endParaRPr lang="el-GR" sz="2400" dirty="0" smtClean="0"/>
          </a:p>
          <a:p>
            <a:endParaRPr lang="el-GR" sz="2400" dirty="0" smtClean="0"/>
          </a:p>
          <a:p>
            <a:r>
              <a:rPr lang="el-GR" sz="2400" dirty="0" smtClean="0"/>
              <a:t>Ιδιαίτερες είναι οι πανύψηλες οξείες απολήξεις της στέγης και των κωδωνοστασίων.</a:t>
            </a:r>
            <a:endParaRPr lang="el-GR" sz="2400" dirty="0" smtClean="0"/>
          </a:p>
        </p:txBody>
      </p:sp>
      <p:pic>
        <p:nvPicPr>
          <p:cNvPr id="30724" name="Picture 4" descr="Γοτθική αρχιτεκτονική - Βικιπαίδεια"/>
          <p:cNvPicPr>
            <a:picLocks noChangeAspect="1" noChangeArrowheads="1"/>
          </p:cNvPicPr>
          <p:nvPr/>
        </p:nvPicPr>
        <p:blipFill>
          <a:blip r:embed="rId1" cstate="print"/>
          <a:srcRect/>
          <a:stretch>
            <a:fillRect/>
          </a:stretch>
        </p:blipFill>
        <p:spPr bwMode="auto">
          <a:xfrm>
            <a:off x="6354252" y="332656"/>
            <a:ext cx="2327190" cy="3099818"/>
          </a:xfrm>
          <a:prstGeom prst="rect">
            <a:avLst/>
          </a:prstGeom>
          <a:noFill/>
        </p:spPr>
      </p:pic>
      <p:pic>
        <p:nvPicPr>
          <p:cNvPr id="30726" name="Picture 6" descr="Γοτθική αρχιτεκτονική - Βικιπαίδεια"/>
          <p:cNvPicPr>
            <a:picLocks noChangeAspect="1" noChangeArrowheads="1"/>
          </p:cNvPicPr>
          <p:nvPr/>
        </p:nvPicPr>
        <p:blipFill>
          <a:blip r:embed="rId2" cstate="print"/>
          <a:srcRect/>
          <a:stretch>
            <a:fillRect/>
          </a:stretch>
        </p:blipFill>
        <p:spPr bwMode="auto">
          <a:xfrm>
            <a:off x="6372200" y="3549014"/>
            <a:ext cx="2333995" cy="31119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88640"/>
            <a:ext cx="6264696" cy="6370975"/>
          </a:xfrm>
          <a:prstGeom prst="rect">
            <a:avLst/>
          </a:prstGeom>
        </p:spPr>
        <p:txBody>
          <a:bodyPr wrap="square">
            <a:spAutoFit/>
          </a:bodyPr>
          <a:lstStyle/>
          <a:p>
            <a:r>
              <a:rPr lang="el-GR" sz="2400" dirty="0" smtClean="0"/>
              <a:t>Κατά τον </a:t>
            </a:r>
            <a:r>
              <a:rPr lang="el-GR" sz="2400" b="1" dirty="0" smtClean="0"/>
              <a:t>15ο αιώνα</a:t>
            </a:r>
            <a:r>
              <a:rPr lang="el-GR" sz="2400" dirty="0" smtClean="0"/>
              <a:t>, με τη σταδιακή επικράτηση της Αναγέννησης, αναβίωσαν στοιχεία και ρυθμοί της κλασικής και ελληνορωμαϊκής αρχιτεκτονικής, ενώ το ύφος βασίστηκε στη λογική. </a:t>
            </a:r>
            <a:endParaRPr lang="el-GR" sz="2400" dirty="0" smtClean="0"/>
          </a:p>
          <a:p>
            <a:r>
              <a:rPr lang="el-GR" sz="2400" dirty="0" smtClean="0"/>
              <a:t>Τον </a:t>
            </a:r>
            <a:r>
              <a:rPr lang="el-GR" sz="2400" b="1" dirty="0" smtClean="0"/>
              <a:t>17ο αιώνα</a:t>
            </a:r>
            <a:r>
              <a:rPr lang="el-GR" sz="2400" dirty="0" smtClean="0"/>
              <a:t>, θα επικρατήσουν τα στοιχεία μπαρόκ με την εκφραστική ελευθερία και την επιτηδευμένη διακόσμηση.</a:t>
            </a:r>
            <a:endParaRPr lang="el-GR" sz="2400" dirty="0" smtClean="0"/>
          </a:p>
          <a:p>
            <a:r>
              <a:rPr lang="el-GR" sz="2400" dirty="0" smtClean="0"/>
              <a:t>Τον </a:t>
            </a:r>
            <a:r>
              <a:rPr lang="el-GR" sz="2400" b="1" dirty="0" smtClean="0"/>
              <a:t>18ο αιώνα ­ αρχές 19ου αιώνα </a:t>
            </a:r>
            <a:r>
              <a:rPr lang="el-GR" sz="2400" dirty="0" smtClean="0"/>
              <a:t>κτίστηκαν ναοί επηρεασμένοι από το πνεύμα του νεοκλασικισμού. </a:t>
            </a:r>
            <a:endParaRPr lang="el-GR" sz="2400" dirty="0" smtClean="0"/>
          </a:p>
          <a:p>
            <a:r>
              <a:rPr lang="el-GR" sz="2400" dirty="0" smtClean="0"/>
              <a:t>Τον </a:t>
            </a:r>
            <a:r>
              <a:rPr lang="el-GR" sz="2400" b="1" dirty="0" smtClean="0"/>
              <a:t>20ό αιώνα </a:t>
            </a:r>
            <a:r>
              <a:rPr lang="el-GR" sz="2400" dirty="0" smtClean="0"/>
              <a:t>κατασκευάστηκαν νέοι σύμφωνα με το ρεύμα του μοντερνισμού, ενώ σήμερα οι αρχιτέκτονες δοκιμάζουν νέες τεχνικές και υλικά σε μια προσπάθεια να ενσωματώσουν τον αστικό και μεταμοντέρνο τρόπο ζωής των χριστιανών της Δύσης.</a:t>
            </a:r>
            <a:endParaRPr lang="en-US" sz="2400" dirty="0"/>
          </a:p>
        </p:txBody>
      </p:sp>
      <p:pic>
        <p:nvPicPr>
          <p:cNvPr id="31748" name="Picture 4" descr="Γοτθική αρχιτεκτονική - Βικιπαίδεια"/>
          <p:cNvPicPr>
            <a:picLocks noChangeAspect="1" noChangeArrowheads="1"/>
          </p:cNvPicPr>
          <p:nvPr/>
        </p:nvPicPr>
        <p:blipFill>
          <a:blip r:embed="rId1" cstate="print"/>
          <a:srcRect/>
          <a:stretch>
            <a:fillRect/>
          </a:stretch>
        </p:blipFill>
        <p:spPr bwMode="auto">
          <a:xfrm>
            <a:off x="6732240" y="476672"/>
            <a:ext cx="2081667" cy="2779133"/>
          </a:xfrm>
          <a:prstGeom prst="rect">
            <a:avLst/>
          </a:prstGeom>
          <a:noFill/>
        </p:spPr>
      </p:pic>
      <p:pic>
        <p:nvPicPr>
          <p:cNvPr id="31750" name="Picture 6" descr="Νεογοτθική αρχιτεκτονική - Βικιπαίδεια"/>
          <p:cNvPicPr>
            <a:picLocks noChangeAspect="1" noChangeArrowheads="1"/>
          </p:cNvPicPr>
          <p:nvPr/>
        </p:nvPicPr>
        <p:blipFill>
          <a:blip r:embed="rId2" cstate="print"/>
          <a:srcRect/>
          <a:stretch>
            <a:fillRect/>
          </a:stretch>
        </p:blipFill>
        <p:spPr bwMode="auto">
          <a:xfrm>
            <a:off x="6732240" y="3501008"/>
            <a:ext cx="2124075" cy="2857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88640"/>
            <a:ext cx="4248472" cy="5755422"/>
          </a:xfrm>
          <a:prstGeom prst="rect">
            <a:avLst/>
          </a:prstGeom>
        </p:spPr>
        <p:txBody>
          <a:bodyPr wrap="square">
            <a:spAutoFit/>
          </a:bodyPr>
          <a:lstStyle/>
          <a:p>
            <a:r>
              <a:rPr lang="el-GR" sz="3200" b="1" u="sng" dirty="0" smtClean="0">
                <a:solidFill>
                  <a:schemeClr val="accent1">
                    <a:lumMod val="75000"/>
                  </a:schemeClr>
                </a:solidFill>
              </a:rPr>
              <a:t>ΝΑΟΔΟΜΙΑ</a:t>
            </a:r>
            <a:endParaRPr lang="el-GR" sz="3200" b="1" u="sng" dirty="0" smtClean="0">
              <a:solidFill>
                <a:schemeClr val="accent1">
                  <a:lumMod val="75000"/>
                </a:schemeClr>
              </a:solidFill>
            </a:endParaRPr>
          </a:p>
          <a:p>
            <a:endParaRPr lang="el-GR" sz="2400" dirty="0" smtClean="0"/>
          </a:p>
          <a:p>
            <a:r>
              <a:rPr lang="el-GR" sz="2400" dirty="0" smtClean="0"/>
              <a:t>Ως </a:t>
            </a:r>
            <a:r>
              <a:rPr lang="el-GR" sz="2400" b="1" dirty="0" smtClean="0"/>
              <a:t>ναοδομία </a:t>
            </a:r>
            <a:r>
              <a:rPr lang="el-GR" sz="2400" dirty="0" smtClean="0"/>
              <a:t>αναφέρεται η </a:t>
            </a:r>
            <a:r>
              <a:rPr lang="el-GR" sz="2400" b="1" dirty="0" smtClean="0"/>
              <a:t>αρχιτεκτονική </a:t>
            </a:r>
            <a:r>
              <a:rPr lang="el-GR" sz="2400" dirty="0" smtClean="0"/>
              <a:t>των ναών. </a:t>
            </a:r>
            <a:endParaRPr lang="el-GR" sz="2400" dirty="0" smtClean="0"/>
          </a:p>
          <a:p>
            <a:endParaRPr lang="el-GR" sz="2400" dirty="0" smtClean="0"/>
          </a:p>
          <a:p>
            <a:r>
              <a:rPr lang="el-GR" sz="2400" dirty="0" smtClean="0"/>
              <a:t> Τις αρχαιότερες μαρτυρίες για τους </a:t>
            </a:r>
            <a:r>
              <a:rPr lang="el-GR" sz="2400" b="1" dirty="0" smtClean="0"/>
              <a:t>χώρους </a:t>
            </a:r>
            <a:r>
              <a:rPr lang="el-GR" sz="2400" dirty="0" smtClean="0"/>
              <a:t>προσευχής και λατρείας των πρώτων αιώνων παρέχουν οι Πράξεις των Αποστόλων. </a:t>
            </a:r>
            <a:endParaRPr lang="el-GR" sz="2400" dirty="0" smtClean="0"/>
          </a:p>
          <a:p>
            <a:endParaRPr lang="el-GR" sz="2400" dirty="0" smtClean="0"/>
          </a:p>
          <a:p>
            <a:r>
              <a:rPr lang="el-GR" sz="2400" dirty="0" smtClean="0"/>
              <a:t>Έμειναν </a:t>
            </a:r>
            <a:r>
              <a:rPr lang="el-GR" sz="2400" b="1" dirty="0" smtClean="0"/>
              <a:t>γνωστοί </a:t>
            </a:r>
            <a:r>
              <a:rPr lang="el-GR" sz="2400" dirty="0" smtClean="0"/>
              <a:t>με τις ονομασίες «κατ’ οίκον εκκλησία», «οίκος Θεού», «οίκος Κυρίου» και «κυριακόν».  </a:t>
            </a:r>
            <a:endParaRPr lang="en-US" sz="2400" dirty="0"/>
          </a:p>
        </p:txBody>
      </p:sp>
      <p:pic>
        <p:nvPicPr>
          <p:cNvPr id="19458" name="Picture 2" descr="Η Αγία Σοφία και τα ψηφιδωτά της | Η ΡΟΔΙΑΚΗ"/>
          <p:cNvPicPr>
            <a:picLocks noChangeAspect="1" noChangeArrowheads="1"/>
          </p:cNvPicPr>
          <p:nvPr/>
        </p:nvPicPr>
        <p:blipFill>
          <a:blip r:embed="rId1" cstate="print">
            <a:duotone>
              <a:prstClr val="black"/>
              <a:srgbClr val="D9C3A5">
                <a:tint val="50000"/>
                <a:satMod val="180000"/>
              </a:srgbClr>
            </a:duotone>
          </a:blip>
          <a:srcRect/>
          <a:stretch>
            <a:fillRect/>
          </a:stretch>
        </p:blipFill>
        <p:spPr bwMode="auto">
          <a:xfrm>
            <a:off x="5148064" y="980728"/>
            <a:ext cx="3624634" cy="515503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79512" y="1124744"/>
            <a:ext cx="5040560" cy="4154984"/>
          </a:xfrm>
          <a:prstGeom prst="rect">
            <a:avLst/>
          </a:prstGeom>
        </p:spPr>
        <p:txBody>
          <a:bodyPr wrap="square">
            <a:spAutoFit/>
          </a:bodyPr>
          <a:lstStyle/>
          <a:p>
            <a:r>
              <a:rPr lang="el-GR" sz="2400" dirty="0" smtClean="0"/>
              <a:t>Την εποχή της </a:t>
            </a:r>
            <a:r>
              <a:rPr lang="el-GR" sz="2400" b="1" dirty="0" smtClean="0"/>
              <a:t>Αναγεννήσεως</a:t>
            </a:r>
            <a:r>
              <a:rPr lang="el-GR" sz="2400" dirty="0" smtClean="0"/>
              <a:t> δημιουργήθηκαν </a:t>
            </a:r>
            <a:r>
              <a:rPr lang="el-GR" sz="2400" b="1" dirty="0" smtClean="0"/>
              <a:t>νέοι τύποι ναοδομίας</a:t>
            </a:r>
            <a:r>
              <a:rPr lang="el-GR" sz="2400" dirty="0" smtClean="0"/>
              <a:t> στη Δύση επηρεασμένοι από την επιστροφή στα </a:t>
            </a:r>
            <a:r>
              <a:rPr lang="el-GR" sz="2400" b="1" dirty="0" smtClean="0"/>
              <a:t>αρχαιοελληνικά και κλασσικά πρότυπα</a:t>
            </a:r>
            <a:r>
              <a:rPr lang="el-GR" sz="2400" dirty="0" smtClean="0"/>
              <a:t>. </a:t>
            </a:r>
            <a:endParaRPr lang="el-GR" sz="2400" dirty="0" smtClean="0"/>
          </a:p>
          <a:p>
            <a:endParaRPr lang="el-GR" sz="2400" dirty="0" smtClean="0"/>
          </a:p>
          <a:p>
            <a:r>
              <a:rPr lang="el-GR" sz="2400" dirty="0" smtClean="0"/>
              <a:t>Έτσι προήλθε ο </a:t>
            </a:r>
            <a:r>
              <a:rPr lang="el-GR" sz="2400" b="1" dirty="0" smtClean="0"/>
              <a:t>ρυθμός της Αναγεννήσεως</a:t>
            </a:r>
            <a:r>
              <a:rPr lang="el-GR" sz="2400" dirty="0" smtClean="0"/>
              <a:t> με αντιπροσωπευτικό παράδειγμα τον κολοσσιαίο ναό του </a:t>
            </a:r>
            <a:r>
              <a:rPr lang="el-GR" sz="2400" b="1" dirty="0" smtClean="0"/>
              <a:t>αγίου Πέτρου </a:t>
            </a:r>
            <a:r>
              <a:rPr lang="el-GR" sz="2400" dirty="0" smtClean="0"/>
              <a:t>στη Ρώμη.</a:t>
            </a:r>
            <a:endParaRPr lang="el-GR" sz="2400" dirty="0"/>
          </a:p>
        </p:txBody>
      </p:sp>
      <p:pic>
        <p:nvPicPr>
          <p:cNvPr id="24582" name="Picture 6" descr="Ο Θόλος του Αγίου Πέτρου – Rome in Greek"/>
          <p:cNvPicPr>
            <a:picLocks noChangeAspect="1" noChangeArrowheads="1"/>
          </p:cNvPicPr>
          <p:nvPr/>
        </p:nvPicPr>
        <p:blipFill>
          <a:blip r:embed="rId1" cstate="print"/>
          <a:srcRect/>
          <a:stretch>
            <a:fillRect/>
          </a:stretch>
        </p:blipFill>
        <p:spPr bwMode="auto">
          <a:xfrm>
            <a:off x="5292080" y="764704"/>
            <a:ext cx="3522031" cy="2348880"/>
          </a:xfrm>
          <a:prstGeom prst="rect">
            <a:avLst/>
          </a:prstGeom>
          <a:noFill/>
        </p:spPr>
      </p:pic>
      <p:pic>
        <p:nvPicPr>
          <p:cNvPr id="24584" name="Picture 8" descr="Ρώμη, βασιλική, Βατικάνο, ο άγιος πετρός στη Ρώμη | Pikist"/>
          <p:cNvPicPr>
            <a:picLocks noChangeAspect="1" noChangeArrowheads="1"/>
          </p:cNvPicPr>
          <p:nvPr/>
        </p:nvPicPr>
        <p:blipFill>
          <a:blip r:embed="rId2" cstate="print"/>
          <a:srcRect/>
          <a:stretch>
            <a:fillRect/>
          </a:stretch>
        </p:blipFill>
        <p:spPr bwMode="auto">
          <a:xfrm>
            <a:off x="5292080" y="3789040"/>
            <a:ext cx="3536338" cy="236693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3789040"/>
            <a:ext cx="8352928" cy="923330"/>
          </a:xfrm>
          <a:prstGeom prst="rect">
            <a:avLst/>
          </a:prstGeom>
        </p:spPr>
        <p:txBody>
          <a:bodyPr wrap="square">
            <a:spAutoFit/>
          </a:bodyPr>
          <a:lstStyle/>
          <a:p>
            <a:r>
              <a:rPr lang="en-US" dirty="0" smtClean="0"/>
              <a:t>https://arxon.gr/2020/04/ena-ypodeigma-kirygmatos-gia-paidia-se-proigiasmeni-theia-leitoyrgia/</a:t>
            </a:r>
            <a:endParaRPr lang="el-GR" dirty="0" smtClean="0"/>
          </a:p>
          <a:p>
            <a:endParaRPr lang="en-US" dirty="0"/>
          </a:p>
        </p:txBody>
      </p:sp>
      <p:sp>
        <p:nvSpPr>
          <p:cNvPr id="3" name="2 - Ορθογώνιο"/>
          <p:cNvSpPr/>
          <p:nvPr/>
        </p:nvSpPr>
        <p:spPr>
          <a:xfrm>
            <a:off x="467544" y="4653136"/>
            <a:ext cx="8136904" cy="369332"/>
          </a:xfrm>
          <a:prstGeom prst="rect">
            <a:avLst/>
          </a:prstGeom>
        </p:spPr>
        <p:txBody>
          <a:bodyPr wrap="square">
            <a:spAutoFit/>
          </a:bodyPr>
          <a:lstStyle/>
          <a:p>
            <a:r>
              <a:rPr lang="en-US" dirty="0" smtClean="0"/>
              <a:t>https://samouchos.weebly.com/architectural_style_of_churches.html</a:t>
            </a:r>
            <a:endParaRPr lang="en-US" dirty="0"/>
          </a:p>
        </p:txBody>
      </p:sp>
      <p:sp>
        <p:nvSpPr>
          <p:cNvPr id="4" name="3 - Ορθογώνιο"/>
          <p:cNvSpPr/>
          <p:nvPr/>
        </p:nvSpPr>
        <p:spPr>
          <a:xfrm>
            <a:off x="431032" y="1700808"/>
            <a:ext cx="8605464" cy="923330"/>
          </a:xfrm>
          <a:prstGeom prst="rect">
            <a:avLst/>
          </a:prstGeom>
        </p:spPr>
        <p:txBody>
          <a:bodyPr wrap="square">
            <a:spAutoFit/>
          </a:bodyPr>
          <a:lstStyle/>
          <a:p>
            <a:r>
              <a:rPr lang="en-US" dirty="0" smtClean="0"/>
              <a:t>https://el.wikipedia.org/wiki/%CE%91%CE%B3%CE%AF%CE%B1_%CE%A3%CE%BF%CF%86%CE%AF%CE%B1_(%CE%9A%CF%89%CE%BD%CF%83%CF%84%CE%B1%CE%BD%CF%84%CE%B9%CE%BD%CE%BF%CF%8D%CF%80%CE%BF%CE%BB%CE%B7)</a:t>
            </a:r>
            <a:endParaRPr lang="en-US" dirty="0"/>
          </a:p>
        </p:txBody>
      </p:sp>
      <p:sp>
        <p:nvSpPr>
          <p:cNvPr id="5" name="4 - Ορθογώνιο"/>
          <p:cNvSpPr/>
          <p:nvPr/>
        </p:nvSpPr>
        <p:spPr>
          <a:xfrm>
            <a:off x="467544" y="5157192"/>
            <a:ext cx="8496944" cy="646331"/>
          </a:xfrm>
          <a:prstGeom prst="rect">
            <a:avLst/>
          </a:prstGeom>
        </p:spPr>
        <p:txBody>
          <a:bodyPr wrap="square">
            <a:spAutoFit/>
          </a:bodyPr>
          <a:lstStyle/>
          <a:p>
            <a:r>
              <a:rPr lang="en-US" dirty="0" smtClean="0"/>
              <a:t>http://www.byzantineathens.com/alpharhochiiotatauepsilonkappatauomicronnuiotakappaomicroniota-rhoupsilonthetamuomicroniota-nualphaomeganu.html</a:t>
            </a:r>
            <a:endParaRPr lang="en-US" dirty="0"/>
          </a:p>
        </p:txBody>
      </p:sp>
      <p:sp>
        <p:nvSpPr>
          <p:cNvPr id="6" name="5 - Ορθογώνιο"/>
          <p:cNvSpPr/>
          <p:nvPr/>
        </p:nvSpPr>
        <p:spPr>
          <a:xfrm>
            <a:off x="467544" y="2708920"/>
            <a:ext cx="8568952" cy="923330"/>
          </a:xfrm>
          <a:prstGeom prst="rect">
            <a:avLst/>
          </a:prstGeom>
        </p:spPr>
        <p:txBody>
          <a:bodyPr wrap="square">
            <a:spAutoFit/>
          </a:bodyPr>
          <a:lstStyle/>
          <a:p>
            <a:r>
              <a:rPr lang="en-US" dirty="0" smtClean="0"/>
              <a:t>https://www.troodostravel.gr/2019/11/24/%CE%B5%CF%83%CF%89%CF%84%CE%B5%CF%81%CE%B9%CE%BA%CE%BF-%CE%B1%CE%B3%CE%B9%CE%B1-%CF%83%CE%BF%CF%86%CE%B9%CE%B1/</a:t>
            </a:r>
            <a:endParaRPr lang="en-US" dirty="0"/>
          </a:p>
        </p:txBody>
      </p:sp>
      <p:sp>
        <p:nvSpPr>
          <p:cNvPr id="7" name="6 - TextBox"/>
          <p:cNvSpPr txBox="1"/>
          <p:nvPr/>
        </p:nvSpPr>
        <p:spPr>
          <a:xfrm>
            <a:off x="467544" y="476672"/>
            <a:ext cx="3501664" cy="1077218"/>
          </a:xfrm>
          <a:prstGeom prst="rect">
            <a:avLst/>
          </a:prstGeom>
          <a:noFill/>
        </p:spPr>
        <p:txBody>
          <a:bodyPr wrap="none" rtlCol="0">
            <a:spAutoFit/>
          </a:bodyPr>
          <a:lstStyle/>
          <a:p>
            <a:r>
              <a:rPr lang="el-GR" sz="2800" b="1" u="sng" dirty="0" smtClean="0">
                <a:solidFill>
                  <a:schemeClr val="accent1">
                    <a:lumMod val="75000"/>
                  </a:schemeClr>
                </a:solidFill>
              </a:rPr>
              <a:t>ΠΗΓΕΣ</a:t>
            </a:r>
            <a:endParaRPr lang="el-GR" sz="2800" b="1" u="sng" dirty="0" smtClean="0">
              <a:solidFill>
                <a:schemeClr val="accent1">
                  <a:lumMod val="75000"/>
                </a:schemeClr>
              </a:solidFill>
            </a:endParaRPr>
          </a:p>
          <a:p>
            <a:endParaRPr lang="el-GR" dirty="0" smtClean="0"/>
          </a:p>
          <a:p>
            <a:r>
              <a:rPr lang="el-GR" dirty="0" smtClean="0"/>
              <a:t>Βιβλίο Θρησκευτικών Γ΄ γυμνασίου</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04664"/>
            <a:ext cx="5328592" cy="5632311"/>
          </a:xfrm>
          <a:prstGeom prst="rect">
            <a:avLst/>
          </a:prstGeom>
        </p:spPr>
        <p:txBody>
          <a:bodyPr wrap="square">
            <a:spAutoFit/>
          </a:bodyPr>
          <a:lstStyle/>
          <a:p>
            <a:r>
              <a:rPr lang="el-GR" sz="3200" b="1" u="sng" dirty="0" smtClean="0">
                <a:solidFill>
                  <a:schemeClr val="accent1">
                    <a:lumMod val="75000"/>
                  </a:schemeClr>
                </a:solidFill>
              </a:rPr>
              <a:t>ΕΥΚΤΗΡΙΟΙ ΟΙΚΟΙ ή ΚΥΡΙΑΚΑ</a:t>
            </a:r>
            <a:endParaRPr lang="el-GR" sz="3200" b="1" u="sng" dirty="0" smtClean="0">
              <a:solidFill>
                <a:schemeClr val="accent1">
                  <a:lumMod val="75000"/>
                </a:schemeClr>
              </a:solidFill>
            </a:endParaRPr>
          </a:p>
          <a:p>
            <a:endParaRPr lang="el-GR" sz="3200" b="1"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Ήταν ευρύχωρες </a:t>
            </a:r>
            <a:r>
              <a:rPr lang="el-GR" sz="2400" b="1" dirty="0"/>
              <a:t>αίθουσες</a:t>
            </a:r>
            <a:r>
              <a:rPr lang="el-GR" sz="2400" dirty="0"/>
              <a:t> (από ιδιώτες ή από την κοινότητα) για τη </a:t>
            </a:r>
            <a:r>
              <a:rPr lang="el-GR" sz="2400" b="1" dirty="0"/>
              <a:t>λατρεία</a:t>
            </a:r>
            <a:r>
              <a:rPr lang="el-GR" sz="2400" dirty="0"/>
              <a:t>. </a:t>
            </a:r>
            <a:endParaRPr lang="el-GR" sz="2400" dirty="0" smtClean="0"/>
          </a:p>
          <a:p>
            <a:endParaRPr lang="el-GR" sz="2400" dirty="0" smtClean="0"/>
          </a:p>
          <a:p>
            <a:r>
              <a:rPr lang="el-GR" sz="2400" dirty="0" smtClean="0"/>
              <a:t>Είχαν </a:t>
            </a:r>
            <a:r>
              <a:rPr lang="el-GR" sz="2400" dirty="0"/>
              <a:t>μόνιμο χαρακτήρα και </a:t>
            </a:r>
            <a:r>
              <a:rPr lang="el-GR" sz="2400" b="1" dirty="0"/>
              <a:t>ονομάστηκαν</a:t>
            </a:r>
            <a:r>
              <a:rPr lang="el-GR" sz="2400" dirty="0"/>
              <a:t> Κυριακά (προς τιμήν του Κυρίου) ή Ευκτήριοι οίκοι</a:t>
            </a:r>
            <a:r>
              <a:rPr lang="el-GR" sz="2400" dirty="0" smtClean="0"/>
              <a:t>.</a:t>
            </a:r>
            <a:endParaRPr lang="el-GR" sz="2400" dirty="0" smtClean="0"/>
          </a:p>
          <a:p>
            <a:endParaRPr lang="el-GR" sz="2400" dirty="0" smtClean="0"/>
          </a:p>
          <a:p>
            <a:r>
              <a:rPr lang="el-GR" sz="2400" dirty="0" smtClean="0"/>
              <a:t>Αποτελούσαν είτε χωριστές </a:t>
            </a:r>
            <a:r>
              <a:rPr lang="el-GR" sz="2400" dirty="0"/>
              <a:t>οντότητες είτε υπάγονταν σε κεντρικούς χώρους δημοσίας </a:t>
            </a:r>
            <a:r>
              <a:rPr lang="el-GR" sz="2400" dirty="0" smtClean="0"/>
              <a:t>λατρείας.</a:t>
            </a:r>
            <a:endParaRPr lang="el-GR" sz="2400" dirty="0" smtClean="0"/>
          </a:p>
          <a:p>
            <a:r>
              <a:rPr lang="el-GR" sz="2400" dirty="0" smtClean="0"/>
              <a:t> </a:t>
            </a:r>
            <a:endParaRPr lang="en-US" dirty="0"/>
          </a:p>
        </p:txBody>
      </p:sp>
      <p:pic>
        <p:nvPicPr>
          <p:cNvPr id="2050" name="Picture 2" descr="Στο Βαπτιστήριο της Αγίας Λυδίας - Ορθοδοξία News Agency"/>
          <p:cNvPicPr>
            <a:picLocks noChangeAspect="1" noChangeArrowheads="1"/>
          </p:cNvPicPr>
          <p:nvPr/>
        </p:nvPicPr>
        <p:blipFill>
          <a:blip r:embed="rId1" cstate="print"/>
          <a:srcRect/>
          <a:stretch>
            <a:fillRect/>
          </a:stretch>
        </p:blipFill>
        <p:spPr bwMode="auto">
          <a:xfrm>
            <a:off x="5868144" y="4057980"/>
            <a:ext cx="3009224" cy="1980498"/>
          </a:xfrm>
          <a:prstGeom prst="rect">
            <a:avLst/>
          </a:prstGeom>
          <a:noFill/>
        </p:spPr>
      </p:pic>
      <p:pic>
        <p:nvPicPr>
          <p:cNvPr id="2052" name="Picture 4" descr="Εξέλιξη ναοδομίας timeline | Timetoast timelines"/>
          <p:cNvPicPr>
            <a:picLocks noChangeAspect="1" noChangeArrowheads="1"/>
          </p:cNvPicPr>
          <p:nvPr/>
        </p:nvPicPr>
        <p:blipFill>
          <a:blip r:embed="rId2" cstate="print"/>
          <a:srcRect/>
          <a:stretch>
            <a:fillRect/>
          </a:stretch>
        </p:blipFill>
        <p:spPr bwMode="auto">
          <a:xfrm>
            <a:off x="5868144" y="1124744"/>
            <a:ext cx="3004821" cy="22571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764704"/>
            <a:ext cx="4896544" cy="5262979"/>
          </a:xfrm>
          <a:prstGeom prst="rect">
            <a:avLst/>
          </a:prstGeom>
        </p:spPr>
        <p:txBody>
          <a:bodyPr wrap="square">
            <a:spAutoFit/>
          </a:bodyPr>
          <a:lstStyle/>
          <a:p>
            <a:r>
              <a:rPr lang="el-GR" sz="2400" dirty="0" smtClean="0"/>
              <a:t>Ο αυτοκράτορας Ιουστινιανός Α΄ εισήγαγε αριθμό </a:t>
            </a:r>
            <a:r>
              <a:rPr lang="el-GR" sz="2400" b="1" dirty="0" smtClean="0"/>
              <a:t>προϋποθέσεων</a:t>
            </a:r>
            <a:r>
              <a:rPr lang="el-GR" sz="2400" dirty="0" smtClean="0"/>
              <a:t> για την ανέγερσή τους.</a:t>
            </a:r>
            <a:endParaRPr lang="el-GR" sz="2400" dirty="0" smtClean="0"/>
          </a:p>
          <a:p>
            <a:r>
              <a:rPr lang="el-GR" sz="2400" dirty="0" smtClean="0"/>
              <a:t>Παράλληλα, επέβαλε ορισμένους </a:t>
            </a:r>
            <a:r>
              <a:rPr lang="el-GR" sz="2400" b="1" dirty="0" smtClean="0"/>
              <a:t>περιορισμούς</a:t>
            </a:r>
            <a:r>
              <a:rPr lang="el-GR" sz="2400" dirty="0" smtClean="0"/>
              <a:t>, συμπεριλαμβανομένης, μεταξύ άλλων, της απαγόρευσης </a:t>
            </a:r>
            <a:r>
              <a:rPr lang="el-GR" sz="2400" b="1" dirty="0" smtClean="0"/>
              <a:t>τελέσεως λειτουργίας</a:t>
            </a:r>
            <a:r>
              <a:rPr lang="el-GR" sz="2400" dirty="0" smtClean="0"/>
              <a:t> εντός των προσευχητηρίων. </a:t>
            </a:r>
            <a:endParaRPr lang="el-GR" sz="2400" dirty="0" smtClean="0"/>
          </a:p>
          <a:p>
            <a:endParaRPr lang="el-GR" sz="2400" dirty="0" smtClean="0"/>
          </a:p>
          <a:p>
            <a:r>
              <a:rPr lang="el-GR" sz="2400" dirty="0" smtClean="0"/>
              <a:t>Το 1028, προχώρησε στην </a:t>
            </a:r>
            <a:r>
              <a:rPr lang="el-GR" sz="2400" b="1" dirty="0" smtClean="0"/>
              <a:t>απαγόρευση</a:t>
            </a:r>
            <a:r>
              <a:rPr lang="el-GR" sz="2400" dirty="0" smtClean="0"/>
              <a:t> της </a:t>
            </a:r>
            <a:r>
              <a:rPr lang="el-GR" sz="2400" b="1" dirty="0" smtClean="0"/>
              <a:t>χρήσεως</a:t>
            </a:r>
            <a:r>
              <a:rPr lang="el-GR" sz="2400" dirty="0" smtClean="0"/>
              <a:t> των ευκτηρίων για σκοπούς πέραν της τέλεσης λειτουργίας.</a:t>
            </a:r>
            <a:endParaRPr lang="en-US" sz="2400" dirty="0"/>
          </a:p>
        </p:txBody>
      </p:sp>
      <p:pic>
        <p:nvPicPr>
          <p:cNvPr id="27650" name="Picture 2" descr="Ευκτήριο - Βικιπαίδεια"/>
          <p:cNvPicPr>
            <a:picLocks noChangeAspect="1" noChangeArrowheads="1"/>
          </p:cNvPicPr>
          <p:nvPr/>
        </p:nvPicPr>
        <p:blipFill>
          <a:blip r:embed="rId1" cstate="print"/>
          <a:srcRect/>
          <a:stretch>
            <a:fillRect/>
          </a:stretch>
        </p:blipFill>
        <p:spPr bwMode="auto">
          <a:xfrm>
            <a:off x="5652120" y="620688"/>
            <a:ext cx="2903021" cy="2376265"/>
          </a:xfrm>
          <a:prstGeom prst="rect">
            <a:avLst/>
          </a:prstGeom>
          <a:noFill/>
        </p:spPr>
      </p:pic>
      <p:pic>
        <p:nvPicPr>
          <p:cNvPr id="27652" name="Picture 4" descr="http://photodentro.edu.gr/photodentro/1305_texnh_dysh_v.2_pidx0010155/images/big/photo_008.jpg"/>
          <p:cNvPicPr>
            <a:picLocks noChangeAspect="1" noChangeArrowheads="1"/>
          </p:cNvPicPr>
          <p:nvPr/>
        </p:nvPicPr>
        <p:blipFill>
          <a:blip r:embed="rId2" cstate="print"/>
          <a:srcRect/>
          <a:stretch>
            <a:fillRect/>
          </a:stretch>
        </p:blipFill>
        <p:spPr bwMode="auto">
          <a:xfrm>
            <a:off x="5868144" y="3236979"/>
            <a:ext cx="2520280" cy="33603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51520" y="260648"/>
            <a:ext cx="5184576" cy="7355860"/>
          </a:xfrm>
          <a:prstGeom prst="rect">
            <a:avLst/>
          </a:prstGeom>
        </p:spPr>
        <p:txBody>
          <a:bodyPr wrap="square">
            <a:spAutoFit/>
          </a:bodyPr>
          <a:lstStyle/>
          <a:p>
            <a:r>
              <a:rPr lang="el-GR" sz="3200" b="1" u="sng" dirty="0" smtClean="0">
                <a:solidFill>
                  <a:schemeClr val="accent1">
                    <a:lumMod val="75000"/>
                  </a:schemeClr>
                </a:solidFill>
              </a:rPr>
              <a:t>ΚΑΤΑΚΟΜΒΕΣ</a:t>
            </a:r>
            <a:endParaRPr lang="el-GR" sz="3200" b="1" u="sng"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Οι κατακόμβες ήταν </a:t>
            </a:r>
            <a:r>
              <a:rPr lang="el-GR" sz="2400" b="1" dirty="0" smtClean="0"/>
              <a:t>υπόγειες αίθουσες </a:t>
            </a:r>
            <a:r>
              <a:rPr lang="el-GR" sz="2400" dirty="0" smtClean="0"/>
              <a:t>στα χριστιανικά κοιμητήρια και οι πρώτοι χριστιανοί τις χρησιμοποιούσαν ως </a:t>
            </a:r>
            <a:r>
              <a:rPr lang="el-GR" sz="2400" b="1" dirty="0" smtClean="0"/>
              <a:t>χώρους λατρείας </a:t>
            </a:r>
            <a:r>
              <a:rPr lang="el-GR" sz="2400" dirty="0" smtClean="0"/>
              <a:t>του Θεού. </a:t>
            </a:r>
            <a:endParaRPr lang="el-GR" sz="2400" dirty="0" smtClean="0"/>
          </a:p>
          <a:p>
            <a:endParaRPr lang="el-GR" sz="2400" dirty="0" smtClean="0"/>
          </a:p>
          <a:p>
            <a:r>
              <a:rPr lang="el-GR" sz="2400" dirty="0" smtClean="0"/>
              <a:t>Κατά την περίοδο των </a:t>
            </a:r>
            <a:r>
              <a:rPr lang="el-GR" sz="2400" b="1" dirty="0" smtClean="0"/>
              <a:t>διωγμών</a:t>
            </a:r>
            <a:r>
              <a:rPr lang="el-GR" sz="2400" dirty="0" smtClean="0"/>
              <a:t> οι χριστιανοί συναθροίζονταν μυστικά στις κατακόμβες όπου και </a:t>
            </a:r>
            <a:r>
              <a:rPr lang="el-GR" sz="2400" b="1" dirty="0" smtClean="0"/>
              <a:t>τελούσαν</a:t>
            </a:r>
            <a:r>
              <a:rPr lang="el-GR" sz="2400" dirty="0" smtClean="0"/>
              <a:t> τις </a:t>
            </a:r>
            <a:r>
              <a:rPr lang="el-GR" sz="2400" b="1" dirty="0" smtClean="0"/>
              <a:t>θρησκευτικές </a:t>
            </a:r>
            <a:r>
              <a:rPr lang="el-GR" sz="2400" dirty="0" smtClean="0"/>
              <a:t>τους </a:t>
            </a:r>
            <a:r>
              <a:rPr lang="el-GR" sz="2400" b="1" dirty="0" smtClean="0"/>
              <a:t>τελετές</a:t>
            </a:r>
            <a:r>
              <a:rPr lang="el-GR" sz="2400" dirty="0" smtClean="0"/>
              <a:t>. </a:t>
            </a:r>
            <a:endParaRPr lang="el-GR" sz="2400" dirty="0" smtClean="0"/>
          </a:p>
          <a:p>
            <a:endParaRPr lang="el-GR" sz="2400" dirty="0" smtClean="0"/>
          </a:p>
          <a:p>
            <a:r>
              <a:rPr lang="el-GR" sz="2400" dirty="0" smtClean="0"/>
              <a:t>Η λατινική λέξη Κατακόμβη</a:t>
            </a:r>
            <a:br>
              <a:rPr lang="el-GR" sz="2400" dirty="0" smtClean="0"/>
            </a:br>
            <a:r>
              <a:rPr lang="el-GR" sz="2400" dirty="0" smtClean="0"/>
              <a:t>προέρχεται από την ελληνική λέξη κατακύμβη που σημαίνει  </a:t>
            </a:r>
            <a:r>
              <a:rPr lang="el-GR" sz="2400" b="1" dirty="0" smtClean="0"/>
              <a:t>όρυγμα </a:t>
            </a:r>
            <a:r>
              <a:rPr lang="el-GR" sz="2400" dirty="0" smtClean="0"/>
              <a:t>στη γη και γενικά </a:t>
            </a:r>
            <a:r>
              <a:rPr lang="el-GR" sz="2400" b="1" dirty="0" smtClean="0"/>
              <a:t>υπόγειο τάφο</a:t>
            </a:r>
            <a:r>
              <a:rPr lang="el-GR" sz="2400" dirty="0" smtClean="0"/>
              <a:t>.</a:t>
            </a:r>
            <a:endParaRPr lang="el-GR" sz="2400" dirty="0" smtClean="0"/>
          </a:p>
          <a:p>
            <a:endParaRPr lang="el-GR" sz="2400" dirty="0" smtClean="0"/>
          </a:p>
          <a:p>
            <a:endParaRPr lang="el-GR" sz="2400" dirty="0" smtClean="0"/>
          </a:p>
          <a:p>
            <a:r>
              <a:rPr lang="el-GR" sz="2400" dirty="0" smtClean="0"/>
              <a:t> </a:t>
            </a:r>
            <a:endParaRPr lang="en-US" sz="2400" dirty="0"/>
          </a:p>
        </p:txBody>
      </p:sp>
      <p:pic>
        <p:nvPicPr>
          <p:cNvPr id="1026" name="Picture 2" descr="Οι κατακόμβες της Μήλου | Πεμπτουσία"/>
          <p:cNvPicPr>
            <a:picLocks noChangeAspect="1" noChangeArrowheads="1"/>
          </p:cNvPicPr>
          <p:nvPr/>
        </p:nvPicPr>
        <p:blipFill>
          <a:blip r:embed="rId1" cstate="print"/>
          <a:srcRect/>
          <a:stretch>
            <a:fillRect/>
          </a:stretch>
        </p:blipFill>
        <p:spPr bwMode="auto">
          <a:xfrm>
            <a:off x="5652120" y="3717032"/>
            <a:ext cx="3146084" cy="2457212"/>
          </a:xfrm>
          <a:prstGeom prst="rect">
            <a:avLst/>
          </a:prstGeom>
          <a:noFill/>
        </p:spPr>
      </p:pic>
      <p:pic>
        <p:nvPicPr>
          <p:cNvPr id="1028" name="Picture 4" descr="Κρύπτες και Κατακόμβες της Ρώμης - Εισιτήρια αξιοθέατων &amp; δραστηριοτήτων"/>
          <p:cNvPicPr>
            <a:picLocks noChangeAspect="1" noChangeArrowheads="1"/>
          </p:cNvPicPr>
          <p:nvPr/>
        </p:nvPicPr>
        <p:blipFill>
          <a:blip r:embed="rId2" cstate="print"/>
          <a:srcRect/>
          <a:stretch>
            <a:fillRect/>
          </a:stretch>
        </p:blipFill>
        <p:spPr bwMode="auto">
          <a:xfrm>
            <a:off x="5652120" y="1196752"/>
            <a:ext cx="3203848" cy="18075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332656"/>
            <a:ext cx="5832648" cy="6740307"/>
          </a:xfrm>
          <a:prstGeom prst="rect">
            <a:avLst/>
          </a:prstGeom>
        </p:spPr>
        <p:txBody>
          <a:bodyPr wrap="square">
            <a:spAutoFit/>
          </a:bodyPr>
          <a:lstStyle/>
          <a:p>
            <a:pPr algn="just"/>
            <a:r>
              <a:rPr lang="el-GR" sz="2400" dirty="0" smtClean="0"/>
              <a:t>Στις κατακόμβες  οι χριστιανοί έφτιαχναν </a:t>
            </a:r>
            <a:r>
              <a:rPr lang="el-GR" sz="2400" b="1" dirty="0" smtClean="0"/>
              <a:t>συμβολικές παραστάσεις του Χριστού</a:t>
            </a:r>
            <a:r>
              <a:rPr lang="el-GR" sz="2400" dirty="0" smtClean="0"/>
              <a:t>, του Μυστηρίου της Θείας Κοινωνίας, της προσευχής, ούτως ώστε </a:t>
            </a:r>
            <a:r>
              <a:rPr lang="el-GR" sz="2400" b="1" dirty="0" smtClean="0"/>
              <a:t>να μην γίνεται αποδεικτική</a:t>
            </a:r>
            <a:r>
              <a:rPr lang="el-GR" sz="2400" dirty="0" smtClean="0"/>
              <a:t> η παρουσία των πιστών χριστιανών. </a:t>
            </a:r>
            <a:endParaRPr lang="el-GR" sz="2400" dirty="0" smtClean="0"/>
          </a:p>
          <a:p>
            <a:pPr algn="just"/>
            <a:endParaRPr lang="el-GR" sz="2400" dirty="0" smtClean="0"/>
          </a:p>
          <a:p>
            <a:pPr algn="just"/>
            <a:r>
              <a:rPr lang="el-GR" sz="2400" dirty="0" smtClean="0"/>
              <a:t>Οι ειδωλολάτρες </a:t>
            </a:r>
            <a:r>
              <a:rPr lang="el-GR" sz="2400" b="1" dirty="0" smtClean="0"/>
              <a:t>δεν καταλάβαιναν </a:t>
            </a:r>
            <a:r>
              <a:rPr lang="el-GR" sz="2400" dirty="0" smtClean="0"/>
              <a:t>αυτές τις παραστάσεις και τα σύμβολα   και ήταν </a:t>
            </a:r>
            <a:r>
              <a:rPr lang="el-GR" sz="2400" b="1" dirty="0" smtClean="0"/>
              <a:t>κατανοητή μόνο</a:t>
            </a:r>
            <a:r>
              <a:rPr lang="el-GR" sz="2400" dirty="0" smtClean="0"/>
              <a:t> μεταξύ των χριστιανών η πρώιμος αυτή χριστιανική τέχνη.</a:t>
            </a:r>
            <a:endParaRPr lang="el-GR" sz="2400" dirty="0" smtClean="0"/>
          </a:p>
          <a:p>
            <a:pPr algn="just"/>
            <a:endParaRPr lang="el-GR" sz="2400" dirty="0" smtClean="0"/>
          </a:p>
          <a:p>
            <a:pPr algn="just"/>
            <a:r>
              <a:rPr lang="el-GR" sz="2400" dirty="0" smtClean="0"/>
              <a:t>Πολλές τέτοιες κατακόμβες βρίσκουμε κυρίως στη </a:t>
            </a:r>
            <a:r>
              <a:rPr lang="el-GR" sz="2400" b="1" dirty="0" smtClean="0"/>
              <a:t>Ρώμη</a:t>
            </a:r>
            <a:r>
              <a:rPr lang="el-GR" sz="2400" dirty="0" smtClean="0"/>
              <a:t>. Υπάρχουν βέβαια και στην </a:t>
            </a:r>
            <a:r>
              <a:rPr lang="el-GR" sz="2400" b="1" dirty="0" smtClean="0"/>
              <a:t>Μ. Ασία</a:t>
            </a:r>
            <a:r>
              <a:rPr lang="el-GR" sz="2400" dirty="0" smtClean="0"/>
              <a:t>, στη </a:t>
            </a:r>
            <a:r>
              <a:rPr lang="el-GR" sz="2400" b="1" dirty="0" smtClean="0"/>
              <a:t>Βόρ. Αφρική </a:t>
            </a:r>
            <a:r>
              <a:rPr lang="el-GR" sz="2400" dirty="0" smtClean="0"/>
              <a:t>και στην </a:t>
            </a:r>
            <a:r>
              <a:rPr lang="el-GR" sz="2400" b="1" dirty="0" smtClean="0"/>
              <a:t>Ελλάδα</a:t>
            </a:r>
            <a:r>
              <a:rPr lang="el-GR" sz="2400" dirty="0" smtClean="0"/>
              <a:t> όπως π.χ. στη Μήλο. </a:t>
            </a:r>
            <a:endParaRPr lang="el-GR" sz="2400" dirty="0" smtClean="0"/>
          </a:p>
          <a:p>
            <a:pPr algn="just"/>
            <a:endParaRPr lang="el-GR" sz="2400" dirty="0" smtClean="0"/>
          </a:p>
          <a:p>
            <a:pPr algn="just"/>
            <a:endParaRPr lang="en-US" sz="2400" dirty="0"/>
          </a:p>
        </p:txBody>
      </p:sp>
      <p:pic>
        <p:nvPicPr>
          <p:cNvPr id="5" name="Picture 2" descr="Κατακόμβες Μήλου - Greek Travel Pages"/>
          <p:cNvPicPr>
            <a:picLocks noChangeAspect="1" noChangeArrowheads="1"/>
          </p:cNvPicPr>
          <p:nvPr/>
        </p:nvPicPr>
        <p:blipFill>
          <a:blip r:embed="rId1" cstate="print"/>
          <a:srcRect/>
          <a:stretch>
            <a:fillRect/>
          </a:stretch>
        </p:blipFill>
        <p:spPr bwMode="auto">
          <a:xfrm>
            <a:off x="6156176" y="908720"/>
            <a:ext cx="2691784" cy="1991920"/>
          </a:xfrm>
          <a:prstGeom prst="rect">
            <a:avLst/>
          </a:prstGeom>
          <a:noFill/>
        </p:spPr>
      </p:pic>
      <p:pic>
        <p:nvPicPr>
          <p:cNvPr id="26628" name="Picture 4" descr="Κατακόμβες: η υπόγεια ζωή των χριστιανών χθες και σήμερα - Ιστορία και  Πολιτισμός - Ενωση Ορθοδοξων Δημοσιογραφων"/>
          <p:cNvPicPr>
            <a:picLocks noChangeAspect="1" noChangeArrowheads="1"/>
          </p:cNvPicPr>
          <p:nvPr/>
        </p:nvPicPr>
        <p:blipFill>
          <a:blip r:embed="rId2" cstate="print"/>
          <a:srcRect/>
          <a:stretch>
            <a:fillRect/>
          </a:stretch>
        </p:blipFill>
        <p:spPr bwMode="auto">
          <a:xfrm>
            <a:off x="6156176" y="3717032"/>
            <a:ext cx="2727932" cy="20162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188640"/>
            <a:ext cx="8424936" cy="5878532"/>
          </a:xfrm>
          <a:prstGeom prst="rect">
            <a:avLst/>
          </a:prstGeom>
        </p:spPr>
        <p:txBody>
          <a:bodyPr wrap="square">
            <a:spAutoFit/>
          </a:bodyPr>
          <a:lstStyle/>
          <a:p>
            <a:r>
              <a:rPr lang="el-GR" sz="3200" b="1" u="sng" dirty="0" smtClean="0">
                <a:solidFill>
                  <a:schemeClr val="accent1">
                    <a:lumMod val="75000"/>
                  </a:schemeClr>
                </a:solidFill>
              </a:rPr>
              <a:t>ΡΥΘΜΟΙ ή ΤΥΠΟΙ ΝΑΩΝ</a:t>
            </a:r>
            <a:endParaRPr lang="el-GR" sz="3200" b="1" u="sng" dirty="0" smtClean="0">
              <a:solidFill>
                <a:schemeClr val="accent1">
                  <a:lumMod val="75000"/>
                </a:schemeClr>
              </a:solidFill>
            </a:endParaRPr>
          </a:p>
          <a:p>
            <a:endParaRPr lang="el-GR" sz="3200" b="1" dirty="0" smtClean="0">
              <a:solidFill>
                <a:schemeClr val="accent1">
                  <a:lumMod val="75000"/>
                </a:schemeClr>
              </a:solidFill>
            </a:endParaRPr>
          </a:p>
          <a:p>
            <a:pPr algn="just"/>
            <a:r>
              <a:rPr lang="el-GR" sz="2400" b="1" dirty="0" smtClean="0"/>
              <a:t>Μετά το διάταγμα των Μεδιολάνων</a:t>
            </a:r>
            <a:r>
              <a:rPr lang="el-GR" sz="2400" dirty="0" smtClean="0"/>
              <a:t>, το 313 μ.Χ. και την αναγνώριση του Χριστιανισμού ως ισότιμου με τις άλλες θρησκείες της ρωμαϊκής αυτοκρατορίας, άρχισε η </a:t>
            </a:r>
            <a:r>
              <a:rPr lang="el-GR" sz="2400" b="1" dirty="0" smtClean="0"/>
              <a:t>ανέγερση</a:t>
            </a:r>
            <a:r>
              <a:rPr lang="el-GR" sz="2400" dirty="0" smtClean="0"/>
              <a:t> των </a:t>
            </a:r>
            <a:r>
              <a:rPr lang="el-GR" sz="2400" b="1" dirty="0" smtClean="0"/>
              <a:t>πρώτων ναών</a:t>
            </a:r>
            <a:r>
              <a:rPr lang="el-GR" sz="2400" dirty="0" smtClean="0"/>
              <a:t>, προκειμένου να στεγαστούν τα πολυάριθμα πλήθη των πιστών.</a:t>
            </a:r>
            <a:endParaRPr lang="el-GR" sz="2400" dirty="0" smtClean="0"/>
          </a:p>
          <a:p>
            <a:pPr algn="just"/>
            <a:endParaRPr lang="el-GR" sz="2400" dirty="0" smtClean="0"/>
          </a:p>
          <a:p>
            <a:pPr algn="just"/>
            <a:r>
              <a:rPr lang="el-GR" sz="2400" dirty="0" smtClean="0"/>
              <a:t>Κατά την πρώτη  περίοδο της </a:t>
            </a:r>
            <a:r>
              <a:rPr lang="el-GR" sz="2400" b="1" dirty="0" smtClean="0"/>
              <a:t>χριστιανικής αρχιτεκτονικής</a:t>
            </a:r>
            <a:r>
              <a:rPr lang="el-GR" sz="2400" dirty="0" smtClean="0"/>
              <a:t>, χρησιμοποιήθηκαν τύποι οικείοι στο ελληνορωμαϊκό περιβάλλον, μέσα στο οποίο αναπτύχθηκε ο Χριστιανισμός.</a:t>
            </a:r>
            <a:endParaRPr lang="el-GR" sz="2400" dirty="0" smtClean="0"/>
          </a:p>
          <a:p>
            <a:pPr algn="just"/>
            <a:endParaRPr lang="el-GR" sz="2400" dirty="0" smtClean="0"/>
          </a:p>
          <a:p>
            <a:pPr algn="just"/>
            <a:r>
              <a:rPr lang="el-GR" sz="2400" dirty="0" smtClean="0"/>
              <a:t> </a:t>
            </a:r>
            <a:r>
              <a:rPr lang="el-GR" sz="2400" b="1" dirty="0" smtClean="0"/>
              <a:t>Κύρια στοιχεία </a:t>
            </a:r>
            <a:r>
              <a:rPr lang="el-GR" sz="2400" dirty="0" smtClean="0"/>
              <a:t>της εκάστοτε αλλαγής και </a:t>
            </a:r>
            <a:r>
              <a:rPr lang="el-GR" sz="2400" b="1" dirty="0" smtClean="0"/>
              <a:t>του εκάστοτε ρυθμού </a:t>
            </a:r>
            <a:r>
              <a:rPr lang="el-GR" sz="2400" dirty="0" smtClean="0"/>
              <a:t>αποτελούν </a:t>
            </a:r>
            <a:r>
              <a:rPr lang="el-GR" sz="2400" b="1" dirty="0" smtClean="0"/>
              <a:t>η θρησκεία, οι κοινωνικο-οικονομικές συνθήκες, τα ήθη και τα έθιμα, τα διαθέσιμα υλικά και το φυσικό περιβάλλον</a:t>
            </a:r>
            <a:r>
              <a:rPr lang="el-GR"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undefined"/>
          <p:cNvPicPr>
            <a:picLocks noChangeAspect="1" noChangeArrowheads="1"/>
          </p:cNvPicPr>
          <p:nvPr/>
        </p:nvPicPr>
        <p:blipFill>
          <a:blip r:embed="rId1" cstate="print"/>
          <a:srcRect/>
          <a:stretch>
            <a:fillRect/>
          </a:stretch>
        </p:blipFill>
        <p:spPr bwMode="auto">
          <a:xfrm>
            <a:off x="6228184" y="476672"/>
            <a:ext cx="2647407" cy="2228580"/>
          </a:xfrm>
          <a:prstGeom prst="rect">
            <a:avLst/>
          </a:prstGeom>
          <a:noFill/>
        </p:spPr>
      </p:pic>
      <p:sp>
        <p:nvSpPr>
          <p:cNvPr id="2" name="1 - Ορθογώνιο"/>
          <p:cNvSpPr/>
          <p:nvPr/>
        </p:nvSpPr>
        <p:spPr>
          <a:xfrm>
            <a:off x="395536" y="363915"/>
            <a:ext cx="5544616" cy="6247864"/>
          </a:xfrm>
          <a:prstGeom prst="rect">
            <a:avLst/>
          </a:prstGeom>
        </p:spPr>
        <p:txBody>
          <a:bodyPr wrap="square">
            <a:spAutoFit/>
          </a:bodyPr>
          <a:lstStyle/>
          <a:p>
            <a:pPr>
              <a:buFont typeface="Wingdings" panose="05000000000000000000" pitchFamily="2" charset="2"/>
              <a:buChar char="§"/>
            </a:pPr>
            <a:r>
              <a:rPr lang="el-GR" sz="3200" b="1" dirty="0" smtClean="0">
                <a:solidFill>
                  <a:schemeClr val="accent1">
                    <a:lumMod val="75000"/>
                  </a:schemeClr>
                </a:solidFill>
              </a:rPr>
              <a:t>ΒΑΣΙΛΙΚΗ</a:t>
            </a:r>
            <a:endParaRPr lang="el-GR" sz="3200" b="1" dirty="0" smtClean="0">
              <a:solidFill>
                <a:schemeClr val="accent1">
                  <a:lumMod val="75000"/>
                </a:schemeClr>
              </a:solidFill>
            </a:endParaRPr>
          </a:p>
          <a:p>
            <a:endParaRPr lang="el-GR" sz="3200" b="1" dirty="0" smtClean="0">
              <a:solidFill>
                <a:schemeClr val="accent1">
                  <a:lumMod val="75000"/>
                </a:schemeClr>
              </a:solidFill>
            </a:endParaRPr>
          </a:p>
          <a:p>
            <a:pPr algn="just"/>
            <a:r>
              <a:rPr lang="el-GR" sz="2400" dirty="0" smtClean="0"/>
              <a:t>Πρόκειται για μια </a:t>
            </a:r>
            <a:r>
              <a:rPr lang="el-GR" sz="2400" b="1" dirty="0" smtClean="0"/>
              <a:t>ορθογώνια αίθουσα </a:t>
            </a:r>
            <a:r>
              <a:rPr lang="el-GR" sz="2400" dirty="0" smtClean="0"/>
              <a:t>που χωρίζεται με κιονοστοιχίες σε τρία ή πέντε κλίτη, με </a:t>
            </a:r>
            <a:r>
              <a:rPr lang="el-GR" sz="2400" b="1" dirty="0" smtClean="0"/>
              <a:t>υπερυψωμένο το μεσαίο</a:t>
            </a:r>
            <a:r>
              <a:rPr lang="el-GR" sz="2400" dirty="0" smtClean="0"/>
              <a:t>, για </a:t>
            </a:r>
            <a:r>
              <a:rPr lang="el-GR" sz="2400" b="1" dirty="0" smtClean="0"/>
              <a:t>τον διαρκή φωτισμό </a:t>
            </a:r>
            <a:r>
              <a:rPr lang="el-GR" sz="2400" dirty="0" smtClean="0"/>
              <a:t>του κτηρίου. </a:t>
            </a:r>
            <a:endParaRPr lang="el-GR" sz="2400" dirty="0" smtClean="0"/>
          </a:p>
          <a:p>
            <a:pPr algn="just"/>
            <a:r>
              <a:rPr lang="el-GR" sz="2400" dirty="0" smtClean="0"/>
              <a:t>Το ανατολικό τμήμα καταλήγει σε μια ημικυλινδρική κόγχη, την αψίδα, που προορίζεται για τον κλήρο.</a:t>
            </a:r>
            <a:endParaRPr lang="el-GR" sz="2400" dirty="0" smtClean="0"/>
          </a:p>
          <a:p>
            <a:r>
              <a:rPr lang="el-GR" sz="2400" dirty="0" smtClean="0"/>
              <a:t> Στα δυτικά υπάρχει ο νάρθηκας</a:t>
            </a:r>
            <a:r>
              <a:rPr lang="el-GR" sz="2400" b="1" dirty="0" smtClean="0"/>
              <a:t> </a:t>
            </a:r>
            <a:r>
              <a:rPr lang="el-GR" sz="2400" dirty="0" smtClean="0"/>
              <a:t>για τους κατηχούμενους.</a:t>
            </a:r>
            <a:br>
              <a:rPr lang="el-GR" sz="2400" dirty="0" smtClean="0"/>
            </a:br>
            <a:r>
              <a:rPr lang="el-GR" sz="2400" dirty="0" smtClean="0"/>
              <a:t> Ο ρυθμός αυτός είναι επηρεασμένος από τα αντίστοιχα κτήρια των Ελλήνων και των Ρωμαίων που λειτουργούσαν ως δικαστήρια ή χώροι συνεδριάσεων.</a:t>
            </a:r>
            <a:endParaRPr lang="el-GR" sz="2400" dirty="0" smtClean="0"/>
          </a:p>
          <a:p>
            <a:r>
              <a:rPr lang="el-GR" sz="2400" dirty="0" smtClean="0"/>
              <a:t> </a:t>
            </a:r>
            <a:endParaRPr lang="en-US" sz="2400" dirty="0"/>
          </a:p>
        </p:txBody>
      </p:sp>
      <p:pic>
        <p:nvPicPr>
          <p:cNvPr id="16386" name="Picture 2" descr="Picture"/>
          <p:cNvPicPr>
            <a:picLocks noChangeAspect="1" noChangeArrowheads="1"/>
          </p:cNvPicPr>
          <p:nvPr/>
        </p:nvPicPr>
        <p:blipFill>
          <a:blip r:embed="rId2" cstate="print"/>
          <a:srcRect/>
          <a:stretch>
            <a:fillRect/>
          </a:stretch>
        </p:blipFill>
        <p:spPr bwMode="auto">
          <a:xfrm>
            <a:off x="6228184" y="4653136"/>
            <a:ext cx="2592288" cy="1944216"/>
          </a:xfrm>
          <a:prstGeom prst="rect">
            <a:avLst/>
          </a:prstGeom>
          <a:noFill/>
        </p:spPr>
      </p:pic>
      <p:pic>
        <p:nvPicPr>
          <p:cNvPr id="16388" name="Picture 4" descr="Picture"/>
          <p:cNvPicPr>
            <a:picLocks noChangeAspect="1" noChangeArrowheads="1"/>
          </p:cNvPicPr>
          <p:nvPr/>
        </p:nvPicPr>
        <p:blipFill>
          <a:blip r:embed="rId3" cstate="print"/>
          <a:srcRect/>
          <a:stretch>
            <a:fillRect/>
          </a:stretch>
        </p:blipFill>
        <p:spPr bwMode="auto">
          <a:xfrm>
            <a:off x="6228184" y="2564904"/>
            <a:ext cx="2664296" cy="19442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ρώμη το πάνθεον τη δεκαετία του 80 Εκδοτική Στοκ Εικόνες - εικόνα από  arroyos, antiquate: 218520533"/>
          <p:cNvPicPr>
            <a:picLocks noChangeAspect="1" noChangeArrowheads="1"/>
          </p:cNvPicPr>
          <p:nvPr/>
        </p:nvPicPr>
        <p:blipFill>
          <a:blip r:embed="rId1" cstate="print"/>
          <a:srcRect/>
          <a:stretch>
            <a:fillRect/>
          </a:stretch>
        </p:blipFill>
        <p:spPr bwMode="auto">
          <a:xfrm>
            <a:off x="6444208" y="3284984"/>
            <a:ext cx="2354297" cy="1733352"/>
          </a:xfrm>
          <a:prstGeom prst="rect">
            <a:avLst/>
          </a:prstGeom>
          <a:noFill/>
        </p:spPr>
      </p:pic>
      <p:pic>
        <p:nvPicPr>
          <p:cNvPr id="18434" name="Picture 2" descr="Picture"/>
          <p:cNvPicPr>
            <a:picLocks noChangeAspect="1" noChangeArrowheads="1"/>
          </p:cNvPicPr>
          <p:nvPr/>
        </p:nvPicPr>
        <p:blipFill>
          <a:blip r:embed="rId2" cstate="print"/>
          <a:srcRect/>
          <a:stretch>
            <a:fillRect/>
          </a:stretch>
        </p:blipFill>
        <p:spPr bwMode="auto">
          <a:xfrm>
            <a:off x="6444208" y="4869160"/>
            <a:ext cx="2324944" cy="1743708"/>
          </a:xfrm>
          <a:prstGeom prst="rect">
            <a:avLst/>
          </a:prstGeom>
          <a:noFill/>
        </p:spPr>
      </p:pic>
      <p:pic>
        <p:nvPicPr>
          <p:cNvPr id="18436" name="Picture 4" descr="Aρχιτεκτονικοί τύποι ναών - Kλειώ"/>
          <p:cNvPicPr>
            <a:picLocks noChangeAspect="1" noChangeArrowheads="1"/>
          </p:cNvPicPr>
          <p:nvPr/>
        </p:nvPicPr>
        <p:blipFill>
          <a:blip r:embed="rId3" cstate="print"/>
          <a:srcRect/>
          <a:stretch>
            <a:fillRect/>
          </a:stretch>
        </p:blipFill>
        <p:spPr bwMode="auto">
          <a:xfrm>
            <a:off x="6084168" y="764704"/>
            <a:ext cx="3059832" cy="2448272"/>
          </a:xfrm>
          <a:prstGeom prst="rect">
            <a:avLst/>
          </a:prstGeom>
          <a:noFill/>
        </p:spPr>
      </p:pic>
      <p:sp>
        <p:nvSpPr>
          <p:cNvPr id="2" name="1 - Ορθογώνιο"/>
          <p:cNvSpPr/>
          <p:nvPr/>
        </p:nvSpPr>
        <p:spPr>
          <a:xfrm>
            <a:off x="251520" y="260648"/>
            <a:ext cx="5832648" cy="6247864"/>
          </a:xfrm>
          <a:prstGeom prst="rect">
            <a:avLst/>
          </a:prstGeom>
        </p:spPr>
        <p:txBody>
          <a:bodyPr wrap="square">
            <a:spAutoFit/>
          </a:bodyPr>
          <a:lstStyle/>
          <a:p>
            <a:pPr>
              <a:buFont typeface="Wingdings" panose="05000000000000000000" pitchFamily="2" charset="2"/>
              <a:buChar char="§"/>
            </a:pPr>
            <a:r>
              <a:rPr lang="el-GR" sz="3200" b="1" dirty="0" smtClean="0">
                <a:solidFill>
                  <a:schemeClr val="accent1">
                    <a:lumMod val="75000"/>
                  </a:schemeClr>
                </a:solidFill>
              </a:rPr>
              <a:t>ΠΕΡΙΚΕΝΤΡΟΣ ή ΡΟΤΟΝΤΑ</a:t>
            </a:r>
            <a:endParaRPr lang="el-GR" sz="3200" b="1" dirty="0" smtClean="0">
              <a:solidFill>
                <a:schemeClr val="accent1">
                  <a:lumMod val="75000"/>
                </a:schemeClr>
              </a:solidFill>
            </a:endParaRPr>
          </a:p>
          <a:p>
            <a:endParaRPr lang="el-GR" sz="3200" b="1" dirty="0" smtClean="0">
              <a:solidFill>
                <a:schemeClr val="accent1">
                  <a:lumMod val="75000"/>
                </a:schemeClr>
              </a:solidFill>
            </a:endParaRPr>
          </a:p>
          <a:p>
            <a:r>
              <a:rPr lang="el-GR" sz="2400" dirty="0" smtClean="0"/>
              <a:t>Πρόκειται για ένα </a:t>
            </a:r>
            <a:r>
              <a:rPr lang="el-GR" sz="2400" b="1" dirty="0" smtClean="0"/>
              <a:t>θολωτό κυκλικό ή εξαγωνικό ή οκταγωνικό κτήριο</a:t>
            </a:r>
            <a:r>
              <a:rPr lang="el-GR" sz="2400" dirty="0" smtClean="0"/>
              <a:t> που χρησιμοποιήθηκε ευρέως κατά τα παλαιοχριστιανικά χρόνια για την κατασκευή ναών. </a:t>
            </a:r>
            <a:endParaRPr lang="el-GR" sz="2400" dirty="0" smtClean="0"/>
          </a:p>
          <a:p>
            <a:r>
              <a:rPr lang="el-GR" sz="2400" dirty="0" smtClean="0"/>
              <a:t>Η </a:t>
            </a:r>
            <a:r>
              <a:rPr lang="el-GR" sz="2400" b="1" dirty="0" smtClean="0"/>
              <a:t>βαθμιαία ανάταση των θόλων</a:t>
            </a:r>
            <a:r>
              <a:rPr lang="el-GR" sz="2400" dirty="0" smtClean="0"/>
              <a:t>, που στηρίζουν τον τρούλλο, ανυψώνει αυτόματα το </a:t>
            </a:r>
            <a:r>
              <a:rPr lang="el-GR" sz="2400" b="1" dirty="0" smtClean="0"/>
              <a:t>βλέμμα του θεατή προς το φως</a:t>
            </a:r>
            <a:r>
              <a:rPr lang="el-GR" sz="2400" dirty="0" smtClean="0"/>
              <a:t>. </a:t>
            </a:r>
            <a:endParaRPr lang="el-GR" sz="2400" dirty="0" smtClean="0"/>
          </a:p>
          <a:p>
            <a:r>
              <a:rPr lang="el-GR" sz="2400" dirty="0" smtClean="0"/>
              <a:t>Το ι</a:t>
            </a:r>
            <a:r>
              <a:rPr lang="el-GR" sz="2400" b="1" dirty="0" smtClean="0"/>
              <a:t>ερό</a:t>
            </a:r>
            <a:r>
              <a:rPr lang="el-GR" sz="2400" dirty="0" smtClean="0"/>
              <a:t>, τοποθετείται υποχρεωτικά στο </a:t>
            </a:r>
            <a:r>
              <a:rPr lang="el-GR" sz="2400" b="1" dirty="0" smtClean="0"/>
              <a:t>κέντρο</a:t>
            </a:r>
            <a:r>
              <a:rPr lang="el-GR" sz="2400" dirty="0" smtClean="0"/>
              <a:t> του ναού, προκειμένου όλοι οι μετέχοντες της Θείας Λατρείας να έχουν οπτική των τεκταινομένων. </a:t>
            </a:r>
            <a:endParaRPr lang="el-GR" sz="2400" dirty="0" smtClean="0"/>
          </a:p>
          <a:p>
            <a:r>
              <a:rPr lang="el-GR" sz="2400" dirty="0" smtClean="0"/>
              <a:t>Πρότυπο αυτού του ρυθμού θεωρείται το </a:t>
            </a:r>
            <a:r>
              <a:rPr lang="el-GR" sz="2400" b="1" dirty="0" smtClean="0"/>
              <a:t>Πάνθεον </a:t>
            </a:r>
            <a:r>
              <a:rPr lang="el-GR" sz="2400" dirty="0" smtClean="0"/>
              <a:t>στη Ρώμη. </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8733</Words>
  <Application>WPS Presentation</Application>
  <PresentationFormat>Προβολή στην οθόνη (4:3)</PresentationFormat>
  <Paragraphs>165</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SimSun</vt:lpstr>
      <vt:lpstr>Wingdings</vt:lpstr>
      <vt:lpstr>Wingdings 2</vt:lpstr>
      <vt:lpstr>Calibri</vt:lpstr>
      <vt:lpstr>Times New Roman</vt:lpstr>
      <vt:lpstr>Microsoft YaHei</vt:lpstr>
      <vt:lpstr>Arial Unicode MS</vt:lpstr>
      <vt:lpstr>Tw Cen MT</vt:lpstr>
      <vt:lpstr>Διαστημικό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Paris</cp:lastModifiedBy>
  <cp:revision>91</cp:revision>
  <dcterms:created xsi:type="dcterms:W3CDTF">2023-05-11T14:04:00Z</dcterms:created>
  <dcterms:modified xsi:type="dcterms:W3CDTF">2023-05-16T20:16:01Z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FB0E7BED2C15412F8C849CDAE75D314A</vt:lpwstr>
  </property>
  <property fmtid="{D5CDD505-2E9C-101B-9397-08002B2CF9AE}" pid="3" name="KSOProductBuildVer">
    <vt:lpwstr>1033-11.2.0.11537</vt:lpwstr>
  </property>
</Properties>
</file>