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3" r:id="rId4"/>
    <p:sldId id="259" r:id="rId5"/>
    <p:sldId id="260" r:id="rId6"/>
    <p:sldId id="261" r:id="rId7"/>
    <p:sldId id="262" r:id="rId8"/>
    <p:sldId id="264" r:id="rId9"/>
    <p:sldId id="267" r:id="rId10"/>
    <p:sldId id="265" r:id="rId11"/>
    <p:sldId id="268" r:id="rId12"/>
    <p:sldId id="269" r:id="rId13"/>
    <p:sldId id="270" r:id="rId14"/>
    <p:sldId id="271"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7779B2F0-38E3-4ACD-8EE1-53725B7BFCF9}" type="datetimeFigureOut">
              <a:rPr lang="el-GR" smtClean="0"/>
              <a:t>26/6/2024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122481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779B2F0-38E3-4ACD-8EE1-53725B7BFCF9}" type="datetimeFigureOut">
              <a:rPr lang="el-GR" smtClean="0"/>
              <a:t>26/6/2024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338096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779B2F0-38E3-4ACD-8EE1-53725B7BFCF9}" type="datetimeFigureOut">
              <a:rPr lang="el-GR" smtClean="0"/>
              <a:t>26/6/2024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223353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779B2F0-38E3-4ACD-8EE1-53725B7BFCF9}" type="datetimeFigureOut">
              <a:rPr lang="el-GR" smtClean="0"/>
              <a:t>26/6/2024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6159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7779B2F0-38E3-4ACD-8EE1-53725B7BFCF9}" type="datetimeFigureOut">
              <a:rPr lang="el-GR" smtClean="0"/>
              <a:t>26/6/2024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288028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779B2F0-38E3-4ACD-8EE1-53725B7BFCF9}" type="datetimeFigureOut">
              <a:rPr lang="el-GR" smtClean="0"/>
              <a:t>26/6/2024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239670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779B2F0-38E3-4ACD-8EE1-53725B7BFCF9}" type="datetimeFigureOut">
              <a:rPr lang="el-GR" smtClean="0"/>
              <a:t>26/6/2024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89109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779B2F0-38E3-4ACD-8EE1-53725B7BFCF9}" type="datetimeFigureOut">
              <a:rPr lang="el-GR" smtClean="0"/>
              <a:t>26/6/2024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366324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779B2F0-38E3-4ACD-8EE1-53725B7BFCF9}" type="datetimeFigureOut">
              <a:rPr lang="el-GR" smtClean="0"/>
              <a:t>26/6/2024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289335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7779B2F0-38E3-4ACD-8EE1-53725B7BFCF9}" type="datetimeFigureOut">
              <a:rPr lang="el-GR" smtClean="0"/>
              <a:t>26/6/2024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49622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7779B2F0-38E3-4ACD-8EE1-53725B7BFCF9}" type="datetimeFigureOut">
              <a:rPr lang="el-GR" smtClean="0"/>
              <a:t>26/6/2024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FAE1CC-88CB-439D-98D7-89D96850427C}" type="slidenum">
              <a:rPr lang="el-GR" smtClean="0"/>
              <a:t>‹#›</a:t>
            </a:fld>
            <a:endParaRPr lang="el-GR"/>
          </a:p>
        </p:txBody>
      </p:sp>
    </p:spTree>
    <p:extLst>
      <p:ext uri="{BB962C8B-B14F-4D97-AF65-F5344CB8AC3E}">
        <p14:creationId xmlns:p14="http://schemas.microsoft.com/office/powerpoint/2010/main" val="409788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9B2F0-38E3-4ACD-8EE1-53725B7BFCF9}" type="datetimeFigureOut">
              <a:rPr lang="el-GR" smtClean="0"/>
              <a:t>26/6/2024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E1CC-88CB-439D-98D7-89D96850427C}" type="slidenum">
              <a:rPr lang="el-GR" smtClean="0"/>
              <a:t>‹#›</a:t>
            </a:fld>
            <a:endParaRPr lang="el-GR"/>
          </a:p>
        </p:txBody>
      </p:sp>
    </p:spTree>
    <p:extLst>
      <p:ext uri="{BB962C8B-B14F-4D97-AF65-F5344CB8AC3E}">
        <p14:creationId xmlns:p14="http://schemas.microsoft.com/office/powerpoint/2010/main" val="1807857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video" Target="https://www.youtube.com/embed/_cjiDMguwAk" TargetMode="External"/><Relationship Id="rId4" Type="http://schemas.openxmlformats.org/officeDocument/2006/relationships/hyperlink" Target="https://www.youtube.com/watch?v=OECCME2B7Sk"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photodentro.edu.gr/aggregator/lo/photodentro-lor-8521-6561"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kFscpBzLmJU"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464300" y="1879600"/>
            <a:ext cx="5372100" cy="2006600"/>
          </a:xfrm>
        </p:spPr>
        <p:txBody>
          <a:bodyPr>
            <a:normAutofit/>
          </a:bodyPr>
          <a:lstStyle/>
          <a:p>
            <a:r>
              <a:rPr lang="el-GR" b="1" dirty="0" smtClean="0">
                <a:solidFill>
                  <a:srgbClr val="FF0000"/>
                </a:solidFill>
              </a:rPr>
              <a:t>ΑΝΡΙ</a:t>
            </a:r>
            <a:r>
              <a:rPr lang="en-US" b="1" dirty="0" smtClean="0">
                <a:solidFill>
                  <a:srgbClr val="FF0000"/>
                </a:solidFill>
              </a:rPr>
              <a:t>  </a:t>
            </a:r>
            <a:r>
              <a:rPr lang="el-GR" b="1" dirty="0" smtClean="0">
                <a:solidFill>
                  <a:srgbClr val="FF0000"/>
                </a:solidFill>
              </a:rPr>
              <a:t>ΜΑΤΙΣ</a:t>
            </a:r>
            <a:r>
              <a:rPr lang="en-US" b="1" dirty="0" smtClean="0">
                <a:solidFill>
                  <a:srgbClr val="FF0000"/>
                </a:solidFill>
              </a:rPr>
              <a:t/>
            </a:r>
            <a:br>
              <a:rPr lang="en-US" b="1" dirty="0" smtClean="0">
                <a:solidFill>
                  <a:srgbClr val="FF0000"/>
                </a:solidFill>
              </a:rPr>
            </a:br>
            <a:r>
              <a:rPr lang="el-GR" b="1" dirty="0" smtClean="0">
                <a:solidFill>
                  <a:srgbClr val="FF0000"/>
                </a:solidFill>
              </a:rPr>
              <a:t>(</a:t>
            </a:r>
            <a:r>
              <a:rPr lang="en-US" b="1" dirty="0" smtClean="0">
                <a:solidFill>
                  <a:srgbClr val="FF0000"/>
                </a:solidFill>
              </a:rPr>
              <a:t>HENRI MATISSE)</a:t>
            </a:r>
            <a:endParaRPr lang="el-GR" b="1" dirty="0">
              <a:solidFill>
                <a:srgbClr val="FF0000"/>
              </a:solidFill>
            </a:endParaRPr>
          </a:p>
        </p:txBody>
      </p:sp>
      <p:pic>
        <p:nvPicPr>
          <p:cNvPr id="7172" name="Picture 4" descr="Τα δύο αριστουργηματικά έργα του Ανρί Ματίς που δεν ήταν πίνακ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338137"/>
            <a:ext cx="5715000" cy="601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3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2696" y="1701800"/>
            <a:ext cx="5322304" cy="4030758"/>
          </a:xfrm>
        </p:spPr>
      </p:pic>
      <p:sp>
        <p:nvSpPr>
          <p:cNvPr id="12" name="TextBox 11"/>
          <p:cNvSpPr txBox="1"/>
          <p:nvPr/>
        </p:nvSpPr>
        <p:spPr>
          <a:xfrm>
            <a:off x="392696" y="723900"/>
            <a:ext cx="4928604" cy="584775"/>
          </a:xfrm>
          <a:prstGeom prst="rect">
            <a:avLst/>
          </a:prstGeom>
          <a:noFill/>
        </p:spPr>
        <p:txBody>
          <a:bodyPr wrap="square" rtlCol="0">
            <a:spAutoFit/>
          </a:bodyPr>
          <a:lstStyle/>
          <a:p>
            <a:r>
              <a:rPr lang="el-GR" sz="3200" b="1" i="1" dirty="0" smtClean="0"/>
              <a:t>Η θλίψη του βασιλιά, 1952</a:t>
            </a:r>
            <a:endParaRPr lang="el-GR" sz="3200" b="1" dirty="0"/>
          </a:p>
        </p:txBody>
      </p:sp>
      <p:pic>
        <p:nvPicPr>
          <p:cNvPr id="5124" name="Picture 4" descr="#artefrancese – Pagina 3 – Vita da Muse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73248" y="1804374"/>
            <a:ext cx="5860510" cy="38256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48400" y="469900"/>
            <a:ext cx="5346700" cy="954107"/>
          </a:xfrm>
          <a:prstGeom prst="rect">
            <a:avLst/>
          </a:prstGeom>
          <a:noFill/>
        </p:spPr>
        <p:txBody>
          <a:bodyPr wrap="square" rtlCol="0">
            <a:spAutoFit/>
          </a:bodyPr>
          <a:lstStyle/>
          <a:p>
            <a:r>
              <a:rPr lang="el-GR" sz="2800" b="1" dirty="0" smtClean="0"/>
              <a:t>Το </a:t>
            </a:r>
            <a:r>
              <a:rPr lang="el-GR" sz="2800" b="1" dirty="0"/>
              <a:t>άλογο, ο αναβάτης και ο </a:t>
            </a:r>
            <a:r>
              <a:rPr lang="el-GR" sz="2800" b="1" dirty="0" smtClean="0"/>
              <a:t>κλόουν, 1943</a:t>
            </a:r>
            <a:endParaRPr lang="el-GR" sz="2800" dirty="0"/>
          </a:p>
        </p:txBody>
      </p:sp>
    </p:spTree>
    <p:extLst>
      <p:ext uri="{BB962C8B-B14F-4D97-AF65-F5344CB8AC3E}">
        <p14:creationId xmlns:p14="http://schemas.microsoft.com/office/powerpoint/2010/main" val="4025645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52400"/>
            <a:ext cx="10655300" cy="1676399"/>
          </a:xfrm>
        </p:spPr>
        <p:txBody>
          <a:bodyPr>
            <a:noAutofit/>
          </a:bodyPr>
          <a:lstStyle/>
          <a:p>
            <a:r>
              <a:rPr lang="el-GR" sz="3200" dirty="0" smtClean="0">
                <a:latin typeface="+mn-lt"/>
              </a:rPr>
              <a:t>Ας παρακολουθήσουμε ένα βιντεάκι για τον</a:t>
            </a:r>
            <a:r>
              <a:rPr lang="el-GR" sz="3200" dirty="0" smtClean="0">
                <a:solidFill>
                  <a:srgbClr val="FF0000"/>
                </a:solidFill>
                <a:latin typeface="+mn-lt"/>
              </a:rPr>
              <a:t> </a:t>
            </a:r>
            <a:r>
              <a:rPr lang="el-GR" sz="3200" dirty="0" err="1" smtClean="0">
                <a:solidFill>
                  <a:srgbClr val="FF0000"/>
                </a:solidFill>
                <a:latin typeface="+mn-lt"/>
              </a:rPr>
              <a:t>Ματίς</a:t>
            </a:r>
            <a:r>
              <a:rPr lang="el-GR" sz="3200" dirty="0" smtClean="0">
                <a:solidFill>
                  <a:srgbClr val="FF0000"/>
                </a:solidFill>
                <a:latin typeface="+mn-lt"/>
              </a:rPr>
              <a:t> </a:t>
            </a:r>
            <a:r>
              <a:rPr lang="el-GR" sz="3200" dirty="0" smtClean="0">
                <a:latin typeface="+mn-lt"/>
              </a:rPr>
              <a:t>που θα μας δώσει έμπνευση  για  τα δικά μας </a:t>
            </a:r>
            <a:r>
              <a:rPr lang="el-GR" sz="3200" dirty="0" err="1" smtClean="0">
                <a:latin typeface="+mn-lt"/>
              </a:rPr>
              <a:t>κολάζ</a:t>
            </a:r>
            <a:r>
              <a:rPr lang="el-GR" sz="3200" dirty="0">
                <a:latin typeface="+mn-lt"/>
              </a:rPr>
              <a:t> </a:t>
            </a:r>
            <a:r>
              <a:rPr lang="el-GR" sz="3200" dirty="0" smtClean="0">
                <a:latin typeface="+mn-lt"/>
              </a:rPr>
              <a:t>που θα κάνουμε  στο νηπιαγωγείο </a:t>
            </a:r>
            <a:endParaRPr lang="el-GR" sz="3200" dirty="0">
              <a:latin typeface="+mn-lt"/>
            </a:endParaRPr>
          </a:p>
        </p:txBody>
      </p:sp>
      <p:pic>
        <p:nvPicPr>
          <p:cNvPr id="5" name="_cjiDMguwAk"/>
          <p:cNvPicPr>
            <a:picLocks noGrp="1" noRot="1" noChangeAspect="1"/>
          </p:cNvPicPr>
          <p:nvPr>
            <p:ph sz="half" idx="1"/>
            <a:videoFile r:link="rId1"/>
          </p:nvPr>
        </p:nvPicPr>
        <p:blipFill>
          <a:blip r:embed="rId3"/>
          <a:stretch>
            <a:fillRect/>
          </a:stretch>
        </p:blipFill>
        <p:spPr>
          <a:xfrm>
            <a:off x="2645833" y="2032000"/>
            <a:ext cx="5266267" cy="2962275"/>
          </a:xfrm>
          <a:prstGeom prst="rect">
            <a:avLst/>
          </a:prstGeom>
          <a:ln w="38100">
            <a:solidFill>
              <a:srgbClr val="0070C0"/>
            </a:solidFill>
          </a:ln>
          <a:effectLst>
            <a:reflection blurRad="6350" stA="52000" endA="300" endPos="35000" dir="5400000" sy="-100000" algn="bl" rotWithShape="0"/>
          </a:effectLst>
        </p:spPr>
      </p:pic>
      <p:sp>
        <p:nvSpPr>
          <p:cNvPr id="17" name="Rectangle 7">
            <a:hlinkClick r:id="rId4" tooltip="Επόμενο (SHIFT+n)"/>
          </p:cNvPr>
          <p:cNvSpPr>
            <a:spLocks noChangeArrowheads="1"/>
          </p:cNvSpPr>
          <p:nvPr/>
        </p:nvSpPr>
        <p:spPr bwMode="auto">
          <a:xfrm>
            <a:off x="152400" y="152400"/>
            <a:ext cx="72866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453930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27000"/>
            <a:ext cx="8242300" cy="1698625"/>
          </a:xfrm>
        </p:spPr>
        <p:txBody>
          <a:bodyPr>
            <a:normAutofit/>
          </a:bodyPr>
          <a:lstStyle/>
          <a:p>
            <a:r>
              <a:rPr lang="el-GR" b="1" dirty="0">
                <a:solidFill>
                  <a:srgbClr val="7030A0"/>
                </a:solidFill>
              </a:rPr>
              <a:t>Το εργαστήριο του </a:t>
            </a:r>
            <a:r>
              <a:rPr lang="el-GR" b="1" dirty="0" err="1">
                <a:solidFill>
                  <a:srgbClr val="7030A0"/>
                </a:solidFill>
              </a:rPr>
              <a:t>Ματίς</a:t>
            </a:r>
            <a:r>
              <a:rPr lang="el-GR" dirty="0" smtClean="0"/>
              <a:t/>
            </a:r>
            <a:br>
              <a:rPr lang="el-GR" dirty="0" smtClean="0"/>
            </a:br>
            <a:endParaRPr lang="el-GR" dirty="0"/>
          </a:p>
        </p:txBody>
      </p:sp>
      <p:sp>
        <p:nvSpPr>
          <p:cNvPr id="3" name="Θέση περιεχομένου 2"/>
          <p:cNvSpPr>
            <a:spLocks noGrp="1"/>
          </p:cNvSpPr>
          <p:nvPr>
            <p:ph sz="half" idx="1"/>
          </p:nvPr>
        </p:nvSpPr>
        <p:spPr>
          <a:xfrm>
            <a:off x="971550" y="1711325"/>
            <a:ext cx="5181600" cy="4351338"/>
          </a:xfrm>
        </p:spPr>
        <p:txBody>
          <a:bodyPr>
            <a:normAutofit lnSpcReduction="10000"/>
          </a:bodyPr>
          <a:lstStyle/>
          <a:p>
            <a:pPr marL="0" indent="0">
              <a:buNone/>
            </a:pPr>
            <a:r>
              <a:rPr lang="en-US" dirty="0" smtClean="0">
                <a:hlinkClick r:id="rId2"/>
              </a:rPr>
              <a:t>http://photodentro.edu.gr/aggregator/lo/photodentro-lor-8521-6561</a:t>
            </a:r>
            <a:endParaRPr lang="el-GR" dirty="0" smtClean="0"/>
          </a:p>
          <a:p>
            <a:endParaRPr lang="el-GR" dirty="0"/>
          </a:p>
        </p:txBody>
      </p:sp>
      <p:sp>
        <p:nvSpPr>
          <p:cNvPr id="4" name="Θέση περιεχομένου 3"/>
          <p:cNvSpPr>
            <a:spLocks noGrp="1"/>
          </p:cNvSpPr>
          <p:nvPr>
            <p:ph sz="half" idx="2"/>
          </p:nvPr>
        </p:nvSpPr>
        <p:spPr/>
        <p:txBody>
          <a:bodyPr>
            <a:normAutofit lnSpcReduction="10000"/>
          </a:bodyPr>
          <a:lstStyle/>
          <a:p>
            <a:pPr marL="0" indent="0">
              <a:buNone/>
            </a:pPr>
            <a:r>
              <a:rPr lang="el-GR" dirty="0"/>
              <a:t>Μπείτε στην παρακάτω εφαρμογή στο </a:t>
            </a:r>
            <a:r>
              <a:rPr lang="el-GR" dirty="0" err="1"/>
              <a:t>φωτόδεντρο</a:t>
            </a:r>
            <a:r>
              <a:rPr lang="el-GR" dirty="0"/>
              <a:t> να παίξετε ένα </a:t>
            </a:r>
            <a:r>
              <a:rPr lang="el-GR" dirty="0" err="1"/>
              <a:t>παιχνιδάκι</a:t>
            </a:r>
            <a:r>
              <a:rPr lang="el-GR" dirty="0"/>
              <a:t>. Μόλις πατήσετε πάνω στο εικονίδιο στον παρακάτω σύνδεσμο θα μπορείτε να επιλέξετε διακοσμητικά μοτίβα λουλουδιών για καθορισμένες περιοχές του έργου, για να διακοσμήσετε τον εσωτερικό χώρο.</a:t>
            </a:r>
          </a:p>
          <a:p>
            <a:pPr marL="0" indent="0">
              <a:buNone/>
            </a:pPr>
            <a:r>
              <a:rPr lang="el-GR" dirty="0" smtClean="0"/>
              <a:t/>
            </a:r>
            <a:br>
              <a:rPr lang="el-GR" dirty="0" smtClean="0"/>
            </a:br>
            <a:endParaRPr lang="el-GR" dirty="0"/>
          </a:p>
        </p:txBody>
      </p:sp>
    </p:spTree>
    <p:extLst>
      <p:ext uri="{BB962C8B-B14F-4D97-AF65-F5344CB8AC3E}">
        <p14:creationId xmlns:p14="http://schemas.microsoft.com/office/powerpoint/2010/main" val="502794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FF0000"/>
                </a:solidFill>
              </a:rPr>
              <a:t>Τα </a:t>
            </a:r>
            <a:r>
              <a:rPr lang="el-GR" b="1" dirty="0" smtClean="0">
                <a:solidFill>
                  <a:srgbClr val="FF0000"/>
                </a:solidFill>
              </a:rPr>
              <a:t>χρυσόψαρα του </a:t>
            </a:r>
            <a:r>
              <a:rPr lang="el-GR" b="1" dirty="0" err="1" smtClean="0">
                <a:solidFill>
                  <a:srgbClr val="FF0000"/>
                </a:solidFill>
              </a:rPr>
              <a:t>Ματίς</a:t>
            </a:r>
            <a:endParaRPr lang="el-GR" dirty="0">
              <a:solidFill>
                <a:srgbClr val="FF0000"/>
              </a:solidFill>
            </a:endParaRPr>
          </a:p>
        </p:txBody>
      </p:sp>
      <p:sp>
        <p:nvSpPr>
          <p:cNvPr id="3" name="Θέση περιεχομένου 2"/>
          <p:cNvSpPr>
            <a:spLocks noGrp="1"/>
          </p:cNvSpPr>
          <p:nvPr>
            <p:ph sz="half" idx="1"/>
          </p:nvPr>
        </p:nvSpPr>
        <p:spPr/>
        <p:txBody>
          <a:bodyPr>
            <a:normAutofit fontScale="85000" lnSpcReduction="20000"/>
          </a:bodyPr>
          <a:lstStyle/>
          <a:p>
            <a:r>
              <a:rPr lang="el-GR" dirty="0"/>
              <a:t>Ζωγραφίστε μια γυάλα με χρυσόψαρα, όπως του κυρίου </a:t>
            </a:r>
            <a:r>
              <a:rPr lang="el-GR" dirty="0" err="1"/>
              <a:t>Ματίς</a:t>
            </a:r>
            <a:r>
              <a:rPr lang="el-GR" dirty="0"/>
              <a:t>. Ξεκινήστε φτιάχνοντας τη γυάλα σας, δηλαδή ένα κυλινδρικό σχήμα. Γύρω γύρω από τη γυάλα ζωγραφίστε μερικά φύλλα και λουλούδια όπως τα φαντάζεστε. Χρησιμοποιήστε για να τη ζωγραφική σας τους μαρκαδόρους σας ή ότι άλλο έχετε στη διάθεση σας ή και ποικιλία υλικών (μικτή τεχνική). Παρακάτω θα δείτε μια δική μου προσπάθεια, αλλά θα ήθελα εσείς να βάλετε τα δικά σας σχέδια και χρώματα. Και τέλος τα ψαράκια σας!!!!</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7920" y="2057400"/>
            <a:ext cx="4418406" cy="2997199"/>
          </a:xfrm>
        </p:spPr>
      </p:pic>
    </p:spTree>
    <p:extLst>
      <p:ext uri="{BB962C8B-B14F-4D97-AF65-F5344CB8AC3E}">
        <p14:creationId xmlns:p14="http://schemas.microsoft.com/office/powerpoint/2010/main" val="2541502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70C0"/>
                </a:solidFill>
              </a:rPr>
              <a:t>Φτιάχνουμε τα δικά μας </a:t>
            </a:r>
            <a:r>
              <a:rPr lang="el-GR" dirty="0" err="1" smtClean="0">
                <a:solidFill>
                  <a:srgbClr val="0070C0"/>
                </a:solidFill>
              </a:rPr>
              <a:t>κολάζ</a:t>
            </a:r>
            <a:r>
              <a:rPr lang="el-GR" dirty="0" smtClean="0">
                <a:solidFill>
                  <a:srgbClr val="0070C0"/>
                </a:solidFill>
              </a:rPr>
              <a:t> με χρωματιστά χαρτιά</a:t>
            </a:r>
            <a:endParaRPr lang="el-GR" dirty="0">
              <a:solidFill>
                <a:srgbClr val="0070C0"/>
              </a:solidFill>
            </a:endParaRPr>
          </a:p>
        </p:txBody>
      </p:sp>
      <p:sp>
        <p:nvSpPr>
          <p:cNvPr id="3" name="Θέση περιεχομένου 2"/>
          <p:cNvSpPr>
            <a:spLocks noGrp="1"/>
          </p:cNvSpPr>
          <p:nvPr>
            <p:ph sz="half" idx="1"/>
          </p:nvPr>
        </p:nvSpPr>
        <p:spPr/>
        <p:txBody>
          <a:bodyPr/>
          <a:lstStyle/>
          <a:p>
            <a:pPr marL="0" indent="0">
              <a:buNone/>
            </a:pPr>
            <a:r>
              <a:rPr lang="el-GR" b="1" dirty="0" smtClean="0"/>
              <a:t>Θα χρειαστούμε:</a:t>
            </a:r>
          </a:p>
          <a:p>
            <a:pPr marL="0" indent="0">
              <a:buNone/>
            </a:pPr>
            <a:r>
              <a:rPr lang="el-GR" dirty="0" smtClean="0"/>
              <a:t>Χρωματιστά χαρτιά</a:t>
            </a:r>
          </a:p>
          <a:p>
            <a:pPr marL="0" indent="0">
              <a:buNone/>
            </a:pPr>
            <a:r>
              <a:rPr lang="el-GR" dirty="0" smtClean="0"/>
              <a:t>Κόλλες </a:t>
            </a:r>
            <a:r>
              <a:rPr lang="el-GR" dirty="0" err="1" smtClean="0"/>
              <a:t>στικ</a:t>
            </a:r>
            <a:endParaRPr lang="el-GR" dirty="0" smtClean="0"/>
          </a:p>
          <a:p>
            <a:pPr marL="0" indent="0">
              <a:buNone/>
            </a:pPr>
            <a:r>
              <a:rPr lang="el-GR" dirty="0" smtClean="0"/>
              <a:t>Ψαλίδι</a:t>
            </a:r>
          </a:p>
          <a:p>
            <a:pPr marL="0" indent="0">
              <a:buNone/>
            </a:pPr>
            <a:r>
              <a:rPr lang="el-GR" sz="1800" dirty="0" smtClean="0"/>
              <a:t>Ας φανταστούμε που θα θέλαμε να βρεθούμε μια μέρα ανοιξιάτικη ή </a:t>
            </a:r>
            <a:r>
              <a:rPr lang="el-GR" sz="1800" dirty="0" err="1" smtClean="0"/>
              <a:t>καλοκαιρινή.Ένας</a:t>
            </a:r>
            <a:r>
              <a:rPr lang="el-GR" sz="1800" dirty="0" smtClean="0"/>
              <a:t> κήπος, στην θάλασσα, ένα λιβάδι, σε ένα φανταστικό μέρος. Κόβουμε σχέδια από τα χρωματιστά χαρτιά και συνθέτουμε το δικό μας </a:t>
            </a:r>
            <a:r>
              <a:rPr lang="el-GR" sz="1800" dirty="0" err="1" smtClean="0"/>
              <a:t>κολάζ</a:t>
            </a:r>
            <a:r>
              <a:rPr lang="el-GR" sz="1800" dirty="0" smtClean="0"/>
              <a:t>.</a:t>
            </a:r>
          </a:p>
          <a:p>
            <a:pPr marL="0" indent="0">
              <a:buNone/>
            </a:pPr>
            <a:r>
              <a:rPr lang="el-GR" sz="1800" dirty="0" smtClean="0"/>
              <a:t>Καλή επιτυχία!!</a:t>
            </a:r>
          </a:p>
          <a:p>
            <a:pPr marL="0" indent="0">
              <a:buNone/>
            </a:pPr>
            <a:endParaRPr lang="el-GR" sz="1800"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1600" y="1825625"/>
            <a:ext cx="5185834" cy="3889375"/>
          </a:xfrm>
          <a:prstGeom prst="rect">
            <a:avLst/>
          </a:prstGeom>
        </p:spPr>
      </p:pic>
    </p:spTree>
    <p:extLst>
      <p:ext uri="{BB962C8B-B14F-4D97-AF65-F5344CB8AC3E}">
        <p14:creationId xmlns:p14="http://schemas.microsoft.com/office/powerpoint/2010/main" val="1758570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9100" y="292100"/>
            <a:ext cx="4889500" cy="1003300"/>
          </a:xfrm>
        </p:spPr>
        <p:txBody>
          <a:bodyPr>
            <a:noAutofit/>
          </a:bodyPr>
          <a:lstStyle/>
          <a:p>
            <a:pPr algn="ctr"/>
            <a:r>
              <a:rPr lang="el-GR" b="1" dirty="0">
                <a:solidFill>
                  <a:srgbClr val="FF0000"/>
                </a:solidFill>
              </a:rPr>
              <a:t>ΠΟΙΟΣ ΕΙΝΑΙ Ο ΑΝΡΙ ΜΑΤΙΣ(</a:t>
            </a:r>
            <a:r>
              <a:rPr lang="en-US" b="1" dirty="0">
                <a:solidFill>
                  <a:srgbClr val="FF0000"/>
                </a:solidFill>
              </a:rPr>
              <a:t>HENRI MATISSE)</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8257" y="457200"/>
            <a:ext cx="4532243" cy="5486399"/>
          </a:xfrm>
        </p:spPr>
      </p:pic>
      <p:sp>
        <p:nvSpPr>
          <p:cNvPr id="4" name="Θέση κειμένου 3"/>
          <p:cNvSpPr>
            <a:spLocks noGrp="1"/>
          </p:cNvSpPr>
          <p:nvPr>
            <p:ph type="body" sz="half" idx="2"/>
          </p:nvPr>
        </p:nvSpPr>
        <p:spPr/>
        <p:txBody>
          <a:bodyPr>
            <a:normAutofit/>
          </a:bodyPr>
          <a:lstStyle/>
          <a:p>
            <a:r>
              <a:rPr lang="el-GR" sz="2400" dirty="0" smtClean="0"/>
              <a:t>Ο </a:t>
            </a:r>
            <a:r>
              <a:rPr lang="el-GR" sz="2400" dirty="0" err="1" smtClean="0"/>
              <a:t>Henri</a:t>
            </a:r>
            <a:r>
              <a:rPr lang="el-GR" sz="2400" dirty="0" smtClean="0"/>
              <a:t> </a:t>
            </a:r>
            <a:r>
              <a:rPr lang="el-GR" sz="2400" dirty="0" err="1" smtClean="0"/>
              <a:t>Matisse</a:t>
            </a:r>
            <a:r>
              <a:rPr lang="el-GR" sz="2400" dirty="0" smtClean="0"/>
              <a:t> είναι Γάλλος καλλιτέχνης γνωστός για την παραγωγή πολύχρωμων έργων τέχνης. Χρησιμοποίησε μια ποικιλία υλικών στη δουλειά του, όπως βαφές, χαλκό (για τα γλυπτά του), και έκανε επίσης σχέδια χρησιμοποιώντας κάρβουνο ζωγραφικής.</a:t>
            </a:r>
          </a:p>
          <a:p>
            <a:endParaRPr lang="el-GR" sz="2400" dirty="0"/>
          </a:p>
        </p:txBody>
      </p:sp>
    </p:spTree>
    <p:extLst>
      <p:ext uri="{BB962C8B-B14F-4D97-AF65-F5344CB8AC3E}">
        <p14:creationId xmlns:p14="http://schemas.microsoft.com/office/powerpoint/2010/main" val="2863984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03200"/>
            <a:ext cx="10515600" cy="5973763"/>
          </a:xfrm>
        </p:spPr>
        <p:txBody>
          <a:bodyPr>
            <a:normAutofit fontScale="92500" lnSpcReduction="10000"/>
          </a:bodyPr>
          <a:lstStyle/>
          <a:p>
            <a:r>
              <a:rPr lang="el-GR" sz="2400" dirty="0" smtClean="0"/>
              <a:t>Καθώς ο </a:t>
            </a:r>
            <a:r>
              <a:rPr lang="el-GR" sz="2400" dirty="0" err="1" smtClean="0"/>
              <a:t>Matisse</a:t>
            </a:r>
            <a:r>
              <a:rPr lang="el-GR" sz="2400" dirty="0" smtClean="0"/>
              <a:t> μεγάλωνε, άρχισε να δημιουργεί έργα με την τεχνοτροπία της χαρτοκοπτικής και του </a:t>
            </a:r>
            <a:r>
              <a:rPr lang="el-GR" sz="2400" dirty="0" err="1" smtClean="0"/>
              <a:t>κολάζ</a:t>
            </a:r>
            <a:r>
              <a:rPr lang="el-GR" sz="2400" dirty="0" smtClean="0"/>
              <a:t>. Έβαφε τις κόλλες των χαρτιών του, στη συνέχεια τις έκοβε με μια τεχνική που ονόμασε </a:t>
            </a:r>
            <a:r>
              <a:rPr lang="el-GR" sz="2400" b="1" dirty="0" smtClean="0"/>
              <a:t>‘ζωγραφίζοντας με το ψαλίδι’</a:t>
            </a:r>
            <a:r>
              <a:rPr lang="el-GR" sz="2400" dirty="0" smtClean="0"/>
              <a:t> και δημιουργούσε συνθέσεις </a:t>
            </a:r>
            <a:r>
              <a:rPr lang="el-GR" sz="2400" dirty="0" err="1" smtClean="0"/>
              <a:t>κολάζ</a:t>
            </a:r>
            <a:r>
              <a:rPr lang="el-GR" sz="2400" dirty="0" smtClean="0"/>
              <a:t>. Έτσι, στα </a:t>
            </a:r>
            <a:r>
              <a:rPr lang="el-GR" sz="2400" dirty="0" err="1" smtClean="0"/>
              <a:t>κολάζ</a:t>
            </a:r>
            <a:r>
              <a:rPr lang="el-GR" sz="2400" dirty="0" smtClean="0"/>
              <a:t> του συναντάμε γεωμετρικά σχήματα, ζώα, φύλλα, χορευτές, λουλούδια, αστέρια...</a:t>
            </a:r>
          </a:p>
          <a:p>
            <a:r>
              <a:rPr lang="el-GR" sz="2400" dirty="0" smtClean="0"/>
              <a:t>Τα πρώτα κολλάζ είναι μικρά και προοδευτικά γίνονται όλο και πιο μεγάλα και πιο εντυπωσιακά καθώς ο </a:t>
            </a:r>
            <a:r>
              <a:rPr lang="el-GR" sz="2400" dirty="0" err="1" smtClean="0"/>
              <a:t>Matisse</a:t>
            </a:r>
            <a:r>
              <a:rPr lang="el-GR" sz="2400" dirty="0" smtClean="0"/>
              <a:t> πλησιάζει το τέλος της ζωής του.</a:t>
            </a:r>
            <a:r>
              <a:rPr lang="en-US" sz="2400" dirty="0" smtClean="0"/>
              <a:t> </a:t>
            </a:r>
            <a:r>
              <a:rPr lang="el-GR" sz="2400" dirty="0" smtClean="0"/>
              <a:t>O </a:t>
            </a:r>
            <a:r>
              <a:rPr lang="el-GR" sz="2400" dirty="0" err="1" smtClean="0"/>
              <a:t>Matisse</a:t>
            </a:r>
            <a:r>
              <a:rPr lang="el-GR" sz="2400" dirty="0" smtClean="0"/>
              <a:t> δημιουργεί κατά παραγγελία έργα όπως οι εξαίσιες εικονογραφήσεις για το βιβλίο με τίτλο </a:t>
            </a:r>
            <a:r>
              <a:rPr lang="el-GR" sz="2400" i="1" dirty="0" err="1" smtClean="0"/>
              <a:t>Jazz</a:t>
            </a:r>
            <a:r>
              <a:rPr lang="el-GR" sz="2400" i="1" dirty="0" smtClean="0"/>
              <a:t> </a:t>
            </a:r>
            <a:r>
              <a:rPr lang="el-GR" sz="2400" dirty="0" smtClean="0"/>
              <a:t>ή το έργο </a:t>
            </a:r>
            <a:r>
              <a:rPr lang="el-GR" sz="2400" i="1" dirty="0" smtClean="0"/>
              <a:t>Δυο Χορευτές</a:t>
            </a:r>
            <a:r>
              <a:rPr lang="el-GR" sz="2400" dirty="0" smtClean="0"/>
              <a:t> (1937-8) για τα σκηνικά του μπαλέτου </a:t>
            </a:r>
            <a:r>
              <a:rPr lang="el-GR" sz="2400" i="1" dirty="0" err="1" smtClean="0"/>
              <a:t>Rouge</a:t>
            </a:r>
            <a:r>
              <a:rPr lang="el-GR" sz="2400" i="1" dirty="0" smtClean="0"/>
              <a:t> </a:t>
            </a:r>
            <a:r>
              <a:rPr lang="el-GR" sz="2400" i="1" dirty="0" err="1" smtClean="0"/>
              <a:t>et</a:t>
            </a:r>
            <a:r>
              <a:rPr lang="el-GR" sz="2400" i="1" dirty="0" smtClean="0"/>
              <a:t> </a:t>
            </a:r>
            <a:r>
              <a:rPr lang="el-GR" sz="2400" i="1" dirty="0" err="1" smtClean="0"/>
              <a:t>Noir</a:t>
            </a:r>
            <a:r>
              <a:rPr lang="el-GR" sz="2400" dirty="0" smtClean="0"/>
              <a:t>.</a:t>
            </a:r>
          </a:p>
          <a:p>
            <a:endParaRPr lang="el-GR" sz="2400" dirty="0" smtClean="0"/>
          </a:p>
          <a:p>
            <a:r>
              <a:rPr lang="el-GR" sz="2400" dirty="0" smtClean="0"/>
              <a:t>Ο </a:t>
            </a:r>
            <a:r>
              <a:rPr lang="el-GR" sz="2400" dirty="0" err="1" smtClean="0"/>
              <a:t>Matisse</a:t>
            </a:r>
            <a:r>
              <a:rPr lang="el-GR" sz="2400" dirty="0" smtClean="0"/>
              <a:t> άρχισε να φτιάχνει </a:t>
            </a:r>
            <a:r>
              <a:rPr lang="el-GR" sz="2400" dirty="0" err="1" smtClean="0"/>
              <a:t>κολάζ</a:t>
            </a:r>
            <a:r>
              <a:rPr lang="el-GR" sz="2400" dirty="0" smtClean="0"/>
              <a:t> σε μεγάλη ηλικία (71 ετών), όταν μετά από μια αρρώστια καθηλωμένος στο κρεβάτι ή σε αναπηρικό καροτσάκι, αδυνατούσε πλέον να συνεχίσει να ζωγραφίζει με τον παραδοσιακό τρόπο. Μέσα στην ταλαιπωρία αυτής της οδυνηρής περιόδου δημιούργησε τα πλέον εντυπωσιακά και ολοκληρωμένα έργα του με την τεχνοτροπία της χαρτοκοπτικής.</a:t>
            </a:r>
          </a:p>
          <a:p>
            <a:r>
              <a:rPr lang="el-GR" sz="2400" dirty="0" smtClean="0"/>
              <a:t>Χρησιμοποίησε έντονα χρωματιστά χαρτιά και ψαλίδι για να κόψει σχήματα, ζώα, φύλλα, χορευτές και λουλούδια και στη συνέχεια να τα οργανώσει και να κάνει συνθέσεις...</a:t>
            </a:r>
          </a:p>
          <a:p>
            <a:endParaRPr lang="el-GR" sz="2400" dirty="0" smtClean="0"/>
          </a:p>
          <a:p>
            <a:endParaRPr lang="el-GR" dirty="0"/>
          </a:p>
        </p:txBody>
      </p:sp>
    </p:spTree>
    <p:extLst>
      <p:ext uri="{BB962C8B-B14F-4D97-AF65-F5344CB8AC3E}">
        <p14:creationId xmlns:p14="http://schemas.microsoft.com/office/powerpoint/2010/main" val="427727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9100" y="203201"/>
            <a:ext cx="11074400" cy="1587499"/>
          </a:xfrm>
        </p:spPr>
        <p:txBody>
          <a:bodyPr>
            <a:normAutofit/>
          </a:bodyPr>
          <a:lstStyle/>
          <a:p>
            <a:r>
              <a:rPr lang="el-GR" sz="3200" b="1" dirty="0"/>
              <a:t>Ο </a:t>
            </a:r>
            <a:r>
              <a:rPr lang="el-GR" sz="3200" b="1" dirty="0" err="1"/>
              <a:t>Matisse</a:t>
            </a:r>
            <a:r>
              <a:rPr lang="el-GR" sz="3200" b="1" dirty="0"/>
              <a:t> στο ατελιέ του με το τεράστιο ψαλίδι του (που έμοιαζε περισσότερο με ψαλίδι κηπουρικής) κόβει χαρτιά και γύρω από τα πόδια του, στο πάτωμα, δεκάδες κομμένα φύλλα.</a:t>
            </a:r>
          </a:p>
        </p:txBody>
      </p:sp>
      <p:sp>
        <p:nvSpPr>
          <p:cNvPr id="3" name="Θέση περιεχομένου 2"/>
          <p:cNvSpPr>
            <a:spLocks noGrp="1"/>
          </p:cNvSpPr>
          <p:nvPr>
            <p:ph idx="1"/>
          </p:nvPr>
        </p:nvSpPr>
        <p:spPr>
          <a:xfrm>
            <a:off x="5301326" y="2222500"/>
            <a:ext cx="6433474" cy="2019300"/>
          </a:xfrm>
        </p:spPr>
        <p:txBody>
          <a:bodyPr/>
          <a:lstStyle/>
          <a:p>
            <a:pPr marL="0" indent="0">
              <a:buNone/>
            </a:pPr>
            <a:endParaRPr lang="en-US" dirty="0" smtClean="0"/>
          </a:p>
          <a:p>
            <a:pPr lvl="0"/>
            <a:endParaRPr lang="en-US" dirty="0">
              <a:solidFill>
                <a:prstClr val="black"/>
              </a:solidFill>
            </a:endParaRPr>
          </a:p>
          <a:p>
            <a:pPr marL="0" indent="0">
              <a:buNone/>
            </a:pPr>
            <a:endParaRPr lang="el-GR" dirty="0"/>
          </a:p>
        </p:txBody>
      </p:sp>
      <p:pic>
        <p:nvPicPr>
          <p:cNvPr id="1026" name="Picture 2" descr="MoMA | Henri Matisse: The Cut-O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51" y="1790700"/>
            <a:ext cx="4674524" cy="4591050"/>
          </a:xfrm>
          <a:prstGeom prst="rect">
            <a:avLst/>
          </a:prstGeom>
          <a:noFill/>
          <a:extLst>
            <a:ext uri="{909E8E84-426E-40DD-AFC4-6F175D3DCCD1}">
              <a14:hiddenFill xmlns:a14="http://schemas.microsoft.com/office/drawing/2010/main">
                <a:solidFill>
                  <a:srgbClr val="FFFFFF"/>
                </a:solidFill>
              </a14:hiddenFill>
            </a:ext>
          </a:extLst>
        </p:spPr>
      </p:pic>
      <p:pic>
        <p:nvPicPr>
          <p:cNvPr id="7" name="kFscpBzLmJU"/>
          <p:cNvPicPr>
            <a:picLocks noRot="1" noChangeAspect="1"/>
          </p:cNvPicPr>
          <p:nvPr>
            <a:videoFile r:link="rId1"/>
          </p:nvPr>
        </p:nvPicPr>
        <p:blipFill>
          <a:blip r:embed="rId4"/>
          <a:stretch>
            <a:fillRect/>
          </a:stretch>
        </p:blipFill>
        <p:spPr>
          <a:xfrm>
            <a:off x="6464300" y="2435225"/>
            <a:ext cx="4572000" cy="2571750"/>
          </a:xfrm>
          <a:prstGeom prst="rect">
            <a:avLst/>
          </a:prstGeom>
        </p:spPr>
      </p:pic>
    </p:spTree>
    <p:extLst>
      <p:ext uri="{BB962C8B-B14F-4D97-AF65-F5344CB8AC3E}">
        <p14:creationId xmlns:p14="http://schemas.microsoft.com/office/powerpoint/2010/main" val="3133850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5100" y="365126"/>
            <a:ext cx="11188700" cy="1460500"/>
          </a:xfrm>
        </p:spPr>
        <p:txBody>
          <a:bodyPr>
            <a:normAutofit/>
          </a:bodyPr>
          <a:lstStyle/>
          <a:p>
            <a:r>
              <a:rPr lang="el-GR" sz="3600" b="1" dirty="0" smtClean="0">
                <a:latin typeface="+mn-lt"/>
              </a:rPr>
              <a:t>The </a:t>
            </a:r>
            <a:r>
              <a:rPr lang="el-GR" sz="3600" b="1" dirty="0" err="1" smtClean="0">
                <a:latin typeface="+mn-lt"/>
              </a:rPr>
              <a:t>Snail</a:t>
            </a:r>
            <a:r>
              <a:rPr lang="en-US" sz="3600" b="1" dirty="0" smtClean="0">
                <a:latin typeface="+mn-lt"/>
              </a:rPr>
              <a:t>, </a:t>
            </a:r>
            <a:r>
              <a:rPr lang="el-GR" sz="3600" dirty="0" smtClean="0">
                <a:latin typeface="+mn-lt"/>
              </a:rPr>
              <a:t>Το σαλιγκ</a:t>
            </a:r>
            <a:r>
              <a:rPr lang="el-GR" sz="3600" dirty="0" smtClean="0">
                <a:latin typeface="+mn-lt"/>
              </a:rPr>
              <a:t>άρι</a:t>
            </a:r>
            <a:endParaRPr lang="el-GR" sz="3600" dirty="0">
              <a:latin typeface="+mn-lt"/>
            </a:endParaRPr>
          </a:p>
        </p:txBody>
      </p:sp>
      <p:sp>
        <p:nvSpPr>
          <p:cNvPr id="3" name="Θέση περιεχομένου 2"/>
          <p:cNvSpPr>
            <a:spLocks noGrp="1"/>
          </p:cNvSpPr>
          <p:nvPr>
            <p:ph sz="half" idx="1"/>
          </p:nvPr>
        </p:nvSpPr>
        <p:spPr>
          <a:xfrm>
            <a:off x="838200" y="1965325"/>
            <a:ext cx="5181600" cy="4351338"/>
          </a:xfrm>
        </p:spPr>
        <p:txBody>
          <a:bodyPr>
            <a:normAutofit fontScale="55000" lnSpcReduction="20000"/>
          </a:bodyPr>
          <a:lstStyle/>
          <a:p>
            <a:pPr marL="0" indent="0">
              <a:buNone/>
            </a:pPr>
            <a:endParaRPr lang="el-GR" dirty="0"/>
          </a:p>
          <a:p>
            <a:r>
              <a:rPr lang="el-GR" sz="2900" dirty="0"/>
              <a:t>Ένα από τα πιο διάσημα έργα του </a:t>
            </a:r>
            <a:r>
              <a:rPr lang="el-GR" sz="2900" dirty="0" err="1"/>
              <a:t>Matisse</a:t>
            </a:r>
            <a:r>
              <a:rPr lang="el-GR" sz="2900" dirty="0"/>
              <a:t> ονομάζεται The </a:t>
            </a:r>
            <a:r>
              <a:rPr lang="el-GR" sz="2900" dirty="0" err="1"/>
              <a:t>Snail</a:t>
            </a:r>
            <a:r>
              <a:rPr lang="el-GR" sz="2900" dirty="0"/>
              <a:t> (</a:t>
            </a:r>
            <a:r>
              <a:rPr lang="el-GR" sz="2900" i="1" dirty="0"/>
              <a:t>Το Σαλιγκάρι)</a:t>
            </a:r>
            <a:r>
              <a:rPr lang="el-GR" sz="2900" dirty="0"/>
              <a:t>. Μήπως το σπειροειδές σχήμα των σχημάτων σας θυμίζει τίποτα;</a:t>
            </a:r>
          </a:p>
          <a:p>
            <a:r>
              <a:rPr lang="el-GR" sz="2900" i="1" dirty="0"/>
              <a:t>(Ψιτ! υπάρχει επίσης ένα μυστικό μικροσκοπικό σαλιγκάρι κρυμμένο στην εικόνα - μπορείς να το δεις; Αν κοιτάξεις πολύ, πολύ κοντά μπορείς να βρεις ένα μικροσκοπικό σχήμα σαλιγκαριού στην κορυφή του μωβ τετραγώνου).</a:t>
            </a:r>
            <a:endParaRPr lang="el-GR" sz="2900" dirty="0"/>
          </a:p>
          <a:p>
            <a:r>
              <a:rPr lang="el-GR" sz="2900" dirty="0"/>
              <a:t>Το Σαλιγκάρι δημιουργήθηκε το 1953 και δείχνει το ενδιαφέρον του </a:t>
            </a:r>
            <a:r>
              <a:rPr lang="el-GR" sz="2900" dirty="0" err="1"/>
              <a:t>Matisse</a:t>
            </a:r>
            <a:r>
              <a:rPr lang="el-GR" sz="2900" dirty="0"/>
              <a:t> για το έντονο χρώμα. Έχει τακτοποιήσει συμπληρωματικά χρώματα το ένα δίπλα στο άλλο για να δημιουργήσει ένα ζωηρό αποτέλεσμα. Για παράδειγμα, το πράσινο αγγίζει το κόκκινο και το μπλε είναι δίπλα στο πορτοκαλί. Αυτό κάνει την εικόνα πιο ζωηρή και πραγματικά τραβάει την προσοχή των ματιών σας!</a:t>
            </a:r>
          </a:p>
          <a:p>
            <a:r>
              <a:rPr lang="el-GR" sz="2900" dirty="0"/>
              <a:t>Το σαλιγκάρι είναι ένα </a:t>
            </a:r>
            <a:r>
              <a:rPr lang="el-GR" sz="2900" dirty="0" err="1"/>
              <a:t>κολάζ</a:t>
            </a:r>
            <a:r>
              <a:rPr lang="el-GR" sz="2900" dirty="0"/>
              <a:t> φτιαγμένο από κομμάτια ζωηρά βαμμένων χαρτιών που έχουν κοπεί και κολληθεί σε καμβά. Αλλά ο </a:t>
            </a:r>
            <a:r>
              <a:rPr lang="el-GR" sz="2900" dirty="0" err="1"/>
              <a:t>Matisse</a:t>
            </a:r>
            <a:r>
              <a:rPr lang="el-GR" sz="2900" dirty="0"/>
              <a:t> έκανε επίσης πίνακες και γλυπτά.</a:t>
            </a:r>
          </a:p>
          <a:p>
            <a:endParaRPr lang="el-GR" sz="2900" dirty="0"/>
          </a:p>
        </p:txBody>
      </p:sp>
      <p:pic>
        <p:nvPicPr>
          <p:cNvPr id="2050" name="Picture 2" descr="Los Enanos de Honori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43725" y="1825625"/>
            <a:ext cx="37909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7239000" y="5884862"/>
            <a:ext cx="3495675" cy="646331"/>
          </a:xfrm>
          <a:prstGeom prst="rect">
            <a:avLst/>
          </a:prstGeom>
        </p:spPr>
        <p:txBody>
          <a:bodyPr wrap="square">
            <a:spAutoFit/>
          </a:bodyPr>
          <a:lstStyle/>
          <a:p>
            <a:r>
              <a:rPr lang="en-US" b="0" i="0" dirty="0" smtClean="0">
                <a:solidFill>
                  <a:srgbClr val="002D4E"/>
                </a:solidFill>
                <a:effectLst/>
              </a:rPr>
              <a:t>Henri Matisse </a:t>
            </a:r>
            <a:r>
              <a:rPr lang="en-US" b="0" i="1" dirty="0" smtClean="0">
                <a:solidFill>
                  <a:srgbClr val="002D4E"/>
                </a:solidFill>
                <a:effectLst/>
              </a:rPr>
              <a:t>The Snail</a:t>
            </a:r>
            <a:r>
              <a:rPr lang="en-US" b="0" i="0" dirty="0" smtClean="0">
                <a:solidFill>
                  <a:srgbClr val="002D4E"/>
                </a:solidFill>
                <a:effectLst/>
              </a:rPr>
              <a:t> 1953</a:t>
            </a:r>
          </a:p>
          <a:p>
            <a:r>
              <a:rPr lang="en-US" b="0" i="0" dirty="0" smtClean="0">
                <a:solidFill>
                  <a:srgbClr val="002D4E"/>
                </a:solidFill>
                <a:effectLst/>
              </a:rPr>
              <a:t>Los </a:t>
            </a:r>
            <a:r>
              <a:rPr lang="en-US" b="0" i="0" dirty="0" err="1" smtClean="0">
                <a:solidFill>
                  <a:srgbClr val="002D4E"/>
                </a:solidFill>
                <a:effectLst/>
              </a:rPr>
              <a:t>Enanos</a:t>
            </a:r>
            <a:r>
              <a:rPr lang="en-US" b="0" i="0" dirty="0" smtClean="0">
                <a:solidFill>
                  <a:srgbClr val="002D4E"/>
                </a:solidFill>
                <a:effectLst/>
              </a:rPr>
              <a:t> de </a:t>
            </a:r>
            <a:r>
              <a:rPr lang="en-US" b="0" i="0" dirty="0" err="1" smtClean="0">
                <a:solidFill>
                  <a:srgbClr val="002D4E"/>
                </a:solidFill>
                <a:effectLst/>
              </a:rPr>
              <a:t>Honorio</a:t>
            </a:r>
            <a:endParaRPr lang="en-US" b="0" i="0" dirty="0">
              <a:solidFill>
                <a:srgbClr val="002D4E"/>
              </a:solidFill>
              <a:effectLst/>
            </a:endParaRPr>
          </a:p>
        </p:txBody>
      </p:sp>
    </p:spTree>
    <p:extLst>
      <p:ext uri="{BB962C8B-B14F-4D97-AF65-F5344CB8AC3E}">
        <p14:creationId xmlns:p14="http://schemas.microsoft.com/office/powerpoint/2010/main" val="358491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0" y="288925"/>
            <a:ext cx="10515600" cy="1325563"/>
          </a:xfrm>
        </p:spPr>
        <p:txBody>
          <a:bodyPr/>
          <a:lstStyle/>
          <a:p>
            <a:r>
              <a:rPr lang="el-GR" b="1" i="1" dirty="0" err="1">
                <a:latin typeface="+mn-lt"/>
              </a:rPr>
              <a:t>Fall</a:t>
            </a:r>
            <a:r>
              <a:rPr lang="el-GR" b="1" i="1" dirty="0">
                <a:latin typeface="+mn-lt"/>
              </a:rPr>
              <a:t> o </a:t>
            </a:r>
            <a:r>
              <a:rPr lang="el-GR" b="1" i="1" dirty="0" err="1">
                <a:latin typeface="+mn-lt"/>
              </a:rPr>
              <a:t>Icarus</a:t>
            </a:r>
            <a:r>
              <a:rPr lang="el-GR" b="1" i="1" dirty="0">
                <a:latin typeface="+mn-lt"/>
              </a:rPr>
              <a:t> (Η Πτώση του Ίκαρου)</a:t>
            </a:r>
            <a:endParaRPr lang="el-GR" dirty="0">
              <a:latin typeface="+mn-lt"/>
            </a:endParaRPr>
          </a:p>
        </p:txBody>
      </p:sp>
      <p:sp>
        <p:nvSpPr>
          <p:cNvPr id="4" name="Θέση περιεχομένου 3"/>
          <p:cNvSpPr>
            <a:spLocks noGrp="1"/>
          </p:cNvSpPr>
          <p:nvPr>
            <p:ph sz="half" idx="2"/>
          </p:nvPr>
        </p:nvSpPr>
        <p:spPr/>
        <p:txBody>
          <a:bodyPr>
            <a:normAutofit fontScale="70000" lnSpcReduction="20000"/>
          </a:bodyPr>
          <a:lstStyle/>
          <a:p>
            <a:pPr marL="0" indent="0">
              <a:buNone/>
            </a:pPr>
            <a:endParaRPr lang="el-GR" dirty="0"/>
          </a:p>
          <a:p>
            <a:pPr marL="0" indent="0">
              <a:buNone/>
            </a:pPr>
            <a:r>
              <a:rPr lang="el-GR" dirty="0"/>
              <a:t>Ο ελληνικός μύθος του Ίκαρου με τις φτερούγες που ξεκόλλησαν όταν το κερί που τις συγκρατούσε έλιωσε επειδή ο Ίκαρος πέταξε κοντά στον ήλιο, αποτυπώνεται ως μια άσπρη φιγούρα πάνω σε μια κάθετη μαύρη λωρίδα: ο Ίκαρος πέφτει μέσα σε ένα σκοτεινό τούνελ φτιαγμένο ειδικά για εκείνον· τα χέρια του σε μια αδέξια στάση καθώς δεν έχει από πού να πιαστεί. Μια κόκκινη μυτερή φλόγα είναι καρφιτσωμένη στο στήθος του Ίκαρου </a:t>
            </a:r>
            <a:r>
              <a:rPr lang="el-GR" dirty="0" smtClean="0"/>
              <a:t>αναπαριστώντας </a:t>
            </a:r>
            <a:r>
              <a:rPr lang="el-GR" dirty="0"/>
              <a:t>τον πανικό και το πάθος της παλλόμενης καρδιάς. Εδώ η πράξη του καρφιτσώματος μοιάζει βίαιη —παραπέμπει σε σταύρωση. Κίτρινα μυτερά αστέρια τον περιστοιχίζουν —ίσως η μοίρα που τον έχει καταδικάσει σε θάνατο</a:t>
            </a:r>
          </a:p>
          <a:p>
            <a:endParaRPr lang="el-GR" dirty="0"/>
          </a:p>
        </p:txBody>
      </p:sp>
      <p:pic>
        <p:nvPicPr>
          <p:cNvPr id="3074" name="Picture 2" descr="the-fall-of-icaru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71600" y="1825625"/>
            <a:ext cx="3213100" cy="426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4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006475"/>
          </a:xfrm>
        </p:spPr>
        <p:txBody>
          <a:bodyPr/>
          <a:lstStyle/>
          <a:p>
            <a:r>
              <a:rPr lang="en-US" b="1" i="1" dirty="0">
                <a:latin typeface="+mn-lt"/>
              </a:rPr>
              <a:t>The Sheaf</a:t>
            </a:r>
            <a:r>
              <a:rPr lang="en-US" b="1" dirty="0">
                <a:latin typeface="+mn-lt"/>
              </a:rPr>
              <a:t> (</a:t>
            </a:r>
            <a:r>
              <a:rPr lang="el-GR" b="1" dirty="0">
                <a:latin typeface="+mn-lt"/>
              </a:rPr>
              <a:t>Το δεμάτι)</a:t>
            </a:r>
          </a:p>
        </p:txBody>
      </p:sp>
      <p:sp>
        <p:nvSpPr>
          <p:cNvPr id="3" name="Θέση περιεχομένου 2"/>
          <p:cNvSpPr>
            <a:spLocks noGrp="1"/>
          </p:cNvSpPr>
          <p:nvPr>
            <p:ph sz="half" idx="1"/>
          </p:nvPr>
        </p:nvSpPr>
        <p:spPr/>
        <p:txBody>
          <a:bodyPr>
            <a:normAutofit fontScale="77500" lnSpcReduction="20000"/>
          </a:bodyPr>
          <a:lstStyle/>
          <a:p>
            <a:r>
              <a:rPr lang="el-GR" dirty="0"/>
              <a:t>Εδώ, ο </a:t>
            </a:r>
            <a:r>
              <a:rPr lang="el-GR" dirty="0" err="1"/>
              <a:t>Matisse</a:t>
            </a:r>
            <a:r>
              <a:rPr lang="el-GR" dirty="0"/>
              <a:t> έχει δημιουργήσει πολλά σχήματα που μοιάζουν μεταξύ τους, αλλά το καθένα είναι ένα μοναδικό φύλλο. Μπορείτε να δείτε πώς έχει επαναλάβει αυτά τα παρόμοια σχήματα, γεμίζοντας σχεδόν ολόκληρη την εικόνα με φύλλα.</a:t>
            </a:r>
          </a:p>
          <a:p>
            <a:r>
              <a:rPr lang="el-GR" dirty="0"/>
              <a:t>Τα σχήματα και τα χρώματα που χρησιμοποιεί ο </a:t>
            </a:r>
            <a:r>
              <a:rPr lang="el-GR" dirty="0" err="1"/>
              <a:t>Matisse</a:t>
            </a:r>
            <a:r>
              <a:rPr lang="el-GR" dirty="0"/>
              <a:t> μοιάζουν σαν να πηδούν και να χορεύουν. Φαίνονται να αντικατοπτρίζουν την προσέγγισή του στη ζωή. Αυτό είναι κάτι που είπε:</a:t>
            </a:r>
          </a:p>
          <a:p>
            <a:r>
              <a:rPr lang="el-GR" i="1" dirty="0"/>
              <a:t>Αυτός [ή αυτή!] που αγαπά, πετάει, τρέχει και χαίρεται ... είναι ελεύθερος και τίποτα δεν τους κρατά πίσω.</a:t>
            </a:r>
            <a:endParaRPr lang="el-GR" dirty="0"/>
          </a:p>
        </p:txBody>
      </p:sp>
      <p:pic>
        <p:nvPicPr>
          <p:cNvPr id="4098" name="Picture 2" descr="La Gerbe (The Sheaf), 1953 | Flickr - Photo Shar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50000" y="1270794"/>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350000" y="5486401"/>
            <a:ext cx="5562600" cy="646331"/>
          </a:xfrm>
          <a:prstGeom prst="rect">
            <a:avLst/>
          </a:prstGeom>
        </p:spPr>
        <p:txBody>
          <a:bodyPr wrap="square">
            <a:spAutoFit/>
          </a:bodyPr>
          <a:lstStyle/>
          <a:p>
            <a:r>
              <a:rPr lang="en-US" b="0" i="0" dirty="0" smtClean="0">
                <a:solidFill>
                  <a:srgbClr val="002D4E"/>
                </a:solidFill>
                <a:effectLst/>
                <a:latin typeface="tahoma" panose="020B0604030504040204" pitchFamily="34" charset="0"/>
              </a:rPr>
              <a:t>Henri Matisse </a:t>
            </a:r>
            <a:r>
              <a:rPr lang="en-US" b="0" i="1" dirty="0" smtClean="0">
                <a:solidFill>
                  <a:srgbClr val="002D4E"/>
                </a:solidFill>
                <a:effectLst/>
                <a:latin typeface="tahoma" panose="020B0604030504040204" pitchFamily="34" charset="0"/>
              </a:rPr>
              <a:t>The Sheaf</a:t>
            </a:r>
            <a:r>
              <a:rPr lang="en-US" b="0" i="0" dirty="0" smtClean="0">
                <a:solidFill>
                  <a:srgbClr val="002D4E"/>
                </a:solidFill>
                <a:effectLst/>
                <a:latin typeface="tahoma" panose="020B0604030504040204" pitchFamily="34" charset="0"/>
              </a:rPr>
              <a:t> 1953 Collection University of California, Los Angeles</a:t>
            </a:r>
            <a:endParaRPr lang="el-GR" dirty="0"/>
          </a:p>
        </p:txBody>
      </p:sp>
    </p:spTree>
    <p:extLst>
      <p:ext uri="{BB962C8B-B14F-4D97-AF65-F5344CB8AC3E}">
        <p14:creationId xmlns:p14="http://schemas.microsoft.com/office/powerpoint/2010/main" val="3094617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i="1" dirty="0" smtClean="0">
                <a:solidFill>
                  <a:srgbClr val="FF0000"/>
                </a:solidFill>
                <a:latin typeface="+mn-lt"/>
              </a:rPr>
              <a:t>Υπήρξε </a:t>
            </a:r>
            <a:r>
              <a:rPr lang="el-GR" sz="3600" i="1" dirty="0">
                <a:solidFill>
                  <a:srgbClr val="FF0000"/>
                </a:solidFill>
                <a:latin typeface="+mn-lt"/>
              </a:rPr>
              <a:t>μια περίοδος κατά την οποία είχε εμμονή με το χρυσόψαρο στους πίνακές του.  </a:t>
            </a:r>
            <a:endParaRPr lang="el-GR" sz="3600" dirty="0">
              <a:solidFill>
                <a:srgbClr val="FF0000"/>
              </a:solidFill>
              <a:latin typeface="+mn-lt"/>
            </a:endParaRPr>
          </a:p>
        </p:txBody>
      </p:sp>
      <p:sp>
        <p:nvSpPr>
          <p:cNvPr id="3" name="Θέση περιεχομένου 2"/>
          <p:cNvSpPr>
            <a:spLocks noGrp="1"/>
          </p:cNvSpPr>
          <p:nvPr>
            <p:ph sz="half" idx="1"/>
          </p:nvPr>
        </p:nvSpPr>
        <p:spPr/>
        <p:txBody>
          <a:bodyPr>
            <a:normAutofit fontScale="92500" lnSpcReduction="20000"/>
          </a:bodyPr>
          <a:lstStyle/>
          <a:p>
            <a:r>
              <a:rPr lang="el-GR" dirty="0"/>
              <a:t>Τα χρυσόψαρα εμφανίζονται σε τουλάχιστον δέκα από τους πίνακές.  Οι περισσότεροι ανήκουν σε μια σειρά που παράγει ο ζωγράφος την περίοδο 1912-1914. Σύμφωνα με μια ιστορία, το χρυσόψαρο έχει μια μαγική ικανότητα να κάνει τρεις επιθυμίες μας αληθινές. Αλλά είναι πραγματικά αυτή η μυστηριώδης αιτία που έκανε τον </a:t>
            </a:r>
            <a:r>
              <a:rPr lang="el-GR" dirty="0" err="1"/>
              <a:t>Matisse</a:t>
            </a:r>
            <a:r>
              <a:rPr lang="el-GR" dirty="0"/>
              <a:t> να τα ζωγραφίζει σθεναρά ξανά και ξανά;</a:t>
            </a:r>
          </a:p>
          <a:p>
            <a:pPr marL="0" indent="0">
              <a:buNone/>
            </a:pPr>
            <a:r>
              <a:rPr lang="el-GR" dirty="0"/>
              <a:t> </a:t>
            </a:r>
          </a:p>
          <a:p>
            <a:endParaRPr lang="el-GR" dirty="0"/>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3457" y="1690688"/>
            <a:ext cx="4123100" cy="4486275"/>
          </a:xfrm>
        </p:spPr>
      </p:pic>
    </p:spTree>
    <p:extLst>
      <p:ext uri="{BB962C8B-B14F-4D97-AF65-F5344CB8AC3E}">
        <p14:creationId xmlns:p14="http://schemas.microsoft.com/office/powerpoint/2010/main" val="309285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39702"/>
            <a:ext cx="10515600" cy="2088198"/>
          </a:xfrm>
        </p:spPr>
        <p:txBody>
          <a:bodyPr>
            <a:noAutofit/>
          </a:bodyPr>
          <a:lstStyle/>
          <a:p>
            <a:r>
              <a:rPr lang="el-GR" sz="1800" dirty="0">
                <a:latin typeface="+mn-lt"/>
              </a:rPr>
              <a:t>Για τον </a:t>
            </a:r>
            <a:r>
              <a:rPr lang="el-GR" sz="1800" dirty="0" err="1">
                <a:latin typeface="+mn-lt"/>
              </a:rPr>
              <a:t>Matisse</a:t>
            </a:r>
            <a:r>
              <a:rPr lang="el-GR" sz="1800" dirty="0">
                <a:latin typeface="+mn-lt"/>
              </a:rPr>
              <a:t>, το ίδιο το χρυσόψαρο ήρθε να συμβολίσει τη γαλήνια κατάσταση του νου που τόσο θαύμαζε στους Μαροκινούς, ενώ η ζωγραφική του με χρυσόψαρα έγινε </a:t>
            </a:r>
            <a:r>
              <a:rPr lang="el-GR" sz="1800" dirty="0" smtClean="0">
                <a:latin typeface="+mn-lt"/>
              </a:rPr>
              <a:t>γι’</a:t>
            </a:r>
            <a:r>
              <a:rPr lang="en-US" sz="1800" dirty="0" smtClean="0">
                <a:latin typeface="+mn-lt"/>
              </a:rPr>
              <a:t> </a:t>
            </a:r>
            <a:r>
              <a:rPr lang="el-GR" sz="1800" dirty="0" smtClean="0">
                <a:latin typeface="+mn-lt"/>
              </a:rPr>
              <a:t>αυτόν </a:t>
            </a:r>
            <a:r>
              <a:rPr lang="el-GR" sz="1800" dirty="0">
                <a:latin typeface="+mn-lt"/>
              </a:rPr>
              <a:t>μια άσκηση με προσοχή όπως έγραφε κάποτε ότι ονειρευόταν:</a:t>
            </a:r>
            <a:br>
              <a:rPr lang="el-GR" sz="1800" dirty="0">
                <a:latin typeface="+mn-lt"/>
              </a:rPr>
            </a:br>
            <a:r>
              <a:rPr lang="el-GR" sz="1800" i="1" dirty="0">
                <a:latin typeface="+mn-lt"/>
              </a:rPr>
              <a:t> </a:t>
            </a:r>
            <a:br>
              <a:rPr lang="el-GR" sz="1800" i="1" dirty="0">
                <a:latin typeface="+mn-lt"/>
              </a:rPr>
            </a:br>
            <a:r>
              <a:rPr lang="el-GR" sz="1800" b="1" i="1" dirty="0">
                <a:latin typeface="+mn-lt"/>
              </a:rPr>
              <a:t>“…μια τέχνη της ισορροπίας, της καθαρότητας και της γαλήνης, που στερείται ανησυχίας ή καταθλιπτικής υποκείμενης ύλης, μια τέχνη που θα μπορούσε να είναι μια χαλαρωτική, ηρεμιστική επιρροή στο μυαλό, κάτι σαν μια καλή πολυθρόνα που προσφέρει χαλάρωση από την κόπωση.”</a:t>
            </a:r>
            <a:r>
              <a:rPr lang="el-GR" sz="2000" i="1" dirty="0">
                <a:latin typeface="+mn-lt"/>
              </a:rPr>
              <a:t/>
            </a:r>
            <a:br>
              <a:rPr lang="el-GR" sz="2000" i="1" dirty="0">
                <a:latin typeface="+mn-lt"/>
              </a:rPr>
            </a:br>
            <a:endParaRPr lang="el-GR" sz="2000" dirty="0">
              <a:latin typeface="+mn-lt"/>
            </a:endParaRPr>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7200" y="2055019"/>
            <a:ext cx="2576282" cy="4478971"/>
          </a:xfrm>
        </p:spPr>
      </p:pic>
      <p:pic>
        <p:nvPicPr>
          <p:cNvPr id="6" name="Picture 2" descr="Η Ιστορία πίσω από τον Πίνακα: Απόλλωνας του Ανρί Ματίς | CultureNow.g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858001" y="2227899"/>
            <a:ext cx="3121194" cy="419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94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993</Words>
  <Application>Microsoft Office PowerPoint</Application>
  <PresentationFormat>Ευρεία οθόνη</PresentationFormat>
  <Paragraphs>46</Paragraphs>
  <Slides>14</Slides>
  <Notes>0</Notes>
  <HiddenSlides>0</HiddenSlides>
  <MMClips>2</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Calibri Light</vt:lpstr>
      <vt:lpstr>Tahoma</vt:lpstr>
      <vt:lpstr>Θέμα του Office</vt:lpstr>
      <vt:lpstr>ΑΝΡΙ  ΜΑΤΙΣ (HENRI MATISSE)</vt:lpstr>
      <vt:lpstr>ΠΟΙΟΣ ΕΙΝΑΙ Ο ΑΝΡΙ ΜΑΤΙΣ(HENRI MATISSE)</vt:lpstr>
      <vt:lpstr>Παρουσίαση του PowerPoint</vt:lpstr>
      <vt:lpstr>Ο Matisse στο ατελιέ του με το τεράστιο ψαλίδι του (που έμοιαζε περισσότερο με ψαλίδι κηπουρικής) κόβει χαρτιά και γύρω από τα πόδια του, στο πάτωμα, δεκάδες κομμένα φύλλα.</vt:lpstr>
      <vt:lpstr>The Snail, Το σαλιγκάρι</vt:lpstr>
      <vt:lpstr>Fall o Icarus (Η Πτώση του Ίκαρου)</vt:lpstr>
      <vt:lpstr>The Sheaf (Το δεμάτι)</vt:lpstr>
      <vt:lpstr>Υπήρξε μια περίοδος κατά την οποία είχε εμμονή με το χρυσόψαρο στους πίνακές του.  </vt:lpstr>
      <vt:lpstr>Για τον Matisse, το ίδιο το χρυσόψαρο ήρθε να συμβολίσει τη γαλήνια κατάσταση του νου που τόσο θαύμαζε στους Μαροκινούς, ενώ η ζωγραφική του με χρυσόψαρα έγινε γι’ αυτόν μια άσκηση με προσοχή όπως έγραφε κάποτε ότι ονειρευόταν:   “…μια τέχνη της ισορροπίας, της καθαρότητας και της γαλήνης, που στερείται ανησυχίας ή καταθλιπτικής υποκείμενης ύλης, μια τέχνη που θα μπορούσε να είναι μια χαλαρωτική, ηρεμιστική επιρροή στο μυαλό, κάτι σαν μια καλή πολυθρόνα που προσφέρει χαλάρωση από την κόπωση.” </vt:lpstr>
      <vt:lpstr>Παρουσίαση του PowerPoint</vt:lpstr>
      <vt:lpstr>Ας παρακολουθήσουμε ένα βιντεάκι για τον Ματίς που θα μας δώσει έμπνευση  για  τα δικά μας κολάζ που θα κάνουμε  στο νηπιαγωγείο </vt:lpstr>
      <vt:lpstr>Το εργαστήριο του Ματίς </vt:lpstr>
      <vt:lpstr>Τα χρυσόψαρα του Ματίς</vt:lpstr>
      <vt:lpstr>Φτιάχνουμε τα δικά μας κολάζ με χρωματιστά χαρτιά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17</cp:revision>
  <dcterms:created xsi:type="dcterms:W3CDTF">2024-06-26T16:49:57Z</dcterms:created>
  <dcterms:modified xsi:type="dcterms:W3CDTF">2024-06-26T19:49:47Z</dcterms:modified>
</cp:coreProperties>
</file>