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786" y="-96"/>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e8505de8e5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e8505de8e5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e8505de8e5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e8505de8e5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e8505de8e5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e8505de8e5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e8505de8e5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e8505de8e5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e8505de8e5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e8505de8e5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e8505de8e5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e8505de8e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e8505de8e5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e8505de8e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e8505de8e5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e8505de8e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e8505de8e5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e8505de8e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e8505de8e5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e8505de8e5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e8505de8e5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e8505de8e5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e8505de8e5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e8505de8e5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e8505de8e5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e8505de8e5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w14pJiYiwQo"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744575"/>
            <a:ext cx="8520600" cy="1020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l" sz="3080">
                <a:latin typeface="Comic Sans MS"/>
                <a:ea typeface="Comic Sans MS"/>
                <a:cs typeface="Comic Sans MS"/>
                <a:sym typeface="Comic Sans MS"/>
              </a:rPr>
              <a:t>Ο ΠΑΜΠΛΟ ΠΙΚΑΣΟ ΣΤΟ ΝΗΠΙΑΓΩΓΕΙΟ ΜΑΣ</a:t>
            </a:r>
            <a:endParaRPr sz="3080">
              <a:latin typeface="Comic Sans MS"/>
              <a:ea typeface="Comic Sans MS"/>
              <a:cs typeface="Comic Sans MS"/>
              <a:sym typeface="Comic Sans MS"/>
            </a:endParaRPr>
          </a:p>
        </p:txBody>
      </p:sp>
      <p:sp>
        <p:nvSpPr>
          <p:cNvPr id="55" name="Google Shape;55;p13"/>
          <p:cNvSpPr txBox="1">
            <a:spLocks noGrp="1"/>
          </p:cNvSpPr>
          <p:nvPr>
            <p:ph type="subTitle" idx="1"/>
          </p:nvPr>
        </p:nvSpPr>
        <p:spPr>
          <a:xfrm>
            <a:off x="311700" y="2834125"/>
            <a:ext cx="8520600" cy="2309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
        <p:nvSpPr>
          <p:cNvPr id="56" name="Google Shape;56;p13"/>
          <p:cNvSpPr txBox="1"/>
          <p:nvPr/>
        </p:nvSpPr>
        <p:spPr>
          <a:xfrm>
            <a:off x="7015525" y="4177275"/>
            <a:ext cx="2163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pic>
        <p:nvPicPr>
          <p:cNvPr id="57" name="Google Shape;57;p13"/>
          <p:cNvPicPr preferRelativeResize="0"/>
          <p:nvPr/>
        </p:nvPicPr>
        <p:blipFill>
          <a:blip r:embed="rId3">
            <a:alphaModFix/>
          </a:blip>
          <a:stretch>
            <a:fillRect/>
          </a:stretch>
        </p:blipFill>
        <p:spPr>
          <a:xfrm>
            <a:off x="1099450" y="1765475"/>
            <a:ext cx="7354050" cy="3265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18"/>
        <p:cNvGrpSpPr/>
        <p:nvPr/>
      </p:nvGrpSpPr>
      <p:grpSpPr>
        <a:xfrm>
          <a:off x="0" y="0"/>
          <a:ext cx="0" cy="0"/>
          <a:chOff x="0" y="0"/>
          <a:chExt cx="0" cy="0"/>
        </a:xfrm>
      </p:grpSpPr>
      <p:sp>
        <p:nvSpPr>
          <p:cNvPr id="119" name="Google Shape;119;p22"/>
          <p:cNvSpPr txBox="1">
            <a:spLocks noGrp="1"/>
          </p:cNvSpPr>
          <p:nvPr>
            <p:ph type="title"/>
          </p:nvPr>
        </p:nvSpPr>
        <p:spPr>
          <a:xfrm>
            <a:off x="311700" y="445025"/>
            <a:ext cx="8520600" cy="892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l">
                <a:latin typeface="Comic Sans MS"/>
                <a:ea typeface="Comic Sans MS"/>
                <a:cs typeface="Comic Sans MS"/>
                <a:sym typeface="Comic Sans MS"/>
              </a:rPr>
              <a:t>ΣΥΖΗΤΑΜΕ ΓΙΑ ΤΟ ΠΡΟΦΙΛ ΚΑΙ ΤΟ ΑΝΦΑΣ ΤΟΥ ΠΙΚΑΣΟ</a:t>
            </a:r>
            <a:endParaRPr>
              <a:latin typeface="Comic Sans MS"/>
              <a:ea typeface="Comic Sans MS"/>
              <a:cs typeface="Comic Sans MS"/>
              <a:sym typeface="Comic Sans MS"/>
            </a:endParaRPr>
          </a:p>
        </p:txBody>
      </p:sp>
      <p:sp>
        <p:nvSpPr>
          <p:cNvPr id="120" name="Google Shape;120;p22"/>
          <p:cNvSpPr txBox="1">
            <a:spLocks noGrp="1"/>
          </p:cNvSpPr>
          <p:nvPr>
            <p:ph type="body" idx="1"/>
          </p:nvPr>
        </p:nvSpPr>
        <p:spPr>
          <a:xfrm>
            <a:off x="311700" y="1152475"/>
            <a:ext cx="8520600" cy="3835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21" name="Google Shape;121;p22"/>
          <p:cNvPicPr preferRelativeResize="0"/>
          <p:nvPr/>
        </p:nvPicPr>
        <p:blipFill>
          <a:blip r:embed="rId3">
            <a:alphaModFix/>
          </a:blip>
          <a:stretch>
            <a:fillRect/>
          </a:stretch>
        </p:blipFill>
        <p:spPr>
          <a:xfrm>
            <a:off x="1792950" y="1337225"/>
            <a:ext cx="5678074" cy="36505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242425" y="462350"/>
            <a:ext cx="8520600" cy="148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 sz="1850" b="1">
                <a:solidFill>
                  <a:srgbClr val="000080"/>
                </a:solidFill>
                <a:latin typeface="Comic Sans MS"/>
                <a:ea typeface="Comic Sans MS"/>
                <a:cs typeface="Comic Sans MS"/>
                <a:sym typeface="Comic Sans MS"/>
              </a:rPr>
              <a:t>Παρατηρώντας την ζωγραφική και των αρχαίων Αιγυπτίων βλέπουμε πως και πριν από 5000 χρόνια οι ζωγράφοι χρησιμοποιούσαν πρόσωπα γυρισμένα στο πλάι(προφίλ) ενώ τα μάτια τα έφτιαχναν να φαίνονται ανφάς ανεξάρτητα από το αν είναι δυνατόν να φαίνονται έτσι στην πραγματικότητα.</a:t>
            </a:r>
            <a:endParaRPr sz="3600">
              <a:latin typeface="Comic Sans MS"/>
              <a:ea typeface="Comic Sans MS"/>
              <a:cs typeface="Comic Sans MS"/>
              <a:sym typeface="Comic Sans MS"/>
            </a:endParaRPr>
          </a:p>
        </p:txBody>
      </p:sp>
      <p:sp>
        <p:nvSpPr>
          <p:cNvPr id="127" name="Google Shape;127;p23"/>
          <p:cNvSpPr txBox="1">
            <a:spLocks noGrp="1"/>
          </p:cNvSpPr>
          <p:nvPr>
            <p:ph type="body" idx="1"/>
          </p:nvPr>
        </p:nvSpPr>
        <p:spPr>
          <a:xfrm>
            <a:off x="311700" y="1943150"/>
            <a:ext cx="8520600" cy="3013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28" name="Google Shape;128;p23"/>
          <p:cNvPicPr preferRelativeResize="0"/>
          <p:nvPr/>
        </p:nvPicPr>
        <p:blipFill>
          <a:blip r:embed="rId3">
            <a:alphaModFix/>
          </a:blip>
          <a:stretch>
            <a:fillRect/>
          </a:stretch>
        </p:blipFill>
        <p:spPr>
          <a:xfrm>
            <a:off x="405950" y="1943150"/>
            <a:ext cx="2695675" cy="2857500"/>
          </a:xfrm>
          <a:prstGeom prst="rect">
            <a:avLst/>
          </a:prstGeom>
          <a:noFill/>
          <a:ln>
            <a:noFill/>
          </a:ln>
        </p:spPr>
      </p:pic>
      <p:pic>
        <p:nvPicPr>
          <p:cNvPr id="129" name="Google Shape;129;p23"/>
          <p:cNvPicPr preferRelativeResize="0"/>
          <p:nvPr/>
        </p:nvPicPr>
        <p:blipFill>
          <a:blip r:embed="rId4">
            <a:alphaModFix/>
          </a:blip>
          <a:stretch>
            <a:fillRect/>
          </a:stretch>
        </p:blipFill>
        <p:spPr>
          <a:xfrm>
            <a:off x="3101626" y="1943150"/>
            <a:ext cx="2283025" cy="2857500"/>
          </a:xfrm>
          <a:prstGeom prst="rect">
            <a:avLst/>
          </a:prstGeom>
          <a:noFill/>
          <a:ln>
            <a:noFill/>
          </a:ln>
        </p:spPr>
      </p:pic>
      <p:pic>
        <p:nvPicPr>
          <p:cNvPr id="130" name="Google Shape;130;p23"/>
          <p:cNvPicPr preferRelativeResize="0"/>
          <p:nvPr/>
        </p:nvPicPr>
        <p:blipFill>
          <a:blip r:embed="rId5">
            <a:alphaModFix/>
          </a:blip>
          <a:stretch>
            <a:fillRect/>
          </a:stretch>
        </p:blipFill>
        <p:spPr>
          <a:xfrm>
            <a:off x="5384650" y="1865150"/>
            <a:ext cx="2967701" cy="301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34"/>
        <p:cNvGrpSpPr/>
        <p:nvPr/>
      </p:nvGrpSpPr>
      <p:grpSpPr>
        <a:xfrm>
          <a:off x="0" y="0"/>
          <a:ext cx="0" cy="0"/>
          <a:chOff x="0" y="0"/>
          <a:chExt cx="0" cy="0"/>
        </a:xfrm>
      </p:grpSpPr>
      <p:sp>
        <p:nvSpPr>
          <p:cNvPr id="135" name="Google Shape;135;p24"/>
          <p:cNvSpPr txBox="1">
            <a:spLocks noGrp="1"/>
          </p:cNvSpPr>
          <p:nvPr>
            <p:ph type="title"/>
          </p:nvPr>
        </p:nvSpPr>
        <p:spPr>
          <a:xfrm>
            <a:off x="311700" y="445025"/>
            <a:ext cx="8520600" cy="85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l">
                <a:latin typeface="Comic Sans MS"/>
                <a:ea typeface="Comic Sans MS"/>
                <a:cs typeface="Comic Sans MS"/>
                <a:sym typeface="Comic Sans MS"/>
              </a:rPr>
              <a:t>ΦΤΙΑΧΝΟΥΜΕ ΤΑ ΔΙΚΑ ΜΑΣ ΠΑΡΑΞΕΝΑ ΠΟΡΤΡΕΤΑ</a:t>
            </a:r>
            <a:endParaRPr>
              <a:latin typeface="Comic Sans MS"/>
              <a:ea typeface="Comic Sans MS"/>
              <a:cs typeface="Comic Sans MS"/>
              <a:sym typeface="Comic Sans MS"/>
            </a:endParaRPr>
          </a:p>
        </p:txBody>
      </p:sp>
      <p:sp>
        <p:nvSpPr>
          <p:cNvPr id="136" name="Google Shape;136;p24"/>
          <p:cNvSpPr txBox="1">
            <a:spLocks noGrp="1"/>
          </p:cNvSpPr>
          <p:nvPr>
            <p:ph type="body" idx="1"/>
          </p:nvPr>
        </p:nvSpPr>
        <p:spPr>
          <a:xfrm>
            <a:off x="311700" y="1302425"/>
            <a:ext cx="8520600" cy="3948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37" name="Google Shape;137;p24"/>
          <p:cNvPicPr preferRelativeResize="0"/>
          <p:nvPr/>
        </p:nvPicPr>
        <p:blipFill>
          <a:blip r:embed="rId3">
            <a:alphaModFix/>
          </a:blip>
          <a:stretch>
            <a:fillRect/>
          </a:stretch>
        </p:blipFill>
        <p:spPr>
          <a:xfrm>
            <a:off x="391500" y="1302425"/>
            <a:ext cx="3872075" cy="3723450"/>
          </a:xfrm>
          <a:prstGeom prst="rect">
            <a:avLst/>
          </a:prstGeom>
          <a:noFill/>
          <a:ln>
            <a:noFill/>
          </a:ln>
        </p:spPr>
      </p:pic>
      <p:pic>
        <p:nvPicPr>
          <p:cNvPr id="138" name="Google Shape;138;p24"/>
          <p:cNvPicPr preferRelativeResize="0"/>
          <p:nvPr/>
        </p:nvPicPr>
        <p:blipFill>
          <a:blip r:embed="rId4">
            <a:alphaModFix/>
          </a:blip>
          <a:stretch>
            <a:fillRect/>
          </a:stretch>
        </p:blipFill>
        <p:spPr>
          <a:xfrm>
            <a:off x="4645275" y="1302425"/>
            <a:ext cx="2995075" cy="372345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42"/>
        <p:cNvGrpSpPr/>
        <p:nvPr/>
      </p:nvGrpSpPr>
      <p:grpSpPr>
        <a:xfrm>
          <a:off x="0" y="0"/>
          <a:ext cx="0" cy="0"/>
          <a:chOff x="0" y="0"/>
          <a:chExt cx="0" cy="0"/>
        </a:xfrm>
      </p:grpSpPr>
      <p:sp>
        <p:nvSpPr>
          <p:cNvPr id="143" name="Google Shape;143;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l">
                <a:latin typeface="Comic Sans MS"/>
                <a:ea typeface="Comic Sans MS"/>
                <a:cs typeface="Comic Sans MS"/>
                <a:sym typeface="Comic Sans MS"/>
              </a:rPr>
              <a:t>ΑΝΑΛΥΟΥΜΕ ΤΗ ΓΚΟΥΕΡΝΙΚΑ</a:t>
            </a:r>
            <a:endParaRPr>
              <a:latin typeface="Comic Sans MS"/>
              <a:ea typeface="Comic Sans MS"/>
              <a:cs typeface="Comic Sans MS"/>
              <a:sym typeface="Comic Sans MS"/>
            </a:endParaRPr>
          </a:p>
        </p:txBody>
      </p:sp>
      <p:sp>
        <p:nvSpPr>
          <p:cNvPr id="144" name="Google Shape;144;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45" name="Google Shape;145;p25"/>
          <p:cNvPicPr preferRelativeResize="0"/>
          <p:nvPr/>
        </p:nvPicPr>
        <p:blipFill>
          <a:blip r:embed="rId3">
            <a:alphaModFix/>
          </a:blip>
          <a:stretch>
            <a:fillRect/>
          </a:stretch>
        </p:blipFill>
        <p:spPr>
          <a:xfrm>
            <a:off x="433275" y="1152475"/>
            <a:ext cx="7656000" cy="3682900"/>
          </a:xfrm>
          <a:prstGeom prst="rect">
            <a:avLst/>
          </a:prstGeom>
          <a:noFill/>
          <a:ln>
            <a:noFill/>
          </a:ln>
        </p:spPr>
      </p:pic>
      <p:sp>
        <p:nvSpPr>
          <p:cNvPr id="146" name="Google Shape;146;p25"/>
          <p:cNvSpPr txBox="1"/>
          <p:nvPr/>
        </p:nvSpPr>
        <p:spPr>
          <a:xfrm>
            <a:off x="1518450" y="1794425"/>
            <a:ext cx="7656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50"/>
        <p:cNvGrpSpPr/>
        <p:nvPr/>
      </p:nvGrpSpPr>
      <p:grpSpPr>
        <a:xfrm>
          <a:off x="0" y="0"/>
          <a:ext cx="0" cy="0"/>
          <a:chOff x="0" y="0"/>
          <a:chExt cx="0" cy="0"/>
        </a:xfrm>
      </p:grpSpPr>
      <p:sp>
        <p:nvSpPr>
          <p:cNvPr id="151" name="Google Shape;151;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l">
                <a:latin typeface="Comic Sans MS"/>
                <a:ea typeface="Comic Sans MS"/>
                <a:cs typeface="Comic Sans MS"/>
                <a:sym typeface="Comic Sans MS"/>
              </a:rPr>
              <a:t>ΑΝΑΠΑΡΙΣΤΟΥΜΕ ΤΗ ΖΩΝΤΑΝΗ ΓΚΟΥΕΡΝΙΚΑ</a:t>
            </a:r>
            <a:endParaRPr>
              <a:latin typeface="Comic Sans MS"/>
              <a:ea typeface="Comic Sans MS"/>
              <a:cs typeface="Comic Sans MS"/>
              <a:sym typeface="Comic Sans MS"/>
            </a:endParaRPr>
          </a:p>
        </p:txBody>
      </p:sp>
      <p:sp>
        <p:nvSpPr>
          <p:cNvPr id="152" name="Google Shape;152;p26"/>
          <p:cNvSpPr txBox="1">
            <a:spLocks noGrp="1"/>
          </p:cNvSpPr>
          <p:nvPr>
            <p:ph type="body" idx="1"/>
          </p:nvPr>
        </p:nvSpPr>
        <p:spPr>
          <a:xfrm>
            <a:off x="311700" y="1152475"/>
            <a:ext cx="8520600" cy="4219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53" name="Google Shape;153;p26"/>
          <p:cNvPicPr preferRelativeResize="0"/>
          <p:nvPr/>
        </p:nvPicPr>
        <p:blipFill>
          <a:blip r:embed="rId3">
            <a:alphaModFix/>
          </a:blip>
          <a:stretch>
            <a:fillRect/>
          </a:stretch>
        </p:blipFill>
        <p:spPr>
          <a:xfrm>
            <a:off x="449275" y="1017725"/>
            <a:ext cx="7570775" cy="39910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l">
                <a:latin typeface="Comic Sans MS"/>
                <a:ea typeface="Comic Sans MS"/>
                <a:cs typeface="Comic Sans MS"/>
                <a:sym typeface="Comic Sans MS"/>
              </a:rPr>
              <a:t>Ο ΠΙΚΑΣΟ ΣΥΣΤΗΝΕΤΑΙ</a:t>
            </a:r>
            <a:endParaRPr>
              <a:latin typeface="Comic Sans MS"/>
              <a:ea typeface="Comic Sans MS"/>
              <a:cs typeface="Comic Sans MS"/>
              <a:sym typeface="Comic Sans MS"/>
            </a:endParaRPr>
          </a:p>
        </p:txBody>
      </p:sp>
      <p:sp>
        <p:nvSpPr>
          <p:cNvPr id="63" name="Google Shape;63;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64" name="Google Shape;64;p14" descr="Παρουσίαση του ζωγράφου Πικάσο">
            <a:hlinkClick r:id="rId3"/>
          </p:cNvPr>
          <p:cNvPicPr preferRelativeResize="0"/>
          <p:nvPr/>
        </p:nvPicPr>
        <p:blipFill>
          <a:blip r:embed="rId4">
            <a:alphaModFix/>
          </a:blip>
          <a:stretch>
            <a:fillRect/>
          </a:stretch>
        </p:blipFill>
        <p:spPr>
          <a:xfrm>
            <a:off x="311700" y="1152475"/>
            <a:ext cx="8401025" cy="3416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311700" y="445025"/>
            <a:ext cx="8520600" cy="10653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l">
                <a:latin typeface="Comic Sans MS"/>
                <a:ea typeface="Comic Sans MS"/>
                <a:cs typeface="Comic Sans MS"/>
                <a:sym typeface="Comic Sans MS"/>
              </a:rPr>
              <a:t>ΚΑΤΑΓΩΓΗ ΤΟΥ ΠΙΚΑΣΟ</a:t>
            </a:r>
            <a:endParaRPr>
              <a:latin typeface="Comic Sans MS"/>
              <a:ea typeface="Comic Sans MS"/>
              <a:cs typeface="Comic Sans MS"/>
              <a:sym typeface="Comic Sans MS"/>
            </a:endParaRPr>
          </a:p>
          <a:p>
            <a:pPr marL="0" lvl="0" indent="0" algn="ctr" rtl="0">
              <a:spcBef>
                <a:spcPts val="0"/>
              </a:spcBef>
              <a:spcAft>
                <a:spcPts val="0"/>
              </a:spcAft>
              <a:buNone/>
            </a:pPr>
            <a:endParaRPr>
              <a:latin typeface="Comic Sans MS"/>
              <a:ea typeface="Comic Sans MS"/>
              <a:cs typeface="Comic Sans MS"/>
              <a:sym typeface="Comic Sans MS"/>
            </a:endParaRPr>
          </a:p>
          <a:p>
            <a:pPr marL="0" lvl="0" indent="0" algn="ctr" rtl="0">
              <a:spcBef>
                <a:spcPts val="0"/>
              </a:spcBef>
              <a:spcAft>
                <a:spcPts val="0"/>
              </a:spcAft>
              <a:buNone/>
            </a:pPr>
            <a:endParaRPr>
              <a:latin typeface="Comic Sans MS"/>
              <a:ea typeface="Comic Sans MS"/>
              <a:cs typeface="Comic Sans MS"/>
              <a:sym typeface="Comic Sans MS"/>
            </a:endParaRPr>
          </a:p>
          <a:p>
            <a:pPr marL="0" lvl="0" indent="0" algn="ctr" rtl="0">
              <a:spcBef>
                <a:spcPts val="0"/>
              </a:spcBef>
              <a:spcAft>
                <a:spcPts val="0"/>
              </a:spcAft>
              <a:buNone/>
            </a:pPr>
            <a:endParaRPr>
              <a:latin typeface="Comic Sans MS"/>
              <a:ea typeface="Comic Sans MS"/>
              <a:cs typeface="Comic Sans MS"/>
              <a:sym typeface="Comic Sans MS"/>
            </a:endParaRPr>
          </a:p>
        </p:txBody>
      </p:sp>
      <p:sp>
        <p:nvSpPr>
          <p:cNvPr id="70" name="Google Shape;70;p15"/>
          <p:cNvSpPr txBox="1">
            <a:spLocks noGrp="1"/>
          </p:cNvSpPr>
          <p:nvPr>
            <p:ph type="body" idx="1"/>
          </p:nvPr>
        </p:nvSpPr>
        <p:spPr>
          <a:xfrm>
            <a:off x="311700" y="1152475"/>
            <a:ext cx="8520600" cy="4133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l" b="1">
                <a:latin typeface="Comic Sans MS"/>
                <a:ea typeface="Comic Sans MS"/>
                <a:cs typeface="Comic Sans MS"/>
                <a:sym typeface="Comic Sans MS"/>
              </a:rPr>
              <a:t>ΒΡΙΣΚΟΥΜΕ ΣΤΟ ΧΑΡΤΗ ΤΗΝ ΧΩΡΑ ΚΑΤΑΓΩΓΗΣ ΤΟΥ</a:t>
            </a:r>
            <a:endParaRPr b="1">
              <a:latin typeface="Comic Sans MS"/>
              <a:ea typeface="Comic Sans MS"/>
              <a:cs typeface="Comic Sans MS"/>
              <a:sym typeface="Comic Sans MS"/>
            </a:endParaRPr>
          </a:p>
          <a:p>
            <a:pPr marL="0" lvl="0" indent="0" algn="ctr" rtl="0">
              <a:spcBef>
                <a:spcPts val="1200"/>
              </a:spcBef>
              <a:spcAft>
                <a:spcPts val="1200"/>
              </a:spcAft>
              <a:buNone/>
            </a:pPr>
            <a:endParaRPr>
              <a:latin typeface="Comic Sans MS"/>
              <a:ea typeface="Comic Sans MS"/>
              <a:cs typeface="Comic Sans MS"/>
              <a:sym typeface="Comic Sans MS"/>
            </a:endParaRPr>
          </a:p>
        </p:txBody>
      </p:sp>
      <p:pic>
        <p:nvPicPr>
          <p:cNvPr id="71" name="Google Shape;71;p15"/>
          <p:cNvPicPr preferRelativeResize="0"/>
          <p:nvPr/>
        </p:nvPicPr>
        <p:blipFill>
          <a:blip r:embed="rId3">
            <a:alphaModFix/>
          </a:blip>
          <a:stretch>
            <a:fillRect/>
          </a:stretch>
        </p:blipFill>
        <p:spPr>
          <a:xfrm>
            <a:off x="2443550" y="1510325"/>
            <a:ext cx="4416126" cy="33121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l">
                <a:latin typeface="Comic Sans MS"/>
                <a:ea typeface="Comic Sans MS"/>
                <a:cs typeface="Comic Sans MS"/>
                <a:sym typeface="Comic Sans MS"/>
              </a:rPr>
              <a:t>ΔΙΑΒΑΖΟΥΜΕ ΒΙΒΛΙΑ ΓΙΑ ΤΟΝ ΠΙΚΑΣΟ</a:t>
            </a:r>
            <a:endParaRPr>
              <a:latin typeface="Comic Sans MS"/>
              <a:ea typeface="Comic Sans MS"/>
              <a:cs typeface="Comic Sans MS"/>
              <a:sym typeface="Comic Sans MS"/>
            </a:endParaRPr>
          </a:p>
        </p:txBody>
      </p:sp>
      <p:sp>
        <p:nvSpPr>
          <p:cNvPr id="77" name="Google Shape;77;p16"/>
          <p:cNvSpPr txBox="1">
            <a:spLocks noGrp="1"/>
          </p:cNvSpPr>
          <p:nvPr>
            <p:ph type="body" idx="1"/>
          </p:nvPr>
        </p:nvSpPr>
        <p:spPr>
          <a:xfrm>
            <a:off x="311700" y="1152475"/>
            <a:ext cx="8520600" cy="3907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8" name="Google Shape;78;p16"/>
          <p:cNvPicPr preferRelativeResize="0"/>
          <p:nvPr/>
        </p:nvPicPr>
        <p:blipFill>
          <a:blip r:embed="rId3">
            <a:alphaModFix/>
          </a:blip>
          <a:stretch>
            <a:fillRect/>
          </a:stretch>
        </p:blipFill>
        <p:spPr>
          <a:xfrm>
            <a:off x="1850750" y="1239150"/>
            <a:ext cx="5259074" cy="38205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l">
                <a:latin typeface="Comic Sans MS"/>
                <a:ea typeface="Comic Sans MS"/>
                <a:cs typeface="Comic Sans MS"/>
                <a:sym typeface="Comic Sans MS"/>
              </a:rPr>
              <a:t>ΣΥΝΘΕΤΟΥΜΕ ΤΟ ΟΝΟΜΑ ΤΟΥ ΛΥΝΟΝΤΑΣ ΚΡΥΠΤΟΛΕΞΟ</a:t>
            </a:r>
            <a:endParaRPr>
              <a:latin typeface="Comic Sans MS"/>
              <a:ea typeface="Comic Sans MS"/>
              <a:cs typeface="Comic Sans MS"/>
              <a:sym typeface="Comic Sans MS"/>
            </a:endParaRPr>
          </a:p>
        </p:txBody>
      </p:sp>
      <p:sp>
        <p:nvSpPr>
          <p:cNvPr id="84" name="Google Shape;84;p17"/>
          <p:cNvSpPr txBox="1">
            <a:spLocks noGrp="1"/>
          </p:cNvSpPr>
          <p:nvPr>
            <p:ph type="body" idx="1"/>
          </p:nvPr>
        </p:nvSpPr>
        <p:spPr>
          <a:xfrm>
            <a:off x="311700" y="1648825"/>
            <a:ext cx="8520600" cy="3494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85" name="Google Shape;85;p17"/>
          <p:cNvPicPr preferRelativeResize="0"/>
          <p:nvPr/>
        </p:nvPicPr>
        <p:blipFill>
          <a:blip r:embed="rId3">
            <a:alphaModFix/>
          </a:blip>
          <a:stretch>
            <a:fillRect/>
          </a:stretch>
        </p:blipFill>
        <p:spPr>
          <a:xfrm>
            <a:off x="391500" y="1482975"/>
            <a:ext cx="7874175" cy="3660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l">
                <a:latin typeface="Comic Sans MS"/>
                <a:ea typeface="Comic Sans MS"/>
                <a:cs typeface="Comic Sans MS"/>
                <a:sym typeface="Comic Sans MS"/>
              </a:rPr>
              <a:t>ΑΝΑΚΑΛΥΠΤΟΥΜΕ ΤΗΝ ΥΠΟΓΡΑΦΗ ΤΟΥ</a:t>
            </a:r>
            <a:endParaRPr>
              <a:latin typeface="Comic Sans MS"/>
              <a:ea typeface="Comic Sans MS"/>
              <a:cs typeface="Comic Sans MS"/>
              <a:sym typeface="Comic Sans MS"/>
            </a:endParaRPr>
          </a:p>
        </p:txBody>
      </p:sp>
      <p:sp>
        <p:nvSpPr>
          <p:cNvPr id="91" name="Google Shape;91;p18"/>
          <p:cNvSpPr txBox="1">
            <a:spLocks noGrp="1"/>
          </p:cNvSpPr>
          <p:nvPr>
            <p:ph type="body" idx="1"/>
          </p:nvPr>
        </p:nvSpPr>
        <p:spPr>
          <a:xfrm>
            <a:off x="311700" y="1152475"/>
            <a:ext cx="8520600" cy="3990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92" name="Google Shape;92;p18"/>
          <p:cNvPicPr preferRelativeResize="0"/>
          <p:nvPr/>
        </p:nvPicPr>
        <p:blipFill>
          <a:blip r:embed="rId3">
            <a:alphaModFix/>
          </a:blip>
          <a:stretch>
            <a:fillRect/>
          </a:stretch>
        </p:blipFill>
        <p:spPr>
          <a:xfrm>
            <a:off x="391500" y="1152475"/>
            <a:ext cx="8119800" cy="39910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xfrm>
            <a:off x="311700" y="445025"/>
            <a:ext cx="8520600" cy="8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l" sz="2500">
                <a:latin typeface="Comic Sans MS"/>
                <a:ea typeface="Comic Sans MS"/>
                <a:cs typeface="Comic Sans MS"/>
                <a:sym typeface="Comic Sans MS"/>
              </a:rPr>
              <a:t>ΖΩΓΡΑΦΙΖΟΥΜΕ ΤΟ ΠΟΡΤΡΕΤΟ ΤΟΥ ΜΕ ΤΗΝ ΤΕΧΝΙΚΗ ΤΟΥ ΚΥΒΙΣΜΟΥ</a:t>
            </a:r>
            <a:endParaRPr sz="2500">
              <a:latin typeface="Comic Sans MS"/>
              <a:ea typeface="Comic Sans MS"/>
              <a:cs typeface="Comic Sans MS"/>
              <a:sym typeface="Comic Sans MS"/>
            </a:endParaRPr>
          </a:p>
        </p:txBody>
      </p:sp>
      <p:sp>
        <p:nvSpPr>
          <p:cNvPr id="98" name="Google Shape;98;p19"/>
          <p:cNvSpPr txBox="1">
            <a:spLocks noGrp="1"/>
          </p:cNvSpPr>
          <p:nvPr>
            <p:ph type="body" idx="1"/>
          </p:nvPr>
        </p:nvSpPr>
        <p:spPr>
          <a:xfrm>
            <a:off x="311700" y="1152475"/>
            <a:ext cx="8520600" cy="3990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99" name="Google Shape;99;p19"/>
          <p:cNvPicPr preferRelativeResize="0"/>
          <p:nvPr/>
        </p:nvPicPr>
        <p:blipFill>
          <a:blip r:embed="rId3">
            <a:alphaModFix/>
          </a:blip>
          <a:stretch>
            <a:fillRect/>
          </a:stretch>
        </p:blipFill>
        <p:spPr>
          <a:xfrm>
            <a:off x="505048" y="1152475"/>
            <a:ext cx="8078502" cy="3990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311700" y="445025"/>
            <a:ext cx="8520600" cy="8685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l">
                <a:latin typeface="Comic Sans MS"/>
                <a:ea typeface="Comic Sans MS"/>
                <a:cs typeface="Comic Sans MS"/>
                <a:sym typeface="Comic Sans MS"/>
              </a:rPr>
              <a:t>ΑΝΑΛΥΟΥΜΕ ΤΟΥΣ ΠΙΝΑΚΕΣ ΜΕ ΤΑ ΠΑΡΑΞΕΝΑ ΠΡΟΣΩΠΑ</a:t>
            </a:r>
            <a:endParaRPr>
              <a:latin typeface="Comic Sans MS"/>
              <a:ea typeface="Comic Sans MS"/>
              <a:cs typeface="Comic Sans MS"/>
              <a:sym typeface="Comic Sans MS"/>
            </a:endParaRPr>
          </a:p>
        </p:txBody>
      </p:sp>
      <p:sp>
        <p:nvSpPr>
          <p:cNvPr id="105" name="Google Shape;105;p20"/>
          <p:cNvSpPr txBox="1">
            <a:spLocks noGrp="1"/>
          </p:cNvSpPr>
          <p:nvPr>
            <p:ph type="body" idx="1"/>
          </p:nvPr>
        </p:nvSpPr>
        <p:spPr>
          <a:xfrm>
            <a:off x="311700" y="1152475"/>
            <a:ext cx="8520600" cy="3856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06" name="Google Shape;106;p20"/>
          <p:cNvPicPr preferRelativeResize="0"/>
          <p:nvPr/>
        </p:nvPicPr>
        <p:blipFill>
          <a:blip r:embed="rId3">
            <a:alphaModFix/>
          </a:blip>
          <a:stretch>
            <a:fillRect/>
          </a:stretch>
        </p:blipFill>
        <p:spPr>
          <a:xfrm>
            <a:off x="521525" y="1313525"/>
            <a:ext cx="7671900" cy="36951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l">
                <a:latin typeface="Comic Sans MS"/>
                <a:ea typeface="Comic Sans MS"/>
                <a:cs typeface="Comic Sans MS"/>
                <a:sym typeface="Comic Sans MS"/>
              </a:rPr>
              <a:t>ΖΩΓΡΑΦΙΖΟΥΜΕ ΚΙ ΕΜΕΙΣ ΠΑΡΑΞΕΝΑ ΠΟΡΤΡΕΤΑ</a:t>
            </a:r>
            <a:endParaRPr>
              <a:latin typeface="Comic Sans MS"/>
              <a:ea typeface="Comic Sans MS"/>
              <a:cs typeface="Comic Sans MS"/>
              <a:sym typeface="Comic Sans MS"/>
            </a:endParaRPr>
          </a:p>
        </p:txBody>
      </p:sp>
      <p:sp>
        <p:nvSpPr>
          <p:cNvPr id="112" name="Google Shape;112;p21"/>
          <p:cNvSpPr txBox="1">
            <a:spLocks noGrp="1"/>
          </p:cNvSpPr>
          <p:nvPr>
            <p:ph type="body" idx="1"/>
          </p:nvPr>
        </p:nvSpPr>
        <p:spPr>
          <a:xfrm>
            <a:off x="311700" y="1441450"/>
            <a:ext cx="8520600" cy="3702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13" name="Google Shape;113;p21"/>
          <p:cNvPicPr preferRelativeResize="0"/>
          <p:nvPr/>
        </p:nvPicPr>
        <p:blipFill>
          <a:blip r:embed="rId3">
            <a:alphaModFix/>
          </a:blip>
          <a:stretch>
            <a:fillRect/>
          </a:stretch>
        </p:blipFill>
        <p:spPr>
          <a:xfrm>
            <a:off x="377050" y="1534375"/>
            <a:ext cx="3902200" cy="3000299"/>
          </a:xfrm>
          <a:prstGeom prst="rect">
            <a:avLst/>
          </a:prstGeom>
          <a:noFill/>
          <a:ln>
            <a:noFill/>
          </a:ln>
        </p:spPr>
      </p:pic>
      <p:pic>
        <p:nvPicPr>
          <p:cNvPr id="114" name="Google Shape;114;p21"/>
          <p:cNvPicPr preferRelativeResize="0"/>
          <p:nvPr/>
        </p:nvPicPr>
        <p:blipFill>
          <a:blip r:embed="rId4">
            <a:alphaModFix/>
          </a:blip>
          <a:stretch>
            <a:fillRect/>
          </a:stretch>
        </p:blipFill>
        <p:spPr>
          <a:xfrm>
            <a:off x="4701715" y="1441450"/>
            <a:ext cx="3113985" cy="30932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119</Words>
  <Application>Microsoft Office PowerPoint</Application>
  <PresentationFormat>Προβολή στην οθόνη (16:9)</PresentationFormat>
  <Paragraphs>16</Paragraphs>
  <Slides>14</Slides>
  <Notes>14</Notes>
  <HiddenSlides>0</HiddenSlides>
  <MMClips>0</MMClips>
  <ScaleCrop>false</ScaleCrop>
  <HeadingPairs>
    <vt:vector size="4" baseType="variant">
      <vt:variant>
        <vt:lpstr>Θέμα</vt:lpstr>
      </vt:variant>
      <vt:variant>
        <vt:i4>1</vt:i4>
      </vt:variant>
      <vt:variant>
        <vt:lpstr>Τίτλοι διαφανειών</vt:lpstr>
      </vt:variant>
      <vt:variant>
        <vt:i4>14</vt:i4>
      </vt:variant>
    </vt:vector>
  </HeadingPairs>
  <TitlesOfParts>
    <vt:vector size="15" baseType="lpstr">
      <vt:lpstr>Simple Light</vt:lpstr>
      <vt:lpstr>Ο ΠΑΜΠΛΟ ΠΙΚΑΣΟ ΣΤΟ ΝΗΠΙΑΓΩΓΕΙΟ ΜΑΣ</vt:lpstr>
      <vt:lpstr>Ο ΠΙΚΑΣΟ ΣΥΣΤΗΝΕΤΑΙ</vt:lpstr>
      <vt:lpstr>ΚΑΤΑΓΩΓΗ ΤΟΥ ΠΙΚΑΣΟ   </vt:lpstr>
      <vt:lpstr>ΔΙΑΒΑΖΟΥΜΕ ΒΙΒΛΙΑ ΓΙΑ ΤΟΝ ΠΙΚΑΣΟ</vt:lpstr>
      <vt:lpstr>ΣΥΝΘΕΤΟΥΜΕ ΤΟ ΟΝΟΜΑ ΤΟΥ ΛΥΝΟΝΤΑΣ ΚΡΥΠΤΟΛΕΞΟ</vt:lpstr>
      <vt:lpstr>ΑΝΑΚΑΛΥΠΤΟΥΜΕ ΤΗΝ ΥΠΟΓΡΑΦΗ ΤΟΥ</vt:lpstr>
      <vt:lpstr>ΖΩΓΡΑΦΙΖΟΥΜΕ ΤΟ ΠΟΡΤΡΕΤΟ ΤΟΥ ΜΕ ΤΗΝ ΤΕΧΝΙΚΗ ΤΟΥ ΚΥΒΙΣΜΟΥ</vt:lpstr>
      <vt:lpstr>ΑΝΑΛΥΟΥΜΕ ΤΟΥΣ ΠΙΝΑΚΕΣ ΜΕ ΤΑ ΠΑΡΑΞΕΝΑ ΠΡΟΣΩΠΑ</vt:lpstr>
      <vt:lpstr>ΖΩΓΡΑΦΙΖΟΥΜΕ ΚΙ ΕΜΕΙΣ ΠΑΡΑΞΕΝΑ ΠΟΡΤΡΕΤΑ</vt:lpstr>
      <vt:lpstr>ΣΥΖΗΤΑΜΕ ΓΙΑ ΤΟ ΠΡΟΦΙΛ ΚΑΙ ΤΟ ΑΝΦΑΣ ΤΟΥ ΠΙΚΑΣΟ</vt:lpstr>
      <vt:lpstr>Παρατηρώντας την ζωγραφική και των αρχαίων Αιγυπτίων βλέπουμε πως και πριν από 5000 χρόνια οι ζωγράφοι χρησιμοποιούσαν πρόσωπα γυρισμένα στο πλάι(προφίλ) ενώ τα μάτια τα έφτιαχναν να φαίνονται ανφάς ανεξάρτητα από το αν είναι δυνατόν να φαίνονται έτσι στην πραγματικότητα.</vt:lpstr>
      <vt:lpstr>ΦΤΙΑΧΝΟΥΜΕ ΤΑ ΔΙΚΑ ΜΑΣ ΠΑΡΑΞΕΝΑ ΠΟΡΤΡΕΤΑ</vt:lpstr>
      <vt:lpstr>ΑΝΑΛΥΟΥΜΕ ΤΗ ΓΚΟΥΕΡΝΙΚΑ</vt:lpstr>
      <vt:lpstr>ΑΝΑΠΑΡΙΣΤΟΥΜΕ ΤΗ ΖΩΝΤΑΝΗ ΓΚΟΥΕΡΝΙΚΑ</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 ΠΑΜΠΛΟ ΠΙΚΑΣΟ ΣΤΟ ΝΗΠΙΑΓΩΓΕΙΟ ΜΑΣ</dc:title>
  <dc:creator>user</dc:creator>
  <cp:lastModifiedBy>user</cp:lastModifiedBy>
  <cp:revision>1</cp:revision>
  <dcterms:modified xsi:type="dcterms:W3CDTF">2024-06-26T06:54:26Z</dcterms:modified>
</cp:coreProperties>
</file>