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50437" y="1585198"/>
            <a:ext cx="7415927" cy="20040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890"/>
              </a:lnSpc>
              <a:buNone/>
            </a:pPr>
            <a:r>
              <a:rPr lang="en-US" sz="6312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Εισαγωγή στον Ουρανό</a:t>
            </a:r>
            <a:endParaRPr lang="en-US" sz="6312" dirty="0"/>
          </a:p>
        </p:txBody>
      </p:sp>
      <p:sp>
        <p:nvSpPr>
          <p:cNvPr id="6" name="Text 3"/>
          <p:cNvSpPr/>
          <p:nvPr/>
        </p:nvSpPr>
        <p:spPr>
          <a:xfrm>
            <a:off x="6350437" y="3959543"/>
            <a:ext cx="7415927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Ουρανός, ο έκτος πλανήτης από τον Ήλιο, είναι ένας τεράστιος, αέριος γίγαντας με ξεχωριστά χαρακτηριστικά. Οι έντονοι μπλε-πράσινοι τόνοι του, οι αιώνιες καταιγίδες και η μυστηριώδης ατμόσφαιρά του το καθιστούν έναν από τους πιο εντυπωσιακούς πλανήτες του ηλιακού μας συστήματος.</a:t>
            </a:r>
            <a:endParaRPr lang="en-US" sz="1944" dirty="0"/>
          </a:p>
        </p:txBody>
      </p:sp>
      <p:sp>
        <p:nvSpPr>
          <p:cNvPr id="7" name="Shape 4"/>
          <p:cNvSpPr/>
          <p:nvPr/>
        </p:nvSpPr>
        <p:spPr>
          <a:xfrm>
            <a:off x="6350437" y="6230898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057" y="6238518"/>
            <a:ext cx="379690" cy="37969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868716" y="6212443"/>
            <a:ext cx="2915007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402"/>
              </a:lnSpc>
              <a:buNone/>
            </a:pPr>
            <a:r>
              <a:rPr lang="en-US" sz="2430" b="1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by Pela Koutrotsiou</a:t>
            </a:r>
            <a:endParaRPr lang="en-US" sz="2430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1446967"/>
            <a:ext cx="9063871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718"/>
              </a:lnSpc>
              <a:buNone/>
            </a:pPr>
            <a:r>
              <a:rPr lang="en-US" sz="4574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Γεωγραφικά χαρακτηριστικά</a:t>
            </a:r>
            <a:endParaRPr lang="en-US" sz="4574" dirty="0"/>
          </a:p>
        </p:txBody>
      </p:sp>
      <p:sp>
        <p:nvSpPr>
          <p:cNvPr id="5" name="Text 3"/>
          <p:cNvSpPr/>
          <p:nvPr/>
        </p:nvSpPr>
        <p:spPr>
          <a:xfrm>
            <a:off x="968693" y="2790111"/>
            <a:ext cx="3515797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Μέγεθος και Σύσταση</a:t>
            </a:r>
            <a:endParaRPr lang="en-US" sz="2287" dirty="0"/>
          </a:p>
        </p:txBody>
      </p:sp>
      <p:sp>
        <p:nvSpPr>
          <p:cNvPr id="6" name="Text 4"/>
          <p:cNvSpPr/>
          <p:nvPr/>
        </p:nvSpPr>
        <p:spPr>
          <a:xfrm>
            <a:off x="968693" y="3400068"/>
            <a:ext cx="3828931" cy="3160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Ουρανός είναι ο τέταρτος μεγαλύτερος πλανήτης του ηλιακού μας συστήματος. Αποτελείται κυρίως από αέρια όπως υδρογόνο και ήλιο, με επίσης σημαντικές ποσότητες νερού, μεθανίου και άλλων πτητικών ουσιών.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407462" y="2790111"/>
            <a:ext cx="3828931" cy="7262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Δακτύλιοι και Δορυφόροι</a:t>
            </a:r>
            <a:endParaRPr lang="en-US" sz="2287" dirty="0"/>
          </a:p>
        </p:txBody>
      </p:sp>
      <p:sp>
        <p:nvSpPr>
          <p:cNvPr id="8" name="Text 6"/>
          <p:cNvSpPr/>
          <p:nvPr/>
        </p:nvSpPr>
        <p:spPr>
          <a:xfrm>
            <a:off x="5407462" y="3763208"/>
            <a:ext cx="3828931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Ουρανός διαθέτει ένα σύστημα δακτυλίων, καθώς και 27 γνωστούς δορυφόρους. Μερικοί από τους μεγαλύτερους δορυφόρους είναι η Titania, η Oberon, η Umbriel, η Ariel και η Miranda.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46231" y="2790111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Ασυνήθιστη Κλίση</a:t>
            </a:r>
            <a:endParaRPr lang="en-US" sz="2287" dirty="0"/>
          </a:p>
        </p:txBody>
      </p:sp>
      <p:sp>
        <p:nvSpPr>
          <p:cNvPr id="10" name="Text 8"/>
          <p:cNvSpPr/>
          <p:nvPr/>
        </p:nvSpPr>
        <p:spPr>
          <a:xfrm>
            <a:off x="9846231" y="3400068"/>
            <a:ext cx="382893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Ουρανός είναι ο μοναδικός πλανήτης που "κατακλύζεται" από τους μεγάλους δακτυλίους του και έχει πολύ μεγάλη κλίση άξονα, σχεδόν 97.8 μοίρες.</a:t>
            </a:r>
            <a:endParaRPr lang="en-US" sz="1944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900"/>
            </a:avLst>
          </a:prstGeom>
          <a:solidFill>
            <a:srgbClr val="0C0A33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68693" y="1607939"/>
            <a:ext cx="7341751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718"/>
              </a:lnSpc>
              <a:buNone/>
            </a:pPr>
            <a:r>
              <a:rPr lang="en-US" sz="4574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Ατμοσφαιρική σύσταση</a:t>
            </a:r>
            <a:endParaRPr lang="en-US" sz="4574" dirty="0"/>
          </a:p>
        </p:txBody>
      </p:sp>
      <p:sp>
        <p:nvSpPr>
          <p:cNvPr id="7" name="Shape 4"/>
          <p:cNvSpPr/>
          <p:nvPr/>
        </p:nvSpPr>
        <p:spPr>
          <a:xfrm>
            <a:off x="968693" y="2981920"/>
            <a:ext cx="555427" cy="555427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8" name="Text 5"/>
          <p:cNvSpPr/>
          <p:nvPr/>
        </p:nvSpPr>
        <p:spPr>
          <a:xfrm>
            <a:off x="1178362" y="3085386"/>
            <a:ext cx="135969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44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744" dirty="0"/>
          </a:p>
        </p:txBody>
      </p:sp>
      <p:sp>
        <p:nvSpPr>
          <p:cNvPr id="9" name="Text 6"/>
          <p:cNvSpPr/>
          <p:nvPr/>
        </p:nvSpPr>
        <p:spPr>
          <a:xfrm>
            <a:off x="1770936" y="2981920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Κύρια Στοιχεία</a:t>
            </a:r>
            <a:endParaRPr lang="en-US" sz="2287" dirty="0"/>
          </a:p>
        </p:txBody>
      </p:sp>
      <p:sp>
        <p:nvSpPr>
          <p:cNvPr id="10" name="Text 7"/>
          <p:cNvSpPr/>
          <p:nvPr/>
        </p:nvSpPr>
        <p:spPr>
          <a:xfrm>
            <a:off x="1770936" y="3493175"/>
            <a:ext cx="3264218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ατμόσφαιρα του Ουρανού αποτελείται κυρίως από υδρογόνο και ήλιο, με μικρότερες ποσότητες μεθανίου και άλλων πτητικών ουσιών.</a:t>
            </a:r>
            <a:endParaRPr lang="en-US" sz="1944" dirty="0"/>
          </a:p>
        </p:txBody>
      </p:sp>
      <p:sp>
        <p:nvSpPr>
          <p:cNvPr id="11" name="Shape 8"/>
          <p:cNvSpPr/>
          <p:nvPr/>
        </p:nvSpPr>
        <p:spPr>
          <a:xfrm>
            <a:off x="5281970" y="2981920"/>
            <a:ext cx="555427" cy="555427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12" name="Text 9"/>
          <p:cNvSpPr/>
          <p:nvPr/>
        </p:nvSpPr>
        <p:spPr>
          <a:xfrm>
            <a:off x="5450919" y="3085386"/>
            <a:ext cx="217527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44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744" dirty="0"/>
          </a:p>
        </p:txBody>
      </p:sp>
      <p:sp>
        <p:nvSpPr>
          <p:cNvPr id="13" name="Text 10"/>
          <p:cNvSpPr/>
          <p:nvPr/>
        </p:nvSpPr>
        <p:spPr>
          <a:xfrm>
            <a:off x="6084213" y="2981920"/>
            <a:ext cx="3264218" cy="7262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Απίστευτες Καταιγίδες</a:t>
            </a:r>
            <a:endParaRPr lang="en-US" sz="2287" dirty="0"/>
          </a:p>
        </p:txBody>
      </p:sp>
      <p:sp>
        <p:nvSpPr>
          <p:cNvPr id="14" name="Text 11"/>
          <p:cNvSpPr/>
          <p:nvPr/>
        </p:nvSpPr>
        <p:spPr>
          <a:xfrm>
            <a:off x="6084213" y="3856315"/>
            <a:ext cx="3264218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Στον Ουρανό παρατηρούνται τεράστιες και εντυπωσιακές καταιγίδες, όπως η Μεγάλη Σκούρα Κηλίδα, που μπορούν να φτάσουν σε ταχύτητες ανέμων πάνω από 2.000 χιλιόμετρα την ώρα.</a:t>
            </a:r>
            <a:endParaRPr lang="en-US" sz="1944" dirty="0"/>
          </a:p>
        </p:txBody>
      </p:sp>
      <p:sp>
        <p:nvSpPr>
          <p:cNvPr id="15" name="Shape 12"/>
          <p:cNvSpPr/>
          <p:nvPr/>
        </p:nvSpPr>
        <p:spPr>
          <a:xfrm>
            <a:off x="9595247" y="2981920"/>
            <a:ext cx="555427" cy="555427"/>
          </a:xfrm>
          <a:prstGeom prst="roundRect">
            <a:avLst>
              <a:gd name="adj" fmla="val 13335"/>
            </a:avLst>
          </a:prstGeom>
          <a:solidFill>
            <a:srgbClr val="1E1B4A"/>
          </a:solidFill>
          <a:ln/>
        </p:spPr>
      </p:sp>
      <p:sp>
        <p:nvSpPr>
          <p:cNvPr id="16" name="Text 13"/>
          <p:cNvSpPr/>
          <p:nvPr/>
        </p:nvSpPr>
        <p:spPr>
          <a:xfrm>
            <a:off x="9761220" y="3085386"/>
            <a:ext cx="223480" cy="348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44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744" dirty="0"/>
          </a:p>
        </p:txBody>
      </p:sp>
      <p:sp>
        <p:nvSpPr>
          <p:cNvPr id="17" name="Text 14"/>
          <p:cNvSpPr/>
          <p:nvPr/>
        </p:nvSpPr>
        <p:spPr>
          <a:xfrm>
            <a:off x="10397490" y="2981920"/>
            <a:ext cx="3264218" cy="7262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Πολικά Βόρεια Φώτα</a:t>
            </a:r>
            <a:endParaRPr lang="en-US" sz="2287" dirty="0"/>
          </a:p>
        </p:txBody>
      </p:sp>
      <p:sp>
        <p:nvSpPr>
          <p:cNvPr id="18" name="Text 15"/>
          <p:cNvSpPr/>
          <p:nvPr/>
        </p:nvSpPr>
        <p:spPr>
          <a:xfrm>
            <a:off x="10397490" y="3856315"/>
            <a:ext cx="3264218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Ουρανός εμφανίζει εντυπωσιακά πολικά βόρεια φώτα, που προκαλούνται από την αλληλεπίδραση της ατμόσφαιρας με το μαγνητικό πεδίο του πλανήτη.</a:t>
            </a:r>
            <a:endParaRPr lang="en-US" sz="1944" dirty="0"/>
          </a:p>
        </p:txBody>
      </p:sp>
      <p:pic>
        <p:nvPicPr>
          <p:cNvPr id="1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1632109"/>
            <a:ext cx="10239970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718"/>
              </a:lnSpc>
              <a:buNone/>
            </a:pPr>
            <a:r>
              <a:rPr lang="en-US" sz="4574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Μαγνητικό πεδίο και δορυφόροι</a:t>
            </a:r>
            <a:endParaRPr lang="en-US" sz="45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693" y="2851904"/>
            <a:ext cx="617220" cy="6172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68693" y="3715941"/>
            <a:ext cx="2895481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Μαγνητικό Πεδίο</a:t>
            </a:r>
            <a:endParaRPr lang="en-US" sz="2287" dirty="0"/>
          </a:p>
        </p:txBody>
      </p:sp>
      <p:sp>
        <p:nvSpPr>
          <p:cNvPr id="7" name="Text 4"/>
          <p:cNvSpPr/>
          <p:nvPr/>
        </p:nvSpPr>
        <p:spPr>
          <a:xfrm>
            <a:off x="968693" y="4227195"/>
            <a:ext cx="289548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Ουρανός διαθέτει ένα ισχυρό μαγνητικό πεδίο, που είναι κεκλιμένο κατά 60 μοίρες σε σχέση με τον άξονα περιστροφής του πλανήτη.</a:t>
            </a:r>
            <a:endParaRPr lang="en-US" sz="1944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458" y="2851904"/>
            <a:ext cx="617220" cy="6172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234458" y="3715941"/>
            <a:ext cx="2895481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Δορυφόροι</a:t>
            </a:r>
            <a:endParaRPr lang="en-US" sz="2287" dirty="0"/>
          </a:p>
        </p:txBody>
      </p:sp>
      <p:sp>
        <p:nvSpPr>
          <p:cNvPr id="10" name="Text 6"/>
          <p:cNvSpPr/>
          <p:nvPr/>
        </p:nvSpPr>
        <p:spPr>
          <a:xfrm>
            <a:off x="4234458" y="4227195"/>
            <a:ext cx="289548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Έχουν ανακαλυφθεί 27 δορυφόροι του Ουρανού, με τους πιο γνωστούς να είναι η Titania, η Oberon, η Umbriel, η Ariel και η Miranda.</a:t>
            </a:r>
            <a:endParaRPr lang="en-US" sz="1944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223" y="2851904"/>
            <a:ext cx="617220" cy="61722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00223" y="3715941"/>
            <a:ext cx="2895481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Δακτύλιοι</a:t>
            </a:r>
            <a:endParaRPr lang="en-US" sz="2287" dirty="0"/>
          </a:p>
        </p:txBody>
      </p:sp>
      <p:sp>
        <p:nvSpPr>
          <p:cNvPr id="13" name="Text 8"/>
          <p:cNvSpPr/>
          <p:nvPr/>
        </p:nvSpPr>
        <p:spPr>
          <a:xfrm>
            <a:off x="7500223" y="4227195"/>
            <a:ext cx="289548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Ουρανός διαθέτει ένα σύστημα δακτυλίων, αν και αυτοί είναι πολύ πιο αχνοί και δύσκολο να παρατηρηθούν από ό,τι οι δακτύλιοι του Κρόνου.</a:t>
            </a:r>
            <a:endParaRPr lang="en-US" sz="1944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988" y="2851904"/>
            <a:ext cx="617220" cy="61722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765988" y="3715941"/>
            <a:ext cx="289560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Μαγνητικό Πεδίο</a:t>
            </a:r>
            <a:endParaRPr lang="en-US" sz="2287" dirty="0"/>
          </a:p>
        </p:txBody>
      </p:sp>
      <p:sp>
        <p:nvSpPr>
          <p:cNvPr id="16" name="Text 10"/>
          <p:cNvSpPr/>
          <p:nvPr/>
        </p:nvSpPr>
        <p:spPr>
          <a:xfrm>
            <a:off x="10765988" y="4227195"/>
            <a:ext cx="2895600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Το μαγνητικό πεδίο του Ουρανού είναι κεκλιμένο κατά 60 μοίρες σε σχέση με τον άξονα περιστροφής του πλανήτη.</a:t>
            </a:r>
            <a:endParaRPr lang="en-US" sz="1944" dirty="0"/>
          </a:p>
        </p:txBody>
      </p:sp>
      <p:pic>
        <p:nvPicPr>
          <p:cNvPr id="17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1261824"/>
            <a:ext cx="6794063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718"/>
              </a:lnSpc>
              <a:buNone/>
            </a:pPr>
            <a:r>
              <a:rPr lang="en-US" sz="4574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Κλιματικές συνθήκες</a:t>
            </a:r>
            <a:endParaRPr lang="en-US" sz="45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693" y="2481620"/>
            <a:ext cx="4230886" cy="98750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15509" y="3839408"/>
            <a:ext cx="3737253" cy="7262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Χαμηλές Θερμοκρασίες</a:t>
            </a:r>
            <a:endParaRPr lang="en-US" sz="2287" dirty="0"/>
          </a:p>
        </p:txBody>
      </p:sp>
      <p:sp>
        <p:nvSpPr>
          <p:cNvPr id="7" name="Text 4"/>
          <p:cNvSpPr/>
          <p:nvPr/>
        </p:nvSpPr>
        <p:spPr>
          <a:xfrm>
            <a:off x="1215509" y="4713803"/>
            <a:ext cx="3737253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μέση θερμοκρασία στον Ουρανό είναι περίπου -224°C, καθιστώντας τον έναν από τους ψυχρότερους πλανήτες του ηλιακού μας συστήματος.</a:t>
            </a:r>
            <a:endParaRPr lang="en-US" sz="1944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78" y="2481620"/>
            <a:ext cx="4231005" cy="98750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46395" y="3839408"/>
            <a:ext cx="3464481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Τεράστιες Καταιγίδες</a:t>
            </a:r>
            <a:endParaRPr lang="en-US" sz="2287" dirty="0"/>
          </a:p>
        </p:txBody>
      </p:sp>
      <p:sp>
        <p:nvSpPr>
          <p:cNvPr id="10" name="Text 6"/>
          <p:cNvSpPr/>
          <p:nvPr/>
        </p:nvSpPr>
        <p:spPr>
          <a:xfrm>
            <a:off x="5446395" y="4350663"/>
            <a:ext cx="3737372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Οι ισχυροί άνεμοι και οι τεράστιες καταιγίδες που μαίνονται στην ατμόσφαιρα του Ουρανού είναι από τις πιο εντυπωσιακές φυσικές καταστροφές στο ηλιακό μας σύστημα.</a:t>
            </a:r>
            <a:endParaRPr lang="en-US" sz="1944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583" y="2481620"/>
            <a:ext cx="4231005" cy="98750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77400" y="3839408"/>
            <a:ext cx="3626525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59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Μοναδική Κλίση Άξονα</a:t>
            </a:r>
            <a:endParaRPr lang="en-US" sz="2287" dirty="0"/>
          </a:p>
        </p:txBody>
      </p:sp>
      <p:sp>
        <p:nvSpPr>
          <p:cNvPr id="13" name="Text 8"/>
          <p:cNvSpPr/>
          <p:nvPr/>
        </p:nvSpPr>
        <p:spPr>
          <a:xfrm>
            <a:off x="9677400" y="4350663"/>
            <a:ext cx="3737372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πολύ μεγάλη κλίση άξονα του Ουρανού (περίπου 97.8 μοίρες) οδηγεί σε ακραίες εναλλαγές εποχών και έντονα ανεμοστρόβιλα.</a:t>
            </a:r>
            <a:endParaRPr lang="en-US" sz="1944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21757" y="1201817"/>
            <a:ext cx="8866465" cy="6063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776"/>
              </a:lnSpc>
              <a:buNone/>
            </a:pPr>
            <a:r>
              <a:rPr lang="en-US" sz="3821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Ιστορία της μελέτης του Ουρανού</a:t>
            </a:r>
            <a:endParaRPr lang="en-US" sz="3821" dirty="0"/>
          </a:p>
        </p:txBody>
      </p:sp>
      <p:sp>
        <p:nvSpPr>
          <p:cNvPr id="6" name="Shape 3"/>
          <p:cNvSpPr/>
          <p:nvPr/>
        </p:nvSpPr>
        <p:spPr>
          <a:xfrm>
            <a:off x="1018223" y="2117527"/>
            <a:ext cx="25718" cy="491013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4"/>
          <p:cNvSpPr/>
          <p:nvPr/>
        </p:nvSpPr>
        <p:spPr>
          <a:xfrm>
            <a:off x="1263075" y="2568535"/>
            <a:ext cx="721757" cy="2571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8" name="Shape 5"/>
          <p:cNvSpPr/>
          <p:nvPr/>
        </p:nvSpPr>
        <p:spPr>
          <a:xfrm>
            <a:off x="799088" y="2349460"/>
            <a:ext cx="463987" cy="463987"/>
          </a:xfrm>
          <a:prstGeom prst="roundRect">
            <a:avLst>
              <a:gd name="adj" fmla="val 13333"/>
            </a:avLst>
          </a:prstGeom>
          <a:solidFill>
            <a:srgbClr val="1E1B4A"/>
          </a:solidFill>
          <a:ln/>
        </p:spPr>
      </p:sp>
      <p:sp>
        <p:nvSpPr>
          <p:cNvPr id="9" name="Text 6"/>
          <p:cNvSpPr/>
          <p:nvPr/>
        </p:nvSpPr>
        <p:spPr>
          <a:xfrm>
            <a:off x="974229" y="2435900"/>
            <a:ext cx="113586" cy="291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92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292" dirty="0"/>
          </a:p>
        </p:txBody>
      </p:sp>
      <p:sp>
        <p:nvSpPr>
          <p:cNvPr id="10" name="Text 7"/>
          <p:cNvSpPr/>
          <p:nvPr/>
        </p:nvSpPr>
        <p:spPr>
          <a:xfrm>
            <a:off x="2165271" y="2323743"/>
            <a:ext cx="2426018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88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Ανακάλυψη</a:t>
            </a:r>
            <a:endParaRPr lang="en-US" sz="1910" dirty="0"/>
          </a:p>
        </p:txBody>
      </p:sp>
      <p:sp>
        <p:nvSpPr>
          <p:cNvPr id="11" name="Text 8"/>
          <p:cNvSpPr/>
          <p:nvPr/>
        </p:nvSpPr>
        <p:spPr>
          <a:xfrm>
            <a:off x="2165271" y="2750701"/>
            <a:ext cx="8085773" cy="6598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98"/>
              </a:lnSpc>
              <a:buNone/>
            </a:pPr>
            <a:r>
              <a:rPr lang="en-US" sz="162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Ουρανός ανακαλύφθηκε το 1781 από τον Άγγλο αστρονόμο William Herschel, ο οποίος τον ονόμασε Georgium Sidus προς τιμήν του βασιλιά Γεωργίου Γ΄ της Αγγλίας.</a:t>
            </a:r>
            <a:endParaRPr lang="en-US" sz="1624" dirty="0"/>
          </a:p>
        </p:txBody>
      </p:sp>
      <p:sp>
        <p:nvSpPr>
          <p:cNvPr id="12" name="Shape 9"/>
          <p:cNvSpPr/>
          <p:nvPr/>
        </p:nvSpPr>
        <p:spPr>
          <a:xfrm>
            <a:off x="1263075" y="4273987"/>
            <a:ext cx="721757" cy="2571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3" name="Shape 10"/>
          <p:cNvSpPr/>
          <p:nvPr/>
        </p:nvSpPr>
        <p:spPr>
          <a:xfrm>
            <a:off x="799088" y="4054912"/>
            <a:ext cx="463987" cy="463987"/>
          </a:xfrm>
          <a:prstGeom prst="roundRect">
            <a:avLst>
              <a:gd name="adj" fmla="val 13333"/>
            </a:avLst>
          </a:prstGeom>
          <a:solidFill>
            <a:srgbClr val="1E1B4A"/>
          </a:solidFill>
          <a:ln/>
        </p:spPr>
      </p:sp>
      <p:sp>
        <p:nvSpPr>
          <p:cNvPr id="14" name="Text 11"/>
          <p:cNvSpPr/>
          <p:nvPr/>
        </p:nvSpPr>
        <p:spPr>
          <a:xfrm>
            <a:off x="940177" y="4141351"/>
            <a:ext cx="181689" cy="291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92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292" dirty="0"/>
          </a:p>
        </p:txBody>
      </p:sp>
      <p:sp>
        <p:nvSpPr>
          <p:cNvPr id="15" name="Text 12"/>
          <p:cNvSpPr/>
          <p:nvPr/>
        </p:nvSpPr>
        <p:spPr>
          <a:xfrm>
            <a:off x="2165271" y="4029194"/>
            <a:ext cx="2896076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88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Επιστημονική Μελέτη</a:t>
            </a:r>
            <a:endParaRPr lang="en-US" sz="1910" dirty="0"/>
          </a:p>
        </p:txBody>
      </p:sp>
      <p:sp>
        <p:nvSpPr>
          <p:cNvPr id="16" name="Text 13"/>
          <p:cNvSpPr/>
          <p:nvPr/>
        </p:nvSpPr>
        <p:spPr>
          <a:xfrm>
            <a:off x="2165271" y="4456152"/>
            <a:ext cx="8085773" cy="6598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98"/>
              </a:lnSpc>
              <a:buNone/>
            </a:pPr>
            <a:r>
              <a:rPr lang="en-US" sz="162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Οι πρώτες λεπτομερείς παρατηρήσεις και μετρήσεις του Ουρανού έγιναν τον 19ο αιώνα, καθώς τα τηλεσκόπια βελτιώνονταν.</a:t>
            </a:r>
            <a:endParaRPr lang="en-US" sz="1624" dirty="0"/>
          </a:p>
        </p:txBody>
      </p:sp>
      <p:sp>
        <p:nvSpPr>
          <p:cNvPr id="17" name="Shape 14"/>
          <p:cNvSpPr/>
          <p:nvPr/>
        </p:nvSpPr>
        <p:spPr>
          <a:xfrm>
            <a:off x="1263075" y="5979438"/>
            <a:ext cx="721757" cy="2571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8" name="Shape 15"/>
          <p:cNvSpPr/>
          <p:nvPr/>
        </p:nvSpPr>
        <p:spPr>
          <a:xfrm>
            <a:off x="799088" y="5760363"/>
            <a:ext cx="463987" cy="463987"/>
          </a:xfrm>
          <a:prstGeom prst="roundRect">
            <a:avLst>
              <a:gd name="adj" fmla="val 13333"/>
            </a:avLst>
          </a:prstGeom>
          <a:solidFill>
            <a:srgbClr val="1E1B4A"/>
          </a:solidFill>
          <a:ln/>
        </p:spPr>
      </p:sp>
      <p:sp>
        <p:nvSpPr>
          <p:cNvPr id="19" name="Text 16"/>
          <p:cNvSpPr/>
          <p:nvPr/>
        </p:nvSpPr>
        <p:spPr>
          <a:xfrm>
            <a:off x="937796" y="5846802"/>
            <a:ext cx="186571" cy="2911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92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292" dirty="0"/>
          </a:p>
        </p:txBody>
      </p:sp>
      <p:sp>
        <p:nvSpPr>
          <p:cNvPr id="20" name="Text 17"/>
          <p:cNvSpPr/>
          <p:nvPr/>
        </p:nvSpPr>
        <p:spPr>
          <a:xfrm>
            <a:off x="2165271" y="5734645"/>
            <a:ext cx="3184922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88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Διαστημικές Αποστολές</a:t>
            </a:r>
            <a:endParaRPr lang="en-US" sz="1910" dirty="0"/>
          </a:p>
        </p:txBody>
      </p:sp>
      <p:sp>
        <p:nvSpPr>
          <p:cNvPr id="21" name="Text 18"/>
          <p:cNvSpPr/>
          <p:nvPr/>
        </p:nvSpPr>
        <p:spPr>
          <a:xfrm>
            <a:off x="2165271" y="6161603"/>
            <a:ext cx="8085773" cy="6598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98"/>
              </a:lnSpc>
              <a:buNone/>
            </a:pPr>
            <a:r>
              <a:rPr lang="en-US" sz="162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μελέτη του Ουρανού έλαβε νέα ώθηση με τις διαστημικές αποστολές Voyager 2 το 1986 και New Horizons το 2011, που μας έδωσαν πολύτιμες πληροφορίες.</a:t>
            </a:r>
            <a:endParaRPr lang="en-US" sz="1624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968693" y="1499235"/>
            <a:ext cx="11431667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718"/>
              </a:lnSpc>
              <a:buNone/>
            </a:pPr>
            <a:r>
              <a:rPr lang="en-US" sz="4574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Μελλοντικές αποστολές και έρευνα</a:t>
            </a:r>
            <a:endParaRPr lang="en-US" sz="4574" dirty="0"/>
          </a:p>
        </p:txBody>
      </p:sp>
      <p:sp>
        <p:nvSpPr>
          <p:cNvPr id="5" name="Text 3"/>
          <p:cNvSpPr/>
          <p:nvPr/>
        </p:nvSpPr>
        <p:spPr>
          <a:xfrm>
            <a:off x="1216223" y="2874764"/>
            <a:ext cx="373260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Πρόγραμμα</a:t>
            </a:r>
            <a:endParaRPr lang="en-US" sz="1944" dirty="0"/>
          </a:p>
        </p:txBody>
      </p:sp>
      <p:sp>
        <p:nvSpPr>
          <p:cNvPr id="6" name="Text 4"/>
          <p:cNvSpPr/>
          <p:nvPr/>
        </p:nvSpPr>
        <p:spPr>
          <a:xfrm>
            <a:off x="5450086" y="2874764"/>
            <a:ext cx="372879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Στόχος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9680138" y="2874764"/>
            <a:ext cx="373260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Εκτιμώμενη Ημερομηνία</a:t>
            </a:r>
            <a:endParaRPr lang="en-US" sz="1944" dirty="0"/>
          </a:p>
        </p:txBody>
      </p:sp>
      <p:sp>
        <p:nvSpPr>
          <p:cNvPr id="8" name="Shape 6"/>
          <p:cNvSpPr/>
          <p:nvPr/>
        </p:nvSpPr>
        <p:spPr>
          <a:xfrm>
            <a:off x="968693" y="3425547"/>
            <a:ext cx="12691586" cy="1101566"/>
          </a:xfrm>
          <a:prstGeom prst="rect">
            <a:avLst/>
          </a:prstGeom>
          <a:solidFill>
            <a:srgbClr val="1E1B4A"/>
          </a:solidFill>
          <a:ln/>
        </p:spPr>
      </p:sp>
      <p:sp>
        <p:nvSpPr>
          <p:cNvPr id="9" name="Text 7"/>
          <p:cNvSpPr/>
          <p:nvPr/>
        </p:nvSpPr>
        <p:spPr>
          <a:xfrm>
            <a:off x="1216223" y="3581281"/>
            <a:ext cx="373260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Uranus Orbiter and Probe (UOP)</a:t>
            </a:r>
            <a:endParaRPr lang="en-US" sz="1944" dirty="0"/>
          </a:p>
        </p:txBody>
      </p:sp>
      <p:sp>
        <p:nvSpPr>
          <p:cNvPr id="10" name="Text 8"/>
          <p:cNvSpPr/>
          <p:nvPr/>
        </p:nvSpPr>
        <p:spPr>
          <a:xfrm>
            <a:off x="5450086" y="3581281"/>
            <a:ext cx="3728799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Λεπτομερής μελέτη του πλανήτη και της ατμόσφαιράς του</a:t>
            </a:r>
            <a:endParaRPr lang="en-US" sz="1944" dirty="0"/>
          </a:p>
        </p:txBody>
      </p:sp>
      <p:sp>
        <p:nvSpPr>
          <p:cNvPr id="11" name="Text 9"/>
          <p:cNvSpPr/>
          <p:nvPr/>
        </p:nvSpPr>
        <p:spPr>
          <a:xfrm>
            <a:off x="9680138" y="3581281"/>
            <a:ext cx="373260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Μέσα δεκαετίας 2030</a:t>
            </a:r>
            <a:endParaRPr lang="en-US" sz="1944" dirty="0"/>
          </a:p>
        </p:txBody>
      </p:sp>
      <p:sp>
        <p:nvSpPr>
          <p:cNvPr id="12" name="Text 10"/>
          <p:cNvSpPr/>
          <p:nvPr/>
        </p:nvSpPr>
        <p:spPr>
          <a:xfrm>
            <a:off x="1216223" y="4682847"/>
            <a:ext cx="373260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Uranus Pathfinder</a:t>
            </a:r>
            <a:endParaRPr lang="en-US" sz="1944" dirty="0"/>
          </a:p>
        </p:txBody>
      </p:sp>
      <p:sp>
        <p:nvSpPr>
          <p:cNvPr id="13" name="Text 11"/>
          <p:cNvSpPr/>
          <p:nvPr/>
        </p:nvSpPr>
        <p:spPr>
          <a:xfrm>
            <a:off x="5450086" y="4682847"/>
            <a:ext cx="3728799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Προκαταρκτική αποστολή για τον σχεδιασμό της UOP</a:t>
            </a:r>
            <a:endParaRPr lang="en-US" sz="1944" dirty="0"/>
          </a:p>
        </p:txBody>
      </p:sp>
      <p:sp>
        <p:nvSpPr>
          <p:cNvPr id="14" name="Text 12"/>
          <p:cNvSpPr/>
          <p:nvPr/>
        </p:nvSpPr>
        <p:spPr>
          <a:xfrm>
            <a:off x="9680138" y="4682847"/>
            <a:ext cx="373260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Μέσα δεκαετίας 2020</a:t>
            </a:r>
            <a:endParaRPr lang="en-US" sz="1944" dirty="0"/>
          </a:p>
        </p:txBody>
      </p:sp>
      <p:sp>
        <p:nvSpPr>
          <p:cNvPr id="15" name="Shape 13"/>
          <p:cNvSpPr/>
          <p:nvPr/>
        </p:nvSpPr>
        <p:spPr>
          <a:xfrm>
            <a:off x="968693" y="5628680"/>
            <a:ext cx="12691586" cy="1101566"/>
          </a:xfrm>
          <a:prstGeom prst="rect">
            <a:avLst/>
          </a:prstGeom>
          <a:solidFill>
            <a:srgbClr val="1E1B4A"/>
          </a:solidFill>
          <a:ln/>
        </p:spPr>
      </p:sp>
      <p:sp>
        <p:nvSpPr>
          <p:cNvPr id="16" name="Text 14"/>
          <p:cNvSpPr/>
          <p:nvPr/>
        </p:nvSpPr>
        <p:spPr>
          <a:xfrm>
            <a:off x="1216223" y="5784413"/>
            <a:ext cx="373260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New Horizons 2</a:t>
            </a:r>
            <a:endParaRPr lang="en-US" sz="1944" dirty="0"/>
          </a:p>
        </p:txBody>
      </p:sp>
      <p:sp>
        <p:nvSpPr>
          <p:cNvPr id="17" name="Text 15"/>
          <p:cNvSpPr/>
          <p:nvPr/>
        </p:nvSpPr>
        <p:spPr>
          <a:xfrm>
            <a:off x="5450086" y="5784413"/>
            <a:ext cx="3728799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Επόμενη επίσκεψη στο σύστημα του Ουρανού</a:t>
            </a:r>
            <a:endParaRPr lang="en-US" sz="1944" dirty="0"/>
          </a:p>
        </p:txBody>
      </p:sp>
      <p:sp>
        <p:nvSpPr>
          <p:cNvPr id="18" name="Text 16"/>
          <p:cNvSpPr/>
          <p:nvPr/>
        </p:nvSpPr>
        <p:spPr>
          <a:xfrm>
            <a:off x="9680138" y="5784413"/>
            <a:ext cx="3732609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Τέλος δεκαετίας 2020</a:t>
            </a:r>
            <a:endParaRPr lang="en-US" sz="1944" dirty="0"/>
          </a:p>
        </p:txBody>
      </p:sp>
      <p:pic>
        <p:nvPicPr>
          <p:cNvPr id="19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5845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36846" y="3488055"/>
            <a:ext cx="9224843" cy="672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296"/>
              </a:lnSpc>
              <a:buNone/>
            </a:pPr>
            <a:r>
              <a:rPr lang="en-US" sz="4237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Συμπεράσματα και προοπτικές</a:t>
            </a:r>
            <a:endParaRPr lang="en-US" sz="4237" dirty="0"/>
          </a:p>
        </p:txBody>
      </p:sp>
      <p:sp>
        <p:nvSpPr>
          <p:cNvPr id="6" name="Shape 3"/>
          <p:cNvSpPr/>
          <p:nvPr/>
        </p:nvSpPr>
        <p:spPr>
          <a:xfrm>
            <a:off x="1436846" y="4503420"/>
            <a:ext cx="3766542" cy="3096458"/>
          </a:xfrm>
          <a:prstGeom prst="roundRect">
            <a:avLst>
              <a:gd name="adj" fmla="val 2216"/>
            </a:avLst>
          </a:prstGeom>
          <a:solidFill>
            <a:srgbClr val="1E1B4A"/>
          </a:solidFill>
          <a:ln/>
        </p:spPr>
      </p:sp>
      <p:sp>
        <p:nvSpPr>
          <p:cNvPr id="7" name="Text 4"/>
          <p:cNvSpPr/>
          <p:nvPr/>
        </p:nvSpPr>
        <p:spPr>
          <a:xfrm>
            <a:off x="1665446" y="4732020"/>
            <a:ext cx="3165158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Μοναδικός Πλανήτης</a:t>
            </a:r>
            <a:endParaRPr lang="en-US" sz="2118" dirty="0"/>
          </a:p>
        </p:txBody>
      </p:sp>
      <p:sp>
        <p:nvSpPr>
          <p:cNvPr id="8" name="Text 5"/>
          <p:cNvSpPr/>
          <p:nvPr/>
        </p:nvSpPr>
        <p:spPr>
          <a:xfrm>
            <a:off x="1665446" y="5205532"/>
            <a:ext cx="3309342" cy="1829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881"/>
              </a:lnSpc>
              <a:buNone/>
            </a:pPr>
            <a:r>
              <a:rPr lang="en-US" sz="1801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Ουρανός είναι ένας εξαιρετικά ενδιαφέρων και μοναδικός πλανήτης με πολλά μυστήρια που περιμένουν να ανακαλυφθούν.</a:t>
            </a:r>
            <a:endParaRPr lang="en-US" sz="1801" dirty="0"/>
          </a:p>
        </p:txBody>
      </p:sp>
      <p:sp>
        <p:nvSpPr>
          <p:cNvPr id="9" name="Shape 6"/>
          <p:cNvSpPr/>
          <p:nvPr/>
        </p:nvSpPr>
        <p:spPr>
          <a:xfrm>
            <a:off x="5431988" y="4503420"/>
            <a:ext cx="3766542" cy="3096458"/>
          </a:xfrm>
          <a:prstGeom prst="roundRect">
            <a:avLst>
              <a:gd name="adj" fmla="val 2216"/>
            </a:avLst>
          </a:prstGeom>
          <a:solidFill>
            <a:srgbClr val="1E1B4A"/>
          </a:solidFill>
          <a:ln/>
        </p:spPr>
      </p:sp>
      <p:sp>
        <p:nvSpPr>
          <p:cNvPr id="10" name="Text 7"/>
          <p:cNvSpPr/>
          <p:nvPr/>
        </p:nvSpPr>
        <p:spPr>
          <a:xfrm>
            <a:off x="5660588" y="4732020"/>
            <a:ext cx="2945487" cy="3363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Ευκαιρίες Έρευνας</a:t>
            </a:r>
            <a:endParaRPr lang="en-US" sz="2118" dirty="0"/>
          </a:p>
        </p:txBody>
      </p:sp>
      <p:sp>
        <p:nvSpPr>
          <p:cNvPr id="11" name="Text 8"/>
          <p:cNvSpPr/>
          <p:nvPr/>
        </p:nvSpPr>
        <p:spPr>
          <a:xfrm>
            <a:off x="5660588" y="5205532"/>
            <a:ext cx="3309342" cy="1829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881"/>
              </a:lnSpc>
              <a:buNone/>
            </a:pPr>
            <a:r>
              <a:rPr lang="en-US" sz="1801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Οι μελλοντικές διαστημικές αποστολές στον Ουρανό υπόσχονται νέες ανακαλύψεις και πολύτιμη επιστημονική γνώση.</a:t>
            </a:r>
            <a:endParaRPr lang="en-US" sz="1801" dirty="0"/>
          </a:p>
        </p:txBody>
      </p:sp>
      <p:sp>
        <p:nvSpPr>
          <p:cNvPr id="12" name="Shape 9"/>
          <p:cNvSpPr/>
          <p:nvPr/>
        </p:nvSpPr>
        <p:spPr>
          <a:xfrm>
            <a:off x="9427131" y="4503420"/>
            <a:ext cx="3766542" cy="3096458"/>
          </a:xfrm>
          <a:prstGeom prst="roundRect">
            <a:avLst>
              <a:gd name="adj" fmla="val 2216"/>
            </a:avLst>
          </a:prstGeom>
          <a:solidFill>
            <a:srgbClr val="1E1B4A"/>
          </a:solidFill>
          <a:ln/>
        </p:spPr>
      </p:sp>
      <p:sp>
        <p:nvSpPr>
          <p:cNvPr id="13" name="Text 10"/>
          <p:cNvSpPr/>
          <p:nvPr/>
        </p:nvSpPr>
        <p:spPr>
          <a:xfrm>
            <a:off x="9655731" y="4732020"/>
            <a:ext cx="3309342" cy="672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48"/>
              </a:lnSpc>
              <a:buNone/>
            </a:pPr>
            <a:r>
              <a:rPr lang="en-US" sz="2118" b="1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Προοπτικές για Τον Άνθρωπο</a:t>
            </a:r>
            <a:endParaRPr lang="en-US" sz="2118" dirty="0"/>
          </a:p>
        </p:txBody>
      </p:sp>
      <p:sp>
        <p:nvSpPr>
          <p:cNvPr id="14" name="Text 11"/>
          <p:cNvSpPr/>
          <p:nvPr/>
        </p:nvSpPr>
        <p:spPr>
          <a:xfrm>
            <a:off x="9655731" y="5541883"/>
            <a:ext cx="3309342" cy="1829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881"/>
              </a:lnSpc>
              <a:buNone/>
            </a:pPr>
            <a:r>
              <a:rPr lang="en-US" sz="1801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συνεχής μελέτη του Ουρανού μπορεί να οδηγήσει σε σημαντικές εφαρμογές και νέες γνώσεις που ωφελούν την ανθρωπότητα.</a:t>
            </a:r>
            <a:endParaRPr lang="en-US" sz="1801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2024-06-22T20:37:26Z</dcterms:created>
  <dcterms:modified xsi:type="dcterms:W3CDTF">2024-06-22T20:37:26Z</dcterms:modified>
</cp:coreProperties>
</file>