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 smtClean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D11D31D-1C30-4F5C-8721-BBD3668D30DC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D5F0C-3DF4-4569-9D22-4710B6B3204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03DE-D3FE-4164-9DF3-6D129CCF84E2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189A1-8A24-4D8D-9C43-3BFD7A290A9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45"/>
                </a:cxn>
                <a:cxn ang="0">
                  <a:pos x="10000" y="7946"/>
                </a:cxn>
                <a:cxn ang="0">
                  <a:pos x="10000" y="4"/>
                </a:cxn>
                <a:cxn ang="0">
                  <a:pos x="10000" y="4"/>
                </a:cxn>
                <a:cxn ang="0">
                  <a:pos x="9773" y="91"/>
                </a:cxn>
                <a:cxn ang="0">
                  <a:pos x="9547" y="175"/>
                </a:cxn>
                <a:cxn ang="0">
                  <a:pos x="9320" y="256"/>
                </a:cxn>
                <a:cxn ang="0">
                  <a:pos x="9092" y="326"/>
                </a:cxn>
                <a:cxn ang="0">
                  <a:pos x="8865" y="396"/>
                </a:cxn>
                <a:cxn ang="0">
                  <a:pos x="8637" y="462"/>
                </a:cxn>
                <a:cxn ang="0">
                  <a:pos x="8412" y="518"/>
                </a:cxn>
                <a:cxn ang="0">
                  <a:pos x="8184" y="571"/>
                </a:cxn>
                <a:cxn ang="0">
                  <a:pos x="7957" y="620"/>
                </a:cxn>
                <a:cxn ang="0">
                  <a:pos x="7734" y="662"/>
                </a:cxn>
                <a:cxn ang="0">
                  <a:pos x="7508" y="704"/>
                </a:cxn>
                <a:cxn ang="0">
                  <a:pos x="7285" y="739"/>
                </a:cxn>
                <a:cxn ang="0">
                  <a:pos x="7062" y="767"/>
                </a:cxn>
                <a:cxn ang="0">
                  <a:pos x="6840" y="795"/>
                </a:cxn>
                <a:cxn ang="0">
                  <a:pos x="6620" y="819"/>
                </a:cxn>
                <a:cxn ang="0">
                  <a:pos x="6402" y="837"/>
                </a:cxn>
                <a:cxn ang="0">
                  <a:pos x="6184" y="851"/>
                </a:cxn>
                <a:cxn ang="0">
                  <a:pos x="5968" y="865"/>
                </a:cxn>
                <a:cxn ang="0">
                  <a:pos x="5755" y="872"/>
                </a:cxn>
                <a:cxn ang="0">
                  <a:pos x="5542" y="879"/>
                </a:cxn>
                <a:cxn ang="0">
                  <a:pos x="5332" y="882"/>
                </a:cxn>
                <a:cxn ang="0">
                  <a:pos x="5124" y="879"/>
                </a:cxn>
                <a:cxn ang="0">
                  <a:pos x="4918" y="879"/>
                </a:cxn>
                <a:cxn ang="0">
                  <a:pos x="4714" y="872"/>
                </a:cxn>
                <a:cxn ang="0">
                  <a:pos x="4514" y="861"/>
                </a:cxn>
                <a:cxn ang="0">
                  <a:pos x="4316" y="851"/>
                </a:cxn>
                <a:cxn ang="0">
                  <a:pos x="4122" y="840"/>
                </a:cxn>
                <a:cxn ang="0">
                  <a:pos x="3929" y="823"/>
                </a:cxn>
                <a:cxn ang="0">
                  <a:pos x="3739" y="805"/>
                </a:cxn>
                <a:cxn ang="0">
                  <a:pos x="3553" y="788"/>
                </a:cxn>
                <a:cxn ang="0">
                  <a:pos x="3190" y="742"/>
                </a:cxn>
                <a:cxn ang="0">
                  <a:pos x="2842" y="693"/>
                </a:cxn>
                <a:cxn ang="0">
                  <a:pos x="2508" y="641"/>
                </a:cxn>
                <a:cxn ang="0">
                  <a:pos x="2192" y="585"/>
                </a:cxn>
                <a:cxn ang="0">
                  <a:pos x="1890" y="525"/>
                </a:cxn>
                <a:cxn ang="0">
                  <a:pos x="1610" y="462"/>
                </a:cxn>
                <a:cxn ang="0">
                  <a:pos x="1347" y="399"/>
                </a:cxn>
                <a:cxn ang="0">
                  <a:pos x="1105" y="336"/>
                </a:cxn>
                <a:cxn ang="0">
                  <a:pos x="883" y="277"/>
                </a:cxn>
                <a:cxn ang="0">
                  <a:pos x="686" y="221"/>
                </a:cxn>
                <a:cxn ang="0">
                  <a:pos x="508" y="168"/>
                </a:cxn>
                <a:cxn ang="0">
                  <a:pos x="358" y="123"/>
                </a:cxn>
                <a:cxn ang="0">
                  <a:pos x="232" y="81"/>
                </a:cxn>
                <a:cxn ang="0">
                  <a:pos x="59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3A26-0DCD-4DA8-8048-D4C67484EEEA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3E77C-381B-4E5E-989D-CD698182648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TextBox 27"/>
          <p:cNvSpPr txBox="1">
            <a:spLocks noChangeArrowheads="1"/>
          </p:cNvSpPr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9600">
                <a:solidFill>
                  <a:srgbClr val="EF53A5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9600">
                <a:solidFill>
                  <a:srgbClr val="EF53A5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A621-4D14-43DA-B188-71C419E38B1E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546C267-6450-45C5-83A8-B023B6A3C8B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5326-44A6-4A26-A56C-A51C394E91C6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0568-746B-43DB-9683-082C84D9487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18A3-2529-40B3-BA27-FF687E7D0B24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9A5A3D9-5581-46C9-BE62-8962529BF32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6FF6-E385-47F6-940B-C10AE8C6A196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30CBD55A-5D13-460E-A136-15D4814281D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61B9-14B9-4484-8104-EEF971DFD094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AEBDF-A9C8-46B4-9BE2-5C0B0E05D06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2F09-CEA2-4257-91DD-5F7FEDD7E101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57CF6-2817-4BB6-B97F-9B0A1F54834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FAF1-F7DF-4F03-9135-E90CA99D9394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CB951-08D3-4E1B-BDC7-2B273E39AAE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3B56-FA49-4600-9BAE-5D932E687557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21922-1327-45AF-B016-9185446981E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FAB4-53B9-4BD8-82AA-90BF439A06AF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786CB-68D4-4D59-A158-57C1A3C8B3E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D9B0-D1C8-4AF1-9F17-19EE157843EE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B9716-B001-4355-BD5D-6EFDED532E5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51CD-B379-4F3B-841D-2973C054C995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0797-1A64-46C2-A4C7-8274C84041D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0DAA-76E6-4D06-9504-93783E8DABC3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BFFDA-D88F-4940-B7DE-80CE5E2A38F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58C3-1C6A-4706-9348-2E8D113128F8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BFA91-6259-4325-94B2-DD80649A55C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7E85-854E-4742-8FEF-6FABAC6592A7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237BB-A77A-42D8-A397-0CA24A94F97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 υποδείγματος</a:t>
            </a:r>
            <a:endParaRPr lang="en-US" smtClean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κειμένου υποδείγματος</a:t>
            </a:r>
          </a:p>
          <a:p>
            <a:pPr lvl="1"/>
            <a:r>
              <a:rPr lang="el-GR" smtClean="0"/>
              <a:t>Δεύτερο επίπεδο</a:t>
            </a:r>
          </a:p>
          <a:p>
            <a:pPr lvl="2"/>
            <a:r>
              <a:rPr lang="el-GR" smtClean="0"/>
              <a:t>Τρίτο επίπεδο</a:t>
            </a:r>
          </a:p>
          <a:p>
            <a:pPr lvl="3"/>
            <a:r>
              <a:rPr lang="el-GR" smtClean="0"/>
              <a:t>Τέταρτο επίπεδο</a:t>
            </a:r>
          </a:p>
          <a:p>
            <a:pPr lvl="4"/>
            <a:r>
              <a:rPr lang="el-GR" smtClean="0"/>
              <a:t>Πέμπτο επίπεδο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38723E83-DF5D-48C3-AA26-EE80A7CC2364}" type="datetimeFigureOut">
              <a:rPr lang="el-GR"/>
              <a:pPr>
                <a:defRPr/>
              </a:pPr>
              <a:t>6/4/2023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bg1"/>
                </a:solidFill>
              </a:defRPr>
            </a:lvl1pPr>
          </a:lstStyle>
          <a:p>
            <a:fld id="{8B37E2FC-A987-42E3-90DF-B08D82FBB02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1" r:id="rId2"/>
    <p:sldLayoutId id="2147483726" r:id="rId3"/>
    <p:sldLayoutId id="2147483722" r:id="rId4"/>
    <p:sldLayoutId id="2147483723" r:id="rId5"/>
    <p:sldLayoutId id="2147483724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oa.gr/modules/document/file.php/PHIL191/16_B._Bernstei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thimerini.gr/culture/562356079/pikaso-ntali-kai-gkogia-ston-polemo/" TargetMode="External"/><Relationship Id="rId2" Type="http://schemas.openxmlformats.org/officeDocument/2006/relationships/hyperlink" Target="https://radar.gr/article/otan-i-techni-synanta-ton-pole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nsimera.gr/biographies/2438" TargetMode="External"/><Relationship Id="rId4" Type="http://schemas.openxmlformats.org/officeDocument/2006/relationships/hyperlink" Target="https://artsandculture.google.com/entity/m060_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ddings.ims.forth.gr/el/document/view?id=327" TargetMode="External"/><Relationship Id="rId7" Type="http://schemas.openxmlformats.org/officeDocument/2006/relationships/hyperlink" Target="http://glossistor.pbworks.com/w/page/121193556/%CE%9D%CE%B5%CE%BF%CE%B5%CE%BB%CE%BB%CE%B7%CE%BD%CE%B9%CE%BA%CE%AE%20%CE%9B%CE%BF%CE%B3%CE%BF%CF%84%CE%B5%CF%87%CE%BD%CE%AF%CE%B1" TargetMode="External"/><Relationship Id="rId2" Type="http://schemas.openxmlformats.org/officeDocument/2006/relationships/hyperlink" Target="http://ebooks.edu.gr/ebooks/v/html/8547/2700/Keimena-Neoellinikis-Logotechnias_A-Lykeiou_html-empl/indexD5_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thimerini.gr/world/561423463/india-statheri-i-paradosi-tis-proikas/" TargetMode="External"/><Relationship Id="rId5" Type="http://schemas.openxmlformats.org/officeDocument/2006/relationships/hyperlink" Target="http://www.spartia.gr/files/KefalonianDictionary.pdf" TargetMode="External"/><Relationship Id="rId4" Type="http://schemas.openxmlformats.org/officeDocument/2006/relationships/hyperlink" Target="https://www.greek-language.gr/digitalResources/literature/education/literature_history/search.html?details=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lsdeiKrS0" TargetMode="External"/><Relationship Id="rId2" Type="http://schemas.openxmlformats.org/officeDocument/2006/relationships/hyperlink" Target="http://ebooks.edu.gr/ebooks/v/html/8547/2228/Keimena-Neoellinikis-Logotechnias_A-Gymnasiou_html-empl/index12_0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eofus.gr/life/kosmos/10-logoi-poy-mas-dinoyn-elpida-gia-to-perivallon-to-2022/" TargetMode="External"/><Relationship Id="rId4" Type="http://schemas.openxmlformats.org/officeDocument/2006/relationships/hyperlink" Target="https://el.wikipedia.org/wiki/%CE%9B%CE%BF%CF%85%CE%AF%CF%82_%CE%A3%CE%B5%CF%80%CE%BF%CF%8D%CE%BB%CE%B2%CE%B5%CE%B4%CE%B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zunal.com/logout.php" TargetMode="External"/><Relationship Id="rId2" Type="http://schemas.openxmlformats.org/officeDocument/2006/relationships/hyperlink" Target="http://platform.openwebques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atform.openwebquest.org/view/teachers.php?wq=176" TargetMode="External"/><Relationship Id="rId4" Type="http://schemas.openxmlformats.org/officeDocument/2006/relationships/hyperlink" Target="http://www.zunal.com/webquest.php?w=10619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 noChangeArrowheads="1"/>
          </p:cNvSpPr>
          <p:nvPr>
            <p:ph type="ctrTitle"/>
          </p:nvPr>
        </p:nvSpPr>
        <p:spPr>
          <a:xfrm>
            <a:off x="1155700" y="2100263"/>
            <a:ext cx="8824913" cy="2676525"/>
          </a:xfrm>
        </p:spPr>
        <p:txBody>
          <a:bodyPr/>
          <a:lstStyle/>
          <a:p>
            <a:r>
              <a:rPr lang="el-GR" smtClean="0"/>
              <a:t>2</a:t>
            </a:r>
            <a:r>
              <a:rPr lang="el-GR" baseline="30000" smtClean="0"/>
              <a:t>η</a:t>
            </a:r>
            <a:r>
              <a:rPr lang="el-GR" smtClean="0"/>
              <a:t> υποστηρικτική συνεδρία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dirty="0"/>
              <a:t>06/04/2023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dirty="0"/>
              <a:t>Εξ αποςταςεως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Ας αρχίσουμε με λίγη θεωρία…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Basil Bernstein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 γλώσσα είναι κώδικες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 κοινωνικός και οικονομικός παράγοντας επηρεάζει τη διαμόρφωση της γλώσσας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Bernstein_2017 (uoa.gr)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1ο σενάριο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1500" smtClean="0"/>
              <a:t>Γκουέρνικα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l-GR" sz="1500" smtClean="0"/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sz="1500" u="sng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Όταν η τέχνη συναντά τον πόλεμο - Έξι ιστορικοί «πολεμικοί» πίνακες - Radar.gr | Radar.gr</a:t>
            </a:r>
            <a:endParaRPr lang="el-GR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sz="15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Συγκριτική ματιά Πικάσο με άλλους καλλιτέχνες: </a:t>
            </a:r>
            <a:r>
              <a:rPr lang="el-GR" sz="1500" u="sng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Πικάσο, Νταλί και Γκόγια στον πόλεμο | Η ΚΑΘΗΜΕΡΙΝΗ (kathimerini.gr)</a:t>
            </a:r>
            <a:endParaRPr lang="en-US" sz="1500" u="sng" smtClean="0">
              <a:solidFill>
                <a:srgbClr val="0000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sz="15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Γνωριμία με το συνολικό έργο του Πικάσο: </a:t>
            </a:r>
            <a:r>
              <a:rPr lang="en-US" sz="1000" smtClean="0">
                <a:hlinkClick r:id="rId4"/>
              </a:rPr>
              <a:t>Pablo Picasso — Google Arts &amp; Culture</a:t>
            </a:r>
            <a:endParaRPr lang="el-GR" sz="150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sz="1500" smtClean="0">
                <a:latin typeface="Calibri" pitchFamily="34" charset="0"/>
                <a:cs typeface="Calibri" pitchFamily="34" charset="0"/>
              </a:rPr>
              <a:t>Σήμερα η τέχνη ενάντια στον φασισμό; Παύλος Φύσσας 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sz="1500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5"/>
              </a:rPr>
              <a:t>Παύλος Φύσσας (Killah P.): Η ζωή, τα τραγούδια και η δολοφονία του... - Βιογραφία - Σαν Σήμερα .gr (sansimera.gr)</a:t>
            </a:r>
            <a:endParaRPr lang="el-GR" sz="150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l-GR" sz="15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2</a:t>
            </a:r>
            <a:r>
              <a:rPr lang="el-GR" baseline="30000" smtClean="0"/>
              <a:t>ο</a:t>
            </a:r>
            <a:r>
              <a:rPr lang="el-GR" smtClean="0"/>
              <a:t> σενάριο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700" smtClean="0"/>
              <a:t>Προίκα, Αν. Λασκαράτου</a:t>
            </a:r>
          </a:p>
          <a:p>
            <a:pPr>
              <a:lnSpc>
                <a:spcPct val="80000"/>
              </a:lnSpc>
            </a:pPr>
            <a:r>
              <a:rPr lang="el-GR" sz="700" smtClean="0">
                <a:hlinkClick r:id="rId2"/>
              </a:rPr>
              <a:t>Α. Λασκαράτος, "Τα μυστήρια της Κεφαλονιάς" (ebooks.edu.gr)</a:t>
            </a:r>
            <a:endParaRPr lang="en-US" sz="700" smtClean="0"/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el-GR" sz="700" u="sng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charset="0"/>
                <a:hlinkClick r:id="rId3"/>
              </a:rPr>
              <a:t>Προίκα (forth.gr)</a:t>
            </a:r>
            <a:endParaRPr lang="el-GR" sz="700" smtClean="0">
              <a:latin typeface="Calibri" pitchFamily="34" charset="0"/>
              <a:ea typeface="Calibri" pitchFamily="34" charset="0"/>
              <a:cs typeface="Arial" charset="0"/>
            </a:endParaRP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el-GR" sz="700" u="sng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charset="0"/>
                <a:hlinkClick r:id="rId4"/>
              </a:rPr>
              <a:t>Ιστορία Νεοελληνικής Λογοτεχνίας (greek-language.gr)</a:t>
            </a:r>
            <a:endParaRPr lang="el-GR" sz="700" smtClean="0">
              <a:latin typeface="Calibri" pitchFamily="34" charset="0"/>
              <a:ea typeface="Calibri" pitchFamily="34" charset="0"/>
              <a:cs typeface="Arial" charset="0"/>
            </a:endParaRP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el-GR" sz="700" smtClean="0">
                <a:latin typeface="Calibri" pitchFamily="34" charset="0"/>
                <a:ea typeface="Calibri" pitchFamily="34" charset="0"/>
                <a:cs typeface="Arial" charset="0"/>
              </a:rPr>
              <a:t>Ποιο ύφος έχει ο λόγος του; Τι λεξιλόγιο χρησιμοποιεί; </a:t>
            </a: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el-GR" sz="700" smtClean="0">
                <a:latin typeface="Calibri" pitchFamily="34" charset="0"/>
                <a:ea typeface="Calibri" pitchFamily="34" charset="0"/>
                <a:cs typeface="Arial" charset="0"/>
              </a:rPr>
              <a:t>Εσείς διαβάζοντας την «Προίκα» πώς θα του απαντούσατε στα κεφαλλονίτικα; </a:t>
            </a: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el-GR" sz="700" u="sng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charset="0"/>
                <a:hlinkClick r:id="rId5"/>
              </a:rPr>
              <a:t>Κεφαλονίτικο Λεξικό (spartia.gr)</a:t>
            </a:r>
            <a:endParaRPr lang="el-GR" sz="700" smtClean="0">
              <a:latin typeface="Calibri" pitchFamily="34" charset="0"/>
              <a:ea typeface="Calibri" pitchFamily="34" charset="0"/>
              <a:cs typeface="Arial" charset="0"/>
            </a:endParaRP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el-GR" sz="700" smtClean="0">
                <a:latin typeface="Calibri" pitchFamily="34" charset="0"/>
                <a:ea typeface="Calibri" pitchFamily="34" charset="0"/>
                <a:cs typeface="Arial" charset="0"/>
              </a:rPr>
              <a:t>Η προίκα σε άλλους λαούς</a:t>
            </a: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el-GR" sz="700" smtClean="0">
                <a:latin typeface="Calibri" pitchFamily="34" charset="0"/>
                <a:ea typeface="Calibri" pitchFamily="34" charset="0"/>
                <a:cs typeface="Arial" charset="0"/>
              </a:rPr>
              <a:t>Ινδία, Μπαγκλαντές </a:t>
            </a:r>
            <a:r>
              <a:rPr lang="el-GR" sz="700" u="sng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charset="0"/>
                <a:hlinkClick r:id="rId6"/>
              </a:rPr>
              <a:t>Ινδία: Σταθερή η παράδοση της προίκας | Η ΚΑΘΗΜΕΡΙΝΗ (kathimerini.gr)</a:t>
            </a:r>
            <a:endParaRPr lang="en-US" sz="700" u="sng" smtClean="0">
              <a:solidFill>
                <a:srgbClr val="0000FF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en-US" sz="500" smtClean="0">
                <a:hlinkClick r:id="rId7"/>
              </a:rPr>
              <a:t>glossistor [licensed for non-commercial use only] / </a:t>
            </a:r>
            <a:r>
              <a:rPr lang="el-GR" sz="500" smtClean="0">
                <a:hlinkClick r:id="rId7"/>
              </a:rPr>
              <a:t>Νεοελληνική Λογοτεχνία (</a:t>
            </a:r>
            <a:r>
              <a:rPr lang="en-US" sz="500" smtClean="0">
                <a:hlinkClick r:id="rId7"/>
              </a:rPr>
              <a:t>pbworks.com)</a:t>
            </a:r>
            <a:endParaRPr lang="el-GR" sz="70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el-GR" sz="700" smtClean="0">
                <a:latin typeface="Calibri" pitchFamily="34" charset="0"/>
                <a:cs typeface="Calibri" pitchFamily="34" charset="0"/>
              </a:rPr>
              <a:t>Τι παρατηρείτε για την κοινωνική οργάνωση αυτών των χωρών; </a:t>
            </a:r>
          </a:p>
          <a:p>
            <a:pPr>
              <a:lnSpc>
                <a:spcPct val="80000"/>
              </a:lnSpc>
            </a:pPr>
            <a:endParaRPr lang="el-GR" sz="7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3</a:t>
            </a:r>
            <a:r>
              <a:rPr lang="el-GR" baseline="30000" smtClean="0"/>
              <a:t>ο</a:t>
            </a:r>
            <a:r>
              <a:rPr lang="el-GR" smtClean="0"/>
              <a:t> σενάριο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l-GR" sz="15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Το μαύρο κύμα (</a:t>
            </a:r>
            <a:r>
              <a:rPr lang="el-GR" sz="1000" smtClean="0">
                <a:ea typeface="Calibri" pitchFamily="34" charset="0"/>
                <a:cs typeface="Times New Roman" pitchFamily="18" charset="0"/>
                <a:hlinkClick r:id="rId2"/>
              </a:rPr>
              <a:t>Λουίς Σεπούλβεδα, «Το μαύρο κύμα» (ebooks.edu.gr)</a:t>
            </a:r>
            <a:r>
              <a:rPr lang="el-GR" sz="1000" smtClean="0">
                <a:ea typeface="Calibri" pitchFamily="34" charset="0"/>
                <a:cs typeface="Times New Roman" pitchFamily="18" charset="0"/>
              </a:rPr>
              <a:t>)</a:t>
            </a:r>
            <a:endParaRPr lang="el-GR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l-GR" sz="1500" u="sng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Δημήτρης Παπαδημητρίου - Το Μαύρο Κύμα (Official Audio Video) - YouTube</a:t>
            </a:r>
            <a:endParaRPr lang="el-GR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l-GR" sz="1500" u="sng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Λουίς Σεπούλβεδα - Βικιπαίδεια (wikipedia.org)</a:t>
            </a:r>
            <a:r>
              <a:rPr lang="el-GR" sz="15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Το βιογραφικό σημείωμα του δημιουργού σε σύγκριση με το περιεχόμενο του αποσπάσματος από το μυθιστόρημα που διαβάσαμε.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l-GR" sz="15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Γιατί πιστεύετε ο συγγραφέας τοποθετεί το μαύρο κύμα σε μια ξένη χώρα και όχι στη δική του; 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l-GR" sz="15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Συμβαίνει και στη χώρα μας κάτι παρόμοιο; Αναζήτηση στο διαδίκτυο.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l-GR" sz="15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Διακρίνετε την ελπίδα στα λόγια της Κενγκά; Μπορείτε να την εκφράσετε με εικόνες;  </a:t>
            </a:r>
            <a:r>
              <a:rPr lang="el-GR" sz="1500" u="sng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10 λόγοι που μας δίνουν ελπίδα για το περιβάλλον το 2022 - Oneofus.gr</a:t>
            </a:r>
            <a:endParaRPr lang="el-GR" sz="1500" u="sng" smtClean="0">
              <a:solidFill>
                <a:srgbClr val="0000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l-GR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l-GR" sz="15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0483" name="Θέση περιεχομένου 2"/>
          <p:cNvSpPr>
            <a:spLocks noGrp="1" noChangeArrowheads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endParaRPr lang="el-GR" smtClean="0"/>
          </a:p>
        </p:txBody>
      </p:sp>
      <p:graphicFrame>
        <p:nvGraphicFramePr>
          <p:cNvPr id="20484" name="Αντικείμενο 4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p:oleObj spid="_x0000_s20484" name="Slide" r:id="rId3" imgW="4570501" imgH="342761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1507" name="Θέση περιεχομένου 2"/>
          <p:cNvSpPr>
            <a:spLocks noGrp="1" noChangeArrowheads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endParaRPr lang="el-GR" smtClean="0"/>
          </a:p>
        </p:txBody>
      </p:sp>
      <p:graphicFrame>
        <p:nvGraphicFramePr>
          <p:cNvPr id="21508" name="Αντικείμενο 3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p:oleObj spid="_x0000_s21508" name="Slide" r:id="rId3" imgW="4570501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Webquest</a:t>
            </a:r>
            <a:endParaRPr 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 rtlCol="0">
            <a:normAutofit fontScale="92500"/>
          </a:bodyPr>
          <a:lstStyle/>
          <a:p>
            <a:pPr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prstClr val="black"/>
                </a:solidFill>
                <a:latin typeface="Calibri"/>
                <a:hlinkClick r:id="rId2"/>
              </a:rPr>
              <a:t>http://platform.openwebquest.org/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prstClr val="black"/>
                </a:solidFill>
                <a:latin typeface="Calibri"/>
                <a:hlinkClick r:id="rId3"/>
              </a:rPr>
              <a:t>http://zunal.com/logout.php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l-GR" sz="2800" dirty="0" err="1">
                <a:solidFill>
                  <a:prstClr val="black"/>
                </a:solidFill>
                <a:latin typeface="Calibri"/>
              </a:rPr>
              <a:t>ιστοχώρος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που μας βοηθά να κατασκευάσουμε ένα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webquest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  <a:p>
            <a:pPr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prstClr val="black"/>
                </a:solidFill>
                <a:latin typeface="Calibri"/>
              </a:rPr>
              <a:t>Αναλυτικές οδηγίες στα ελληνικά από την Δρ. </a:t>
            </a:r>
            <a:r>
              <a:rPr lang="el-GR" sz="2800" dirty="0" err="1">
                <a:solidFill>
                  <a:prstClr val="black"/>
                </a:solidFill>
                <a:latin typeface="Calibri"/>
              </a:rPr>
              <a:t>Βακαλούδη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Αναστασία </a:t>
            </a:r>
            <a:r>
              <a:rPr lang="el-GR" sz="2800" dirty="0">
                <a:solidFill>
                  <a:prstClr val="black"/>
                </a:solidFill>
                <a:latin typeface="Calibri"/>
                <a:hlinkClick r:id="rId4"/>
              </a:rPr>
              <a:t>http://www.zunal.com/webquest.php?w=106194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prstClr val="black"/>
                </a:solidFill>
                <a:latin typeface="Calibri"/>
              </a:rPr>
              <a:t>Ενδιαφέρον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webquest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! </a:t>
            </a:r>
            <a:r>
              <a:rPr lang="el-GR" sz="2800" dirty="0">
                <a:solidFill>
                  <a:prstClr val="black"/>
                </a:solidFill>
                <a:latin typeface="Calibri"/>
                <a:hlinkClick r:id="rId5"/>
              </a:rPr>
              <a:t>http://platform.openwebquest.org/view/teachers.php?wq=176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3555" name="Θέση περιεχομένου 2"/>
          <p:cNvSpPr>
            <a:spLocks noGrp="1" noChangeArrowheads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el-GR" sz="4000" b="1" smtClean="0">
                <a:solidFill>
                  <a:srgbClr val="FF0000"/>
                </a:solidFill>
              </a:rPr>
              <a:t>ΚΑΛΟ ΠΑΣΧΑ!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240</TotalTime>
  <Words>378</Words>
  <Application>Microsoft Office PowerPoint</Application>
  <PresentationFormat>Προσαρμογή</PresentationFormat>
  <Paragraphs>41</Paragraphs>
  <Slides>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6" baseType="lpstr">
      <vt:lpstr>Century Gothic</vt:lpstr>
      <vt:lpstr>Arial</vt:lpstr>
      <vt:lpstr>Wingdings 3</vt:lpstr>
      <vt:lpstr>Calibri</vt:lpstr>
      <vt:lpstr>Times New Roman</vt:lpstr>
      <vt:lpstr>Αίθουσα συσκέψεων "Ιόν"</vt:lpstr>
      <vt:lpstr>Διαφάνεια του Microsoft PowerPoint</vt:lpstr>
      <vt:lpstr>2η υποστηρικτική συνεδρία</vt:lpstr>
      <vt:lpstr>Ας αρχίσουμε με λίγη θεωρία…</vt:lpstr>
      <vt:lpstr>1ο σενάριο</vt:lpstr>
      <vt:lpstr>2ο σενάριο</vt:lpstr>
      <vt:lpstr>3ο σενάριο</vt:lpstr>
      <vt:lpstr>Διαφάνεια 6</vt:lpstr>
      <vt:lpstr>Διαφάνεια 7</vt:lpstr>
      <vt:lpstr>Webquest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2η υποστηρικτική συνεδρία</dc:title>
  <dc:creator>Σεραφείμ Ζώτης</dc:creator>
  <cp:lastModifiedBy>USER</cp:lastModifiedBy>
  <cp:revision>3</cp:revision>
  <dcterms:created xsi:type="dcterms:W3CDTF">2023-04-06T06:04:23Z</dcterms:created>
  <dcterms:modified xsi:type="dcterms:W3CDTF">2023-04-06T10:08:45Z</dcterms:modified>
</cp:coreProperties>
</file>