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9E"/>
    <a:srgbClr val="51BACF"/>
    <a:srgbClr val="92F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5/25/2024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5/25/2024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5/25/2024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5/25/2024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5/25/2024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5/25/2024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5/25/2024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5/25/2024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5/25/2024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690B-3EAB-4E09-8935-570DE698B912}"/>
              </a:ext>
            </a:extLst>
          </p:cNvPr>
          <p:cNvSpPr>
            <a:spLocks noGrp="1"/>
          </p:cNvSpPr>
          <p:nvPr>
            <p:ph type="ctrTitle"/>
          </p:nvPr>
        </p:nvSpPr>
        <p:spPr/>
        <p:txBody>
          <a:bodyPr/>
          <a:lstStyle/>
          <a:p>
            <a:r>
              <a:rPr lang="el-GR" dirty="0">
                <a:solidFill>
                  <a:srgbClr val="0070C0"/>
                </a:solidFill>
              </a:rPr>
              <a:t>Η αλκυονη</a:t>
            </a:r>
            <a:endParaRPr lang="en-BE" dirty="0">
              <a:solidFill>
                <a:srgbClr val="0070C0"/>
              </a:solidFill>
            </a:endParaRPr>
          </a:p>
        </p:txBody>
      </p:sp>
      <p:sp>
        <p:nvSpPr>
          <p:cNvPr id="3" name="Subtitle 2">
            <a:extLst>
              <a:ext uri="{FF2B5EF4-FFF2-40B4-BE49-F238E27FC236}">
                <a16:creationId xmlns:a16="http://schemas.microsoft.com/office/drawing/2014/main" id="{3B44B140-0910-4E2C-A388-F1FE73F795A5}"/>
              </a:ext>
            </a:extLst>
          </p:cNvPr>
          <p:cNvSpPr>
            <a:spLocks noGrp="1"/>
          </p:cNvSpPr>
          <p:nvPr>
            <p:ph type="subTitle" idx="1"/>
          </p:nvPr>
        </p:nvSpPr>
        <p:spPr/>
        <p:txBody>
          <a:bodyPr>
            <a:normAutofit/>
          </a:bodyPr>
          <a:lstStyle/>
          <a:p>
            <a:r>
              <a:rPr lang="el-GR" sz="2400" dirty="0">
                <a:solidFill>
                  <a:srgbClr val="0070C0"/>
                </a:solidFill>
              </a:rPr>
              <a:t>ΣΙΔΕΡΑ ΣΙΔΕΡΗ ΙΟΥΛΙΑ 2020-2021</a:t>
            </a:r>
            <a:endParaRPr lang="en-BE" sz="2400" dirty="0">
              <a:solidFill>
                <a:srgbClr val="0070C0"/>
              </a:solidFill>
            </a:endParaRPr>
          </a:p>
        </p:txBody>
      </p:sp>
    </p:spTree>
    <p:extLst>
      <p:ext uri="{BB962C8B-B14F-4D97-AF65-F5344CB8AC3E}">
        <p14:creationId xmlns:p14="http://schemas.microsoft.com/office/powerpoint/2010/main" val="307644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Η αλκυόνη ζει από τότε κοντά στη θάλασσα και κοιτάζει σαν να περιμένει να εμφανιστεί μεσα από τα κύματα ο χαμένος Κύηκας.</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6" name="Picture 5" descr="A bird standing on a log&#10;&#10;Description automatically generated with low confidence">
            <a:extLst>
              <a:ext uri="{FF2B5EF4-FFF2-40B4-BE49-F238E27FC236}">
                <a16:creationId xmlns:a16="http://schemas.microsoft.com/office/drawing/2014/main" id="{2876506A-E158-4B97-ACDC-83D2C4D38B62}"/>
              </a:ext>
            </a:extLst>
          </p:cNvPr>
          <p:cNvPicPr>
            <a:picLocks noChangeAspect="1"/>
          </p:cNvPicPr>
          <p:nvPr/>
        </p:nvPicPr>
        <p:blipFill>
          <a:blip r:embed="rId3"/>
          <a:stretch>
            <a:fillRect/>
          </a:stretch>
        </p:blipFill>
        <p:spPr>
          <a:xfrm>
            <a:off x="4572757" y="2307291"/>
            <a:ext cx="3065536" cy="4087381"/>
          </a:xfrm>
          <a:prstGeom prst="rect">
            <a:avLst/>
          </a:prstGeom>
        </p:spPr>
      </p:pic>
    </p:spTree>
    <p:extLst>
      <p:ext uri="{BB962C8B-B14F-4D97-AF65-F5344CB8AC3E}">
        <p14:creationId xmlns:p14="http://schemas.microsoft.com/office/powerpoint/2010/main" val="9350347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Η αλκυόνη , σαν πουλί πλέον, συνέχισε να ζει στην ακροθαλασσιά χωρίς όμως να μπορεί να ανπαραχθεί καθώς γεννούσε τα αυγά της τον χειμώνα και τα κύματα της θάλασσας τα παρέσερναν μαζί με τη φωλιά της.</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7" name="Picture 6" descr="A picture containing water, outdoor, nature, wave&#10;&#10;Description automatically generated">
            <a:extLst>
              <a:ext uri="{FF2B5EF4-FFF2-40B4-BE49-F238E27FC236}">
                <a16:creationId xmlns:a16="http://schemas.microsoft.com/office/drawing/2014/main" id="{F781496E-D660-4DC2-87F7-E3F2F533539F}"/>
              </a:ext>
            </a:extLst>
          </p:cNvPr>
          <p:cNvPicPr>
            <a:picLocks noChangeAspect="1"/>
          </p:cNvPicPr>
          <p:nvPr/>
        </p:nvPicPr>
        <p:blipFill>
          <a:blip r:embed="rId3"/>
          <a:stretch>
            <a:fillRect/>
          </a:stretch>
        </p:blipFill>
        <p:spPr>
          <a:xfrm>
            <a:off x="4396636" y="2781802"/>
            <a:ext cx="4140573" cy="3105430"/>
          </a:xfrm>
          <a:prstGeom prst="rect">
            <a:avLst/>
          </a:prstGeom>
        </p:spPr>
      </p:pic>
    </p:spTree>
    <p:extLst>
      <p:ext uri="{BB962C8B-B14F-4D97-AF65-F5344CB8AC3E}">
        <p14:creationId xmlns:p14="http://schemas.microsoft.com/office/powerpoint/2010/main" val="30284397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Ο Δία παρακολουθώντας από ψηλά. Αποφάσισε να αναλάβει δράση και να την βοηθήσει αλλάζοντας για χαρη της τον καιρό τις μέρες που έχει τα αυγά της.</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12232"/>
            <a:ext cx="11190618" cy="4325101"/>
          </a:xfrm>
          <a:prstGeom prst="rect">
            <a:avLst/>
          </a:prstGeom>
        </p:spPr>
      </p:pic>
      <p:pic>
        <p:nvPicPr>
          <p:cNvPr id="6" name="Picture 5" descr="A statue of a person holding a staff&#10;&#10;Description automatically generated with medium confidence">
            <a:extLst>
              <a:ext uri="{FF2B5EF4-FFF2-40B4-BE49-F238E27FC236}">
                <a16:creationId xmlns:a16="http://schemas.microsoft.com/office/drawing/2014/main" id="{69A406F1-3925-4034-9996-6B13A89040F1}"/>
              </a:ext>
            </a:extLst>
          </p:cNvPr>
          <p:cNvPicPr>
            <a:picLocks noChangeAspect="1"/>
          </p:cNvPicPr>
          <p:nvPr/>
        </p:nvPicPr>
        <p:blipFill>
          <a:blip r:embed="rId3"/>
          <a:stretch>
            <a:fillRect/>
          </a:stretch>
        </p:blipFill>
        <p:spPr>
          <a:xfrm>
            <a:off x="4553407" y="1816274"/>
            <a:ext cx="2827125" cy="4505731"/>
          </a:xfrm>
          <a:prstGeom prst="rect">
            <a:avLst/>
          </a:prstGeom>
        </p:spPr>
      </p:pic>
    </p:spTree>
    <p:extLst>
      <p:ext uri="{BB962C8B-B14F-4D97-AF65-F5344CB8AC3E}">
        <p14:creationId xmlns:p14="http://schemas.microsoft.com/office/powerpoint/2010/main" val="17735466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Έτσι όρισε 15 μέρες μέσα στο χειμώνα που δεν έχει ούτε ανέμους ούτε βροχές ούτε κρύο. Η θερμοκρασία ανεβαίνει και η αλκυόνη μπορεί να γεννήσει τα αυγά της.</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6" name="Picture 5" descr="A picture containing outdoor, grass, sky, nature&#10;&#10;Description automatically generated">
            <a:extLst>
              <a:ext uri="{FF2B5EF4-FFF2-40B4-BE49-F238E27FC236}">
                <a16:creationId xmlns:a16="http://schemas.microsoft.com/office/drawing/2014/main" id="{CE6D5C2C-6656-4F5F-BA45-BBCE59CE2E9E}"/>
              </a:ext>
            </a:extLst>
          </p:cNvPr>
          <p:cNvPicPr>
            <a:picLocks noChangeAspect="1"/>
          </p:cNvPicPr>
          <p:nvPr/>
        </p:nvPicPr>
        <p:blipFill>
          <a:blip r:embed="rId3"/>
          <a:stretch>
            <a:fillRect/>
          </a:stretch>
        </p:blipFill>
        <p:spPr>
          <a:xfrm>
            <a:off x="3657600" y="2732565"/>
            <a:ext cx="4876800" cy="2695575"/>
          </a:xfrm>
          <a:prstGeom prst="rect">
            <a:avLst/>
          </a:prstGeom>
        </p:spPr>
      </p:pic>
    </p:spTree>
    <p:extLst>
      <p:ext uri="{BB962C8B-B14F-4D97-AF65-F5344CB8AC3E}">
        <p14:creationId xmlns:p14="http://schemas.microsoft.com/office/powerpoint/2010/main" val="26222848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Κάπως έτσι οι αρχαίοι Ελληνες ονόμασαν τις ηλίολουστες μέρες «Αλκυονίδες μέρες» και μέχρι σήμερα το μικρό πουλί που κάθε χρόνο περνά τον χειμώνα στην Ελλάδα καταφέρνει να γεννά αυγά στην μέση τπυ χειμώνα, χάρη στην απόφαση του Διά.</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6" name="Picture 5" descr="A picture containing bird, outdoor, grass, colorful&#10;&#10;Description automatically generated">
            <a:extLst>
              <a:ext uri="{FF2B5EF4-FFF2-40B4-BE49-F238E27FC236}">
                <a16:creationId xmlns:a16="http://schemas.microsoft.com/office/drawing/2014/main" id="{41715538-D657-4655-80CA-2E9579275C63}"/>
              </a:ext>
            </a:extLst>
          </p:cNvPr>
          <p:cNvPicPr>
            <a:picLocks noChangeAspect="1"/>
          </p:cNvPicPr>
          <p:nvPr/>
        </p:nvPicPr>
        <p:blipFill>
          <a:blip r:embed="rId3"/>
          <a:stretch>
            <a:fillRect/>
          </a:stretch>
        </p:blipFill>
        <p:spPr>
          <a:xfrm>
            <a:off x="2969843" y="2318725"/>
            <a:ext cx="5234705" cy="3930131"/>
          </a:xfrm>
          <a:prstGeom prst="rect">
            <a:avLst/>
          </a:prstGeom>
        </p:spPr>
      </p:pic>
    </p:spTree>
    <p:extLst>
      <p:ext uri="{BB962C8B-B14F-4D97-AF65-F5344CB8AC3E}">
        <p14:creationId xmlns:p14="http://schemas.microsoft.com/office/powerpoint/2010/main" val="223560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219076"/>
            <a:ext cx="11734800" cy="1884043"/>
          </a:xfrm>
          <a:solidFill>
            <a:srgbClr val="FFC000"/>
          </a:solidFill>
          <a:ln>
            <a:solidFill>
              <a:srgbClr val="00B0F0"/>
            </a:solidFill>
          </a:ln>
        </p:spPr>
        <p:txBody>
          <a:bodyPr>
            <a:normAutofit/>
          </a:bodyPr>
          <a:lstStyle/>
          <a:p>
            <a:pPr algn="ctr"/>
            <a:r>
              <a:rPr lang="el-GR" sz="2000" dirty="0"/>
              <a:t>Οι αρχαίοι ‘Ελληνες είχαν παρατηρήσει τις λίγες μέρες καλοκαιρίας που παρουσιαζονται τον χειμώνα. Είναι μέρες ηλιόλουστες χωρίς σύννεφα και ανέμους. Η ονομασία τους προήλθε από τις αλκυόνες που τις μέρες αυτές γεννούν τ’ αυγά τους.</a:t>
            </a:r>
            <a:endParaRPr lang="en-BE" sz="2000" dirty="0"/>
          </a:p>
        </p:txBody>
      </p:sp>
      <p:pic>
        <p:nvPicPr>
          <p:cNvPr id="10" name="Content Placeholder 7">
            <a:extLst>
              <a:ext uri="{FF2B5EF4-FFF2-40B4-BE49-F238E27FC236}">
                <a16:creationId xmlns:a16="http://schemas.microsoft.com/office/drawing/2014/main" id="{1393A68F-E96A-45C8-89BF-3A6F31E6B97C}"/>
              </a:ext>
            </a:extLst>
          </p:cNvPr>
          <p:cNvPicPr>
            <a:picLocks noChangeAspect="1"/>
          </p:cNvPicPr>
          <p:nvPr/>
        </p:nvPicPr>
        <p:blipFill>
          <a:blip r:embed="rId2"/>
          <a:stretch>
            <a:fillRect/>
          </a:stretch>
        </p:blipFill>
        <p:spPr>
          <a:xfrm>
            <a:off x="500691" y="2188432"/>
            <a:ext cx="11190618" cy="4325101"/>
          </a:xfrm>
          <a:prstGeom prst="rect">
            <a:avLst/>
          </a:prstGeom>
        </p:spPr>
      </p:pic>
      <p:pic>
        <p:nvPicPr>
          <p:cNvPr id="9" name="Content Placeholder 8" descr="A collage of birds&#10;&#10;Description automatically generated with low confidence">
            <a:extLst>
              <a:ext uri="{FF2B5EF4-FFF2-40B4-BE49-F238E27FC236}">
                <a16:creationId xmlns:a16="http://schemas.microsoft.com/office/drawing/2014/main" id="{C27DB3E8-F7E9-4052-8A68-7062D80AFE11}"/>
              </a:ext>
            </a:extLst>
          </p:cNvPr>
          <p:cNvPicPr>
            <a:picLocks noGrp="1" noChangeAspect="1"/>
          </p:cNvPicPr>
          <p:nvPr>
            <p:ph idx="1"/>
          </p:nvPr>
        </p:nvPicPr>
        <p:blipFill>
          <a:blip r:embed="rId3"/>
          <a:stretch>
            <a:fillRect/>
          </a:stretch>
        </p:blipFill>
        <p:spPr>
          <a:xfrm>
            <a:off x="4041775" y="2296757"/>
            <a:ext cx="4108450" cy="4108450"/>
          </a:xfrm>
          <a:solidFill>
            <a:srgbClr val="51BACF"/>
          </a:solidFill>
        </p:spPr>
      </p:pic>
    </p:spTree>
    <p:extLst>
      <p:ext uri="{BB962C8B-B14F-4D97-AF65-F5344CB8AC3E}">
        <p14:creationId xmlns:p14="http://schemas.microsoft.com/office/powerpoint/2010/main" val="233171106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Σύμφωνα με τον μύθο η Αλκυόνη, πριν γίνει πουλί, ήταν μια πανέμορφη γυναίκα, κόρη του Θεού των ανέμων Αιόλου και της Εναρέτης.</a:t>
            </a:r>
            <a:endParaRPr lang="en-BE" sz="2400" dirty="0"/>
          </a:p>
        </p:txBody>
      </p:sp>
      <p:pic>
        <p:nvPicPr>
          <p:cNvPr id="8" name="Content Placeholder 7">
            <a:extLst>
              <a:ext uri="{FF2B5EF4-FFF2-40B4-BE49-F238E27FC236}">
                <a16:creationId xmlns:a16="http://schemas.microsoft.com/office/drawing/2014/main" id="{B5C1081C-CEDF-4A59-BD93-18E17A95F7E6}"/>
              </a:ext>
            </a:extLst>
          </p:cNvPr>
          <p:cNvPicPr>
            <a:picLocks noGrp="1" noChangeAspect="1"/>
          </p:cNvPicPr>
          <p:nvPr>
            <p:ph idx="1"/>
          </p:nvPr>
        </p:nvPicPr>
        <p:blipFill>
          <a:blip r:embed="rId3"/>
          <a:stretch>
            <a:fillRect/>
          </a:stretch>
        </p:blipFill>
        <p:spPr>
          <a:xfrm>
            <a:off x="500691" y="2188432"/>
            <a:ext cx="11190618" cy="4325101"/>
          </a:xfrm>
          <a:prstGeom prst="rect">
            <a:avLst/>
          </a:prstGeom>
        </p:spPr>
      </p:pic>
      <p:pic>
        <p:nvPicPr>
          <p:cNvPr id="10" name="Picture 9" descr="A picture containing text, picture frame, fabric, porcelain&#10;&#10;Description automatically generated">
            <a:extLst>
              <a:ext uri="{FF2B5EF4-FFF2-40B4-BE49-F238E27FC236}">
                <a16:creationId xmlns:a16="http://schemas.microsoft.com/office/drawing/2014/main" id="{54E5F307-784A-42BF-A34A-326D50A71A76}"/>
              </a:ext>
            </a:extLst>
          </p:cNvPr>
          <p:cNvPicPr>
            <a:picLocks noChangeAspect="1"/>
          </p:cNvPicPr>
          <p:nvPr/>
        </p:nvPicPr>
        <p:blipFill>
          <a:blip r:embed="rId4"/>
          <a:stretch>
            <a:fillRect/>
          </a:stretch>
        </p:blipFill>
        <p:spPr>
          <a:xfrm>
            <a:off x="2754074" y="2382482"/>
            <a:ext cx="6032500" cy="3937000"/>
          </a:xfrm>
          <a:prstGeom prst="rect">
            <a:avLst/>
          </a:prstGeom>
        </p:spPr>
      </p:pic>
    </p:spTree>
    <p:extLst>
      <p:ext uri="{BB962C8B-B14F-4D97-AF65-F5344CB8AC3E}">
        <p14:creationId xmlns:p14="http://schemas.microsoft.com/office/powerpoint/2010/main" val="1321262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Η Αλκυόνη παντρεύτηκε με τον Κύηκα. Το ζευγάρι ήταν τόσο ευτυχισμένοι και ένιωθαν τόσο καλά μαζί που πίστεψαν ότι δεν είναι απλοί άνθρωποι. Σιγά σιγά άρχισαν να πιστεύουν ότι δεν ήταν άνθρωποι αλλά θεοί.</a:t>
            </a:r>
            <a:endParaRPr lang="en-BE" sz="2400" dirty="0"/>
          </a:p>
        </p:txBody>
      </p:sp>
      <p:pic>
        <p:nvPicPr>
          <p:cNvPr id="4" name="Content Placeholder 7">
            <a:extLst>
              <a:ext uri="{FF2B5EF4-FFF2-40B4-BE49-F238E27FC236}">
                <a16:creationId xmlns:a16="http://schemas.microsoft.com/office/drawing/2014/main" id="{D4235EC5-7410-4954-AFAD-8045EF7B5CA8}"/>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8" name="Picture 7">
            <a:extLst>
              <a:ext uri="{FF2B5EF4-FFF2-40B4-BE49-F238E27FC236}">
                <a16:creationId xmlns:a16="http://schemas.microsoft.com/office/drawing/2014/main" id="{6D3FEACA-9F5A-4AFF-A716-A36B0CDAF39A}"/>
              </a:ext>
            </a:extLst>
          </p:cNvPr>
          <p:cNvPicPr>
            <a:picLocks noChangeAspect="1"/>
          </p:cNvPicPr>
          <p:nvPr/>
        </p:nvPicPr>
        <p:blipFill>
          <a:blip r:embed="rId3"/>
          <a:stretch>
            <a:fillRect/>
          </a:stretch>
        </p:blipFill>
        <p:spPr>
          <a:xfrm>
            <a:off x="3531648" y="2430049"/>
            <a:ext cx="5128704" cy="3595327"/>
          </a:xfrm>
          <a:prstGeom prst="rect">
            <a:avLst/>
          </a:prstGeom>
        </p:spPr>
      </p:pic>
    </p:spTree>
    <p:extLst>
      <p:ext uri="{BB962C8B-B14F-4D97-AF65-F5344CB8AC3E}">
        <p14:creationId xmlns:p14="http://schemas.microsoft.com/office/powerpoint/2010/main" val="4047932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Ο Κήυκας θεωρησε τον εαυτό του ισάξιο του Δία και η Αλκυόνη της Ήρας. Τόσο πολύ το πίστεψαν που άρχισαν να φωνάζουν ο ένας τον άλλο με τα ονόματα Δίας και Ήρα.</a:t>
            </a:r>
            <a:br>
              <a:rPr lang="el-GR" sz="2400" dirty="0"/>
            </a:br>
            <a:r>
              <a:rPr lang="el-GR" sz="2400" dirty="0"/>
              <a:t>Με αυτό τον τρόπο προκάλεσαν τους Θεούς και κυρίως τον Δία.</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7" name="Picture 6" descr="A statue of a person holding a spear&#10;&#10;Description automatically generated with medium confidence">
            <a:extLst>
              <a:ext uri="{FF2B5EF4-FFF2-40B4-BE49-F238E27FC236}">
                <a16:creationId xmlns:a16="http://schemas.microsoft.com/office/drawing/2014/main" id="{DD72634B-1D0B-4E11-A4D7-F7C71A8DC5C5}"/>
              </a:ext>
            </a:extLst>
          </p:cNvPr>
          <p:cNvPicPr>
            <a:picLocks noChangeAspect="1"/>
          </p:cNvPicPr>
          <p:nvPr/>
        </p:nvPicPr>
        <p:blipFill>
          <a:blip r:embed="rId3"/>
          <a:stretch>
            <a:fillRect/>
          </a:stretch>
        </p:blipFill>
        <p:spPr>
          <a:xfrm>
            <a:off x="4723096" y="2264363"/>
            <a:ext cx="2554527" cy="4173237"/>
          </a:xfrm>
          <a:prstGeom prst="rect">
            <a:avLst/>
          </a:prstGeom>
        </p:spPr>
      </p:pic>
    </p:spTree>
    <p:extLst>
      <p:ext uri="{BB962C8B-B14F-4D97-AF65-F5344CB8AC3E}">
        <p14:creationId xmlns:p14="http://schemas.microsoft.com/office/powerpoint/2010/main" val="70693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Μια μέρα ο Κύηκας αποφάσισε  να πάει για ψάρεμα με την βάρκα του. Η Αλκυόνη, η οποία είχε κακό προαίσθημα, το παρακάλεσε να μείνει σπίτι, αλλά εκείνος δεν την άκουσε.</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7" name="Picture 6">
            <a:extLst>
              <a:ext uri="{FF2B5EF4-FFF2-40B4-BE49-F238E27FC236}">
                <a16:creationId xmlns:a16="http://schemas.microsoft.com/office/drawing/2014/main" id="{5E23D222-3920-4753-8ED4-AFAB7DD66D65}"/>
              </a:ext>
            </a:extLst>
          </p:cNvPr>
          <p:cNvPicPr>
            <a:picLocks noChangeAspect="1"/>
          </p:cNvPicPr>
          <p:nvPr/>
        </p:nvPicPr>
        <p:blipFill>
          <a:blip r:embed="rId3"/>
          <a:stretch>
            <a:fillRect/>
          </a:stretch>
        </p:blipFill>
        <p:spPr>
          <a:xfrm>
            <a:off x="3099237" y="2381041"/>
            <a:ext cx="5166808" cy="3939881"/>
          </a:xfrm>
          <a:prstGeom prst="rect">
            <a:avLst/>
          </a:prstGeom>
        </p:spPr>
      </p:pic>
    </p:spTree>
    <p:extLst>
      <p:ext uri="{BB962C8B-B14F-4D97-AF65-F5344CB8AC3E}">
        <p14:creationId xmlns:p14="http://schemas.microsoft.com/office/powerpoint/2010/main" val="3148382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700" dirty="0"/>
              <a:t>Τότε ο Δίας προκάλεσε μια φοβερή τρικυμία και χτύπησε την βάρκα του Κύηκα με έναν κεραυνό. Ο νεαρός βούτηξε στη θάλασσα και άρχισε να κολυμπά μέσα στα μανιασμένα κύματα.</a:t>
            </a:r>
            <a:endParaRPr lang="en-BE" sz="27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6" name="Picture 5">
            <a:extLst>
              <a:ext uri="{FF2B5EF4-FFF2-40B4-BE49-F238E27FC236}">
                <a16:creationId xmlns:a16="http://schemas.microsoft.com/office/drawing/2014/main" id="{E1424FA7-1DB1-4B27-8705-5D42C12362ED}"/>
              </a:ext>
            </a:extLst>
          </p:cNvPr>
          <p:cNvPicPr>
            <a:picLocks noChangeAspect="1"/>
          </p:cNvPicPr>
          <p:nvPr/>
        </p:nvPicPr>
        <p:blipFill rotWithShape="1">
          <a:blip r:embed="rId3"/>
          <a:srcRect r="2277"/>
          <a:stretch/>
        </p:blipFill>
        <p:spPr>
          <a:xfrm>
            <a:off x="3633342" y="2712533"/>
            <a:ext cx="4445945" cy="3086367"/>
          </a:xfrm>
          <a:prstGeom prst="rect">
            <a:avLst/>
          </a:prstGeom>
        </p:spPr>
      </p:pic>
    </p:spTree>
    <p:extLst>
      <p:ext uri="{BB962C8B-B14F-4D97-AF65-F5344CB8AC3E}">
        <p14:creationId xmlns:p14="http://schemas.microsoft.com/office/powerpoint/2010/main" val="272978731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Όταν </a:t>
            </a:r>
            <a:r>
              <a:rPr lang="el-GR" sz="2400"/>
              <a:t>η Αλκυόνη </a:t>
            </a:r>
            <a:r>
              <a:rPr lang="el-GR" sz="2400" dirty="0"/>
              <a:t>είδε τα ξύλα από την βάρκα του Κύηκα, απελπισμένη έπεσε στα κύματα και πνίγηκε.</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5" name="Picture 4" descr="A picture containing text, nature&#10;&#10;Description automatically generated">
            <a:extLst>
              <a:ext uri="{FF2B5EF4-FFF2-40B4-BE49-F238E27FC236}">
                <a16:creationId xmlns:a16="http://schemas.microsoft.com/office/drawing/2014/main" id="{D8A2CE4D-E3ED-4432-8C52-7B00109707ED}"/>
              </a:ext>
            </a:extLst>
          </p:cNvPr>
          <p:cNvPicPr>
            <a:picLocks noChangeAspect="1"/>
          </p:cNvPicPr>
          <p:nvPr/>
        </p:nvPicPr>
        <p:blipFill>
          <a:blip r:embed="rId3"/>
          <a:stretch>
            <a:fillRect/>
          </a:stretch>
        </p:blipFill>
        <p:spPr>
          <a:xfrm>
            <a:off x="3020623" y="2479381"/>
            <a:ext cx="5421920" cy="3743202"/>
          </a:xfrm>
          <a:prstGeom prst="rect">
            <a:avLst/>
          </a:prstGeom>
        </p:spPr>
      </p:pic>
    </p:spTree>
    <p:extLst>
      <p:ext uri="{BB962C8B-B14F-4D97-AF65-F5344CB8AC3E}">
        <p14:creationId xmlns:p14="http://schemas.microsoft.com/office/powerpoint/2010/main" val="409376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F85-1CC1-4E3D-8F7C-302DFE95CA24}"/>
              </a:ext>
            </a:extLst>
          </p:cNvPr>
          <p:cNvSpPr>
            <a:spLocks noGrp="1"/>
          </p:cNvSpPr>
          <p:nvPr>
            <p:ph type="title"/>
          </p:nvPr>
        </p:nvSpPr>
        <p:spPr>
          <a:xfrm>
            <a:off x="238125" y="180975"/>
            <a:ext cx="11734800" cy="1884043"/>
          </a:xfrm>
          <a:solidFill>
            <a:srgbClr val="FFC000"/>
          </a:solidFill>
          <a:ln>
            <a:solidFill>
              <a:srgbClr val="00B0F0"/>
            </a:solidFill>
          </a:ln>
        </p:spPr>
        <p:txBody>
          <a:bodyPr>
            <a:normAutofit/>
          </a:bodyPr>
          <a:lstStyle/>
          <a:p>
            <a:pPr algn="ctr"/>
            <a:r>
              <a:rPr lang="el-GR" sz="2400" dirty="0"/>
              <a:t>Τότε ο Δίας τους είδε και τους λυπήθηκε και αποφάσισε να τους μεταμορφώσει σε θαλασσοπούλια. Μεταμόρφωσε το Κύηκα σε θαλασσοπούλι και την Αλκυόνη σε ένα πανέμορφο γαλάζιο-καφέ πουλί που πήρε το  όνομά της και ονομάζεται αλκυόνα.</a:t>
            </a:r>
            <a:endParaRPr lang="en-BE" sz="2400" dirty="0"/>
          </a:p>
        </p:txBody>
      </p:sp>
      <p:pic>
        <p:nvPicPr>
          <p:cNvPr id="4" name="Content Placeholder 7">
            <a:extLst>
              <a:ext uri="{FF2B5EF4-FFF2-40B4-BE49-F238E27FC236}">
                <a16:creationId xmlns:a16="http://schemas.microsoft.com/office/drawing/2014/main" id="{D8FBB674-A488-4E28-96F0-5F4B280CCA86}"/>
              </a:ext>
            </a:extLst>
          </p:cNvPr>
          <p:cNvPicPr>
            <a:picLocks noGrp="1" noChangeAspect="1"/>
          </p:cNvPicPr>
          <p:nvPr>
            <p:ph idx="1"/>
          </p:nvPr>
        </p:nvPicPr>
        <p:blipFill>
          <a:blip r:embed="rId2"/>
          <a:stretch>
            <a:fillRect/>
          </a:stretch>
        </p:blipFill>
        <p:spPr>
          <a:xfrm>
            <a:off x="500691" y="2188432"/>
            <a:ext cx="11190618" cy="4325101"/>
          </a:xfrm>
          <a:prstGeom prst="rect">
            <a:avLst/>
          </a:prstGeom>
        </p:spPr>
      </p:pic>
      <p:pic>
        <p:nvPicPr>
          <p:cNvPr id="6" name="Picture 5">
            <a:extLst>
              <a:ext uri="{FF2B5EF4-FFF2-40B4-BE49-F238E27FC236}">
                <a16:creationId xmlns:a16="http://schemas.microsoft.com/office/drawing/2014/main" id="{4654CD22-9CC5-4A8B-B956-84826AEBB9EC}"/>
              </a:ext>
            </a:extLst>
          </p:cNvPr>
          <p:cNvPicPr>
            <a:picLocks noChangeAspect="1"/>
          </p:cNvPicPr>
          <p:nvPr/>
        </p:nvPicPr>
        <p:blipFill>
          <a:blip r:embed="rId3"/>
          <a:stretch>
            <a:fillRect/>
          </a:stretch>
        </p:blipFill>
        <p:spPr>
          <a:xfrm>
            <a:off x="1335079" y="3068877"/>
            <a:ext cx="3444737" cy="2531183"/>
          </a:xfrm>
          <a:prstGeom prst="rect">
            <a:avLst/>
          </a:prstGeom>
        </p:spPr>
      </p:pic>
      <p:pic>
        <p:nvPicPr>
          <p:cNvPr id="8" name="Picture 7" descr="A picture containing bird, sitting, outdoor, kingfisher&#10;&#10;Description automatically generated">
            <a:extLst>
              <a:ext uri="{FF2B5EF4-FFF2-40B4-BE49-F238E27FC236}">
                <a16:creationId xmlns:a16="http://schemas.microsoft.com/office/drawing/2014/main" id="{BE9B8CDB-F39A-480D-8E07-F7C6F54DFA3A}"/>
              </a:ext>
            </a:extLst>
          </p:cNvPr>
          <p:cNvPicPr>
            <a:picLocks noChangeAspect="1"/>
          </p:cNvPicPr>
          <p:nvPr/>
        </p:nvPicPr>
        <p:blipFill>
          <a:blip r:embed="rId4"/>
          <a:stretch>
            <a:fillRect/>
          </a:stretch>
        </p:blipFill>
        <p:spPr>
          <a:xfrm>
            <a:off x="8126170" y="3204366"/>
            <a:ext cx="2082543" cy="2082543"/>
          </a:xfrm>
          <a:prstGeom prst="rect">
            <a:avLst/>
          </a:prstGeom>
        </p:spPr>
      </p:pic>
    </p:spTree>
    <p:extLst>
      <p:ext uri="{BB962C8B-B14F-4D97-AF65-F5344CB8AC3E}">
        <p14:creationId xmlns:p14="http://schemas.microsoft.com/office/powerpoint/2010/main" val="2920309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Override1.xml><?xml version="1.0" encoding="utf-8"?>
<a:themeOverride xmlns:a="http://schemas.openxmlformats.org/drawingml/2006/main">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themeOverride>
</file>

<file path=docProps/app.xml><?xml version="1.0" encoding="utf-8"?>
<Properties xmlns="http://schemas.openxmlformats.org/officeDocument/2006/extended-properties" xmlns:vt="http://schemas.openxmlformats.org/officeDocument/2006/docPropsVTypes">
  <Template/>
  <TotalTime>172</TotalTime>
  <Words>440</Words>
  <Application>Microsoft Office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Garamond</vt:lpstr>
      <vt:lpstr>Savon</vt:lpstr>
      <vt:lpstr>Η αλκυονη</vt:lpstr>
      <vt:lpstr>Οι αρχαίοι ‘Ελληνες είχαν παρατηρήσει τις λίγες μέρες καλοκαιρίας που παρουσιαζονται τον χειμώνα. Είναι μέρες ηλιόλουστες χωρίς σύννεφα και ανέμους. Η ονομασία τους προήλθε από τις αλκυόνες που τις μέρες αυτές γεννούν τ’ αυγά τους.</vt:lpstr>
      <vt:lpstr>Σύμφωνα με τον μύθο η Αλκυόνη, πριν γίνει πουλί, ήταν μια πανέμορφη γυναίκα, κόρη του Θεού των ανέμων Αιόλου και της Εναρέτης.</vt:lpstr>
      <vt:lpstr>Η Αλκυόνη παντρεύτηκε με τον Κύηκα. Το ζευγάρι ήταν τόσο ευτυχισμένοι και ένιωθαν τόσο καλά μαζί που πίστεψαν ότι δεν είναι απλοί άνθρωποι. Σιγά σιγά άρχισαν να πιστεύουν ότι δεν ήταν άνθρωποι αλλά θεοί.</vt:lpstr>
      <vt:lpstr>Ο Κήυκας θεωρησε τον εαυτό του ισάξιο του Δία και η Αλκυόνη της Ήρας. Τόσο πολύ το πίστεψαν που άρχισαν να φωνάζουν ο ένας τον άλλο με τα ονόματα Δίας και Ήρα. Με αυτό τον τρόπο προκάλεσαν τους Θεούς και κυρίως τον Δία.</vt:lpstr>
      <vt:lpstr>Μια μέρα ο Κύηκας αποφάσισε  να πάει για ψάρεμα με την βάρκα του. Η Αλκυόνη, η οποία είχε κακό προαίσθημα, το παρακάλεσε να μείνει σπίτι, αλλά εκείνος δεν την άκουσε.</vt:lpstr>
      <vt:lpstr>Τότε ο Δίας προκάλεσε μια φοβερή τρικυμία και χτύπησε την βάρκα του Κύηκα με έναν κεραυνό. Ο νεαρός βούτηξε στη θάλασσα και άρχισε να κολυμπά μέσα στα μανιασμένα κύματα.</vt:lpstr>
      <vt:lpstr>Όταν η Αλκυόνη είδε τα ξύλα από την βάρκα του Κύηκα, απελπισμένη έπεσε στα κύματα και πνίγηκε.</vt:lpstr>
      <vt:lpstr>Τότε ο Δίας τους είδε και τους λυπήθηκε και αποφάσισε να τους μεταμορφώσει σε θαλασσοπούλια. Μεταμόρφωσε το Κύηκα σε θαλασσοπούλι και την Αλκυόνη σε ένα πανέμορφο γαλάζιο-καφέ πουλί που πήρε το  όνομά της και ονομάζεται αλκυόνα.</vt:lpstr>
      <vt:lpstr>Η αλκυόνη ζει από τότε κοντά στη θάλασσα και κοιτάζει σαν να περιμένει να εμφανιστεί μεσα από τα κύματα ο χαμένος Κύηκας.</vt:lpstr>
      <vt:lpstr>Η αλκυόνη , σαν πουλί πλέον, συνέχισε να ζει στην ακροθαλασσιά χωρίς όμως να μπορεί να ανπαραχθεί καθώς γεννούσε τα αυγά της τον χειμώνα και τα κύματα της θάλασσας τα παρέσερναν μαζί με τη φωλιά της.</vt:lpstr>
      <vt:lpstr>Ο Δία παρακολουθώντας από ψηλά. Αποφάσισε να αναλάβει δράση και να την βοηθήσει αλλάζοντας για χαρη της τον καιρό τις μέρες που έχει τα αυγά της.</vt:lpstr>
      <vt:lpstr>Έτσι όρισε 15 μέρες μέσα στο χειμώνα που δεν έχει ούτε ανέμους ούτε βροχές ούτε κρύο. Η θερμοκρασία ανεβαίνει και η αλκυόνη μπορεί να γεννήσει τα αυγά της.</vt:lpstr>
      <vt:lpstr>Κάπως έτσι οι αρχαίοι Ελληνες ονόμασαν τις ηλίολουστες μέρες «Αλκυονίδες μέρες» και μέχρι σήμερα το μικρό πουλί που κάθε χρόνο περνά τον χειμώνα στην Ελλάδα καταφέρνει να γεννά αυγά στην μέση τπυ χειμώνα, χάρη στην απόφαση του Διά.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αλκυονη</dc:title>
  <dc:creator>SISIARIDIS  Antonios</dc:creator>
  <cp:lastModifiedBy>Ioulia Sidera Sideri</cp:lastModifiedBy>
  <cp:revision>12</cp:revision>
  <dcterms:created xsi:type="dcterms:W3CDTF">2021-01-03T11:42:29Z</dcterms:created>
  <dcterms:modified xsi:type="dcterms:W3CDTF">2024-05-25T12:49:08Z</dcterms:modified>
</cp:coreProperties>
</file>