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Lst>
  <p:sldSz cx="18288000" cy="10287000"/>
  <p:notesSz cx="6858000" cy="9144000"/>
  <p:embeddedFontLst>
    <p:embeddedFont>
      <p:font typeface="Heading Now 71-78" charset="1" panose="00000000000000000000"/>
      <p:regular r:id="rId15"/>
    </p:embeddedFont>
    <p:embeddedFont>
      <p:font typeface="DM Sans" charset="1" panose="00000000000000000000"/>
      <p:regular r:id="rId16"/>
    </p:embeddedFont>
    <p:embeddedFont>
      <p:font typeface="Noto Serif Display" charset="1" panose="02020502080505020204"/>
      <p:regular r:id="rId17"/>
    </p:embeddedFont>
    <p:embeddedFont>
      <p:font typeface="DM Sans Bold" charset="1" panose="0000000000000000000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fonts/font15.fntdata" Type="http://schemas.openxmlformats.org/officeDocument/2006/relationships/font"/><Relationship Id="rId16" Target="fonts/font16.fntdata" Type="http://schemas.openxmlformats.org/officeDocument/2006/relationships/font"/><Relationship Id="rId17" Target="fonts/font17.fntdata" Type="http://schemas.openxmlformats.org/officeDocument/2006/relationships/font"/><Relationship Id="rId18" Target="fonts/font18.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9.png" Type="http://schemas.openxmlformats.org/officeDocument/2006/relationships/image"/><Relationship Id="rId11" Target="../media/image10.svg" Type="http://schemas.openxmlformats.org/officeDocument/2006/relationships/image"/><Relationship Id="rId12" Target="../media/image11.png" Type="http://schemas.openxmlformats.org/officeDocument/2006/relationships/image"/><Relationship Id="rId13" Target="../media/image12.svg" Type="http://schemas.openxmlformats.org/officeDocument/2006/relationships/image"/><Relationship Id="rId2" Target="../media/image1.png" Type="http://schemas.openxmlformats.org/officeDocument/2006/relationships/image"/><Relationship Id="rId3" Target="../media/image2.svg" Type="http://schemas.openxmlformats.org/officeDocument/2006/relationships/image"/><Relationship Id="rId4" Target="../media/image3.jpeg" Type="http://schemas.openxmlformats.org/officeDocument/2006/relationships/image"/><Relationship Id="rId5" Target="../media/image4.jpe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media/image8.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3.png" Type="http://schemas.openxmlformats.org/officeDocument/2006/relationships/image"/><Relationship Id="rId3" Target="../media/image14.svg" Type="http://schemas.openxmlformats.org/officeDocument/2006/relationships/image"/><Relationship Id="rId4" Target="../media/image15.jpeg" Type="http://schemas.openxmlformats.org/officeDocument/2006/relationships/image"/><Relationship Id="rId5" Target="../media/image16.png" Type="http://schemas.openxmlformats.org/officeDocument/2006/relationships/image"/><Relationship Id="rId6" Target="../media/image17.svg" Type="http://schemas.openxmlformats.org/officeDocument/2006/relationships/image"/><Relationship Id="rId7" Target="../media/image18.png" Type="http://schemas.openxmlformats.org/officeDocument/2006/relationships/image"/><Relationship Id="rId8" Target="../media/image19.svg" Type="http://schemas.openxmlformats.org/officeDocument/2006/relationships/image"/><Relationship Id="rId9" Target="https://youtu.be/NcP9lpAJ5bA?t=71" TargetMode="External" Type="http://schemas.openxmlformats.org/officeDocument/2006/relationships/hyperlink"/></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https://www.crealitycloud.com" TargetMode="External" Type="http://schemas.openxmlformats.org/officeDocument/2006/relationships/hyperlink"/><Relationship Id="rId2" Target="../media/image29.png" Type="http://schemas.openxmlformats.org/officeDocument/2006/relationships/image"/><Relationship Id="rId3" Target="../media/image30.svg" Type="http://schemas.openxmlformats.org/officeDocument/2006/relationships/image"/><Relationship Id="rId4" Target="../media/image31.png" Type="http://schemas.openxmlformats.org/officeDocument/2006/relationships/image"/><Relationship Id="rId5" Target="../media/image32.png" Type="http://schemas.openxmlformats.org/officeDocument/2006/relationships/image"/><Relationship Id="rId6" Target="../media/image33.png" Type="http://schemas.openxmlformats.org/officeDocument/2006/relationships/image"/><Relationship Id="rId7" Target="../media/image34.png" Type="http://schemas.openxmlformats.org/officeDocument/2006/relationships/image"/><Relationship Id="rId8" Target="../media/image35.png" Type="http://schemas.openxmlformats.org/officeDocument/2006/relationships/image"/><Relationship Id="rId9" Target="../media/image36.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2" Target="../media/image20.png" Type="http://schemas.openxmlformats.org/officeDocument/2006/relationships/image"/><Relationship Id="rId3" Target="../media/image21.svg" Type="http://schemas.openxmlformats.org/officeDocument/2006/relationships/image"/><Relationship Id="rId4" Target="../media/image22.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28.svg" Type="http://schemas.openxmlformats.org/officeDocument/2006/relationships/image"/><Relationship Id="rId11" Target="https://imagetostl.com/convert/file/png/to/stl" TargetMode="External" Type="http://schemas.openxmlformats.org/officeDocument/2006/relationships/hyperlink"/><Relationship Id="rId2" Target="../media/image20.png" Type="http://schemas.openxmlformats.org/officeDocument/2006/relationships/image"/><Relationship Id="rId3" Target="../media/image21.svg" Type="http://schemas.openxmlformats.org/officeDocument/2006/relationships/image"/><Relationship Id="rId4" Target="../media/image22.jpeg" Type="http://schemas.openxmlformats.org/officeDocument/2006/relationships/image"/><Relationship Id="rId5" Target="../media/image23.png" Type="http://schemas.openxmlformats.org/officeDocument/2006/relationships/image"/><Relationship Id="rId6" Target="../media/image24.svg" Type="http://schemas.openxmlformats.org/officeDocument/2006/relationships/image"/><Relationship Id="rId7" Target="../media/image25.png" Type="http://schemas.openxmlformats.org/officeDocument/2006/relationships/image"/><Relationship Id="rId8" Target="../media/image26.svg" Type="http://schemas.openxmlformats.org/officeDocument/2006/relationships/image"/><Relationship Id="rId9" Target="../media/image27.pn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20.png" Type="http://schemas.openxmlformats.org/officeDocument/2006/relationships/image"/><Relationship Id="rId3" Target="../media/image21.svg" Type="http://schemas.openxmlformats.org/officeDocument/2006/relationships/image"/><Relationship Id="rId4" Target="../media/image27.png" Type="http://schemas.openxmlformats.org/officeDocument/2006/relationships/image"/><Relationship Id="rId5" Target="../media/image28.svg" Type="http://schemas.openxmlformats.org/officeDocument/2006/relationships/image"/><Relationship Id="rId6" Target="../media/image37.png" Type="http://schemas.openxmlformats.org/officeDocument/2006/relationships/image"/><Relationship Id="rId7" Target="https://nataliageorgitziki.blogspot.com/2025/10/3d-codeblock-tinkercad.html" TargetMode="External" Type="http://schemas.openxmlformats.org/officeDocument/2006/relationships/hyperlink"/></Relationships>
</file>

<file path=ppt/slides/slide1.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995121" y="-103015"/>
            <a:ext cx="9771432" cy="10493029"/>
          </a:xfrm>
          <a:custGeom>
            <a:avLst/>
            <a:gdLst/>
            <a:ahLst/>
            <a:cxnLst/>
            <a:rect r="r" b="b" t="t" l="l"/>
            <a:pathLst>
              <a:path h="10493029" w="9771432">
                <a:moveTo>
                  <a:pt x="0" y="0"/>
                </a:moveTo>
                <a:lnTo>
                  <a:pt x="9771432" y="0"/>
                </a:lnTo>
                <a:lnTo>
                  <a:pt x="9771432" y="10493030"/>
                </a:lnTo>
                <a:lnTo>
                  <a:pt x="0" y="10493030"/>
                </a:lnTo>
                <a:lnTo>
                  <a:pt x="0" y="0"/>
                </a:lnTo>
                <a:close/>
              </a:path>
            </a:pathLst>
          </a:custGeom>
          <a:blipFill>
            <a:blip r:embed="rId2">
              <a:extLst>
                <a:ext uri="{96DAC541-7B7A-43D3-8B79-37D633B846F1}">
                  <asvg:svgBlip xmlns:asvg="http://schemas.microsoft.com/office/drawing/2016/SVG/main" r:embed="rId3"/>
                </a:ext>
              </a:extLst>
            </a:blip>
            <a:stretch>
              <a:fillRect l="-3603" t="-16140" r="-3346" b="-16652"/>
            </a:stretch>
          </a:blipFill>
          <a:ln cap="sq">
            <a:noFill/>
            <a:prstDash val="solid"/>
            <a:miter/>
          </a:ln>
        </p:spPr>
      </p:sp>
      <p:grpSp>
        <p:nvGrpSpPr>
          <p:cNvPr name="Group 3" id="3"/>
          <p:cNvGrpSpPr/>
          <p:nvPr/>
        </p:nvGrpSpPr>
        <p:grpSpPr>
          <a:xfrm rot="0">
            <a:off x="10653184" y="1495388"/>
            <a:ext cx="6453085" cy="4768501"/>
            <a:chOff x="0" y="0"/>
            <a:chExt cx="1174664" cy="868016"/>
          </a:xfrm>
        </p:grpSpPr>
        <p:sp>
          <p:nvSpPr>
            <p:cNvPr name="Freeform 4" id="4"/>
            <p:cNvSpPr/>
            <p:nvPr/>
          </p:nvSpPr>
          <p:spPr>
            <a:xfrm flipH="false" flipV="false" rot="0">
              <a:off x="0" y="0"/>
              <a:ext cx="1174664" cy="868016"/>
            </a:xfrm>
            <a:custGeom>
              <a:avLst/>
              <a:gdLst/>
              <a:ahLst/>
              <a:cxnLst/>
              <a:rect r="r" b="b" t="t" l="l"/>
              <a:pathLst>
                <a:path h="868016" w="1174664">
                  <a:moveTo>
                    <a:pt x="47989" y="0"/>
                  </a:moveTo>
                  <a:lnTo>
                    <a:pt x="1126675" y="0"/>
                  </a:lnTo>
                  <a:cubicBezTo>
                    <a:pt x="1153178" y="0"/>
                    <a:pt x="1174664" y="21485"/>
                    <a:pt x="1174664" y="47989"/>
                  </a:cubicBezTo>
                  <a:lnTo>
                    <a:pt x="1174664" y="820027"/>
                  </a:lnTo>
                  <a:cubicBezTo>
                    <a:pt x="1174664" y="846531"/>
                    <a:pt x="1153178" y="868016"/>
                    <a:pt x="1126675" y="868016"/>
                  </a:cubicBezTo>
                  <a:lnTo>
                    <a:pt x="47989" y="868016"/>
                  </a:lnTo>
                  <a:cubicBezTo>
                    <a:pt x="21485" y="868016"/>
                    <a:pt x="0" y="846531"/>
                    <a:pt x="0" y="820027"/>
                  </a:cubicBezTo>
                  <a:lnTo>
                    <a:pt x="0" y="47989"/>
                  </a:lnTo>
                  <a:cubicBezTo>
                    <a:pt x="0" y="21485"/>
                    <a:pt x="21485" y="0"/>
                    <a:pt x="47989" y="0"/>
                  </a:cubicBezTo>
                  <a:close/>
                </a:path>
              </a:pathLst>
            </a:custGeom>
            <a:blipFill>
              <a:blip r:embed="rId4"/>
              <a:stretch>
                <a:fillRect l="-5370" t="0" r="-5370" b="0"/>
              </a:stretch>
            </a:blipFill>
          </p:spPr>
        </p:sp>
      </p:grpSp>
      <p:grpSp>
        <p:nvGrpSpPr>
          <p:cNvPr name="Group 5" id="5"/>
          <p:cNvGrpSpPr/>
          <p:nvPr/>
        </p:nvGrpSpPr>
        <p:grpSpPr>
          <a:xfrm rot="0">
            <a:off x="9622056" y="4647716"/>
            <a:ext cx="5293832" cy="3232346"/>
            <a:chOff x="0" y="0"/>
            <a:chExt cx="1111887" cy="678904"/>
          </a:xfrm>
        </p:grpSpPr>
        <p:sp>
          <p:nvSpPr>
            <p:cNvPr name="Freeform 6" id="6"/>
            <p:cNvSpPr/>
            <p:nvPr/>
          </p:nvSpPr>
          <p:spPr>
            <a:xfrm flipH="false" flipV="false" rot="0">
              <a:off x="0" y="0"/>
              <a:ext cx="1111887" cy="678904"/>
            </a:xfrm>
            <a:custGeom>
              <a:avLst/>
              <a:gdLst/>
              <a:ahLst/>
              <a:cxnLst/>
              <a:rect r="r" b="b" t="t" l="l"/>
              <a:pathLst>
                <a:path h="678904" w="1111887">
                  <a:moveTo>
                    <a:pt x="58498" y="0"/>
                  </a:moveTo>
                  <a:lnTo>
                    <a:pt x="1053389" y="0"/>
                  </a:lnTo>
                  <a:cubicBezTo>
                    <a:pt x="1068904" y="0"/>
                    <a:pt x="1083783" y="6163"/>
                    <a:pt x="1094753" y="17134"/>
                  </a:cubicBezTo>
                  <a:cubicBezTo>
                    <a:pt x="1105724" y="28104"/>
                    <a:pt x="1111887" y="42983"/>
                    <a:pt x="1111887" y="58498"/>
                  </a:cubicBezTo>
                  <a:lnTo>
                    <a:pt x="1111887" y="620406"/>
                  </a:lnTo>
                  <a:cubicBezTo>
                    <a:pt x="1111887" y="652714"/>
                    <a:pt x="1085697" y="678904"/>
                    <a:pt x="1053389" y="678904"/>
                  </a:cubicBezTo>
                  <a:lnTo>
                    <a:pt x="58498" y="678904"/>
                  </a:lnTo>
                  <a:cubicBezTo>
                    <a:pt x="42983" y="678904"/>
                    <a:pt x="28104" y="672741"/>
                    <a:pt x="17134" y="661770"/>
                  </a:cubicBezTo>
                  <a:cubicBezTo>
                    <a:pt x="6163" y="650800"/>
                    <a:pt x="0" y="635921"/>
                    <a:pt x="0" y="620406"/>
                  </a:cubicBezTo>
                  <a:lnTo>
                    <a:pt x="0" y="58498"/>
                  </a:lnTo>
                  <a:cubicBezTo>
                    <a:pt x="0" y="42983"/>
                    <a:pt x="6163" y="28104"/>
                    <a:pt x="17134" y="17134"/>
                  </a:cubicBezTo>
                  <a:cubicBezTo>
                    <a:pt x="28104" y="6163"/>
                    <a:pt x="42983" y="0"/>
                    <a:pt x="58498" y="0"/>
                  </a:cubicBezTo>
                  <a:close/>
                </a:path>
              </a:pathLst>
            </a:custGeom>
            <a:blipFill>
              <a:blip r:embed="rId5"/>
              <a:stretch>
                <a:fillRect l="0" t="-4641" r="0" b="-4641"/>
              </a:stretch>
            </a:blipFill>
            <a:ln w="152400" cap="rnd">
              <a:solidFill>
                <a:srgbClr val="FFFFFF"/>
              </a:solidFill>
              <a:prstDash val="solid"/>
              <a:round/>
            </a:ln>
          </p:spPr>
        </p:sp>
      </p:grpSp>
      <p:sp>
        <p:nvSpPr>
          <p:cNvPr name="Freeform 7" id="7"/>
          <p:cNvSpPr/>
          <p:nvPr/>
        </p:nvSpPr>
        <p:spPr>
          <a:xfrm flipH="false" flipV="false" rot="0">
            <a:off x="9452023" y="955169"/>
            <a:ext cx="2402320" cy="2360280"/>
          </a:xfrm>
          <a:custGeom>
            <a:avLst/>
            <a:gdLst/>
            <a:ahLst/>
            <a:cxnLst/>
            <a:rect r="r" b="b" t="t" l="l"/>
            <a:pathLst>
              <a:path h="2360280" w="2402320">
                <a:moveTo>
                  <a:pt x="0" y="0"/>
                </a:moveTo>
                <a:lnTo>
                  <a:pt x="2402321" y="0"/>
                </a:lnTo>
                <a:lnTo>
                  <a:pt x="2402321" y="2360280"/>
                </a:lnTo>
                <a:lnTo>
                  <a:pt x="0" y="236028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8" id="8"/>
          <p:cNvSpPr/>
          <p:nvPr/>
        </p:nvSpPr>
        <p:spPr>
          <a:xfrm flipH="false" flipV="false" rot="-857403">
            <a:off x="16106655" y="5802452"/>
            <a:ext cx="1638836" cy="2048546"/>
          </a:xfrm>
          <a:custGeom>
            <a:avLst/>
            <a:gdLst/>
            <a:ahLst/>
            <a:cxnLst/>
            <a:rect r="r" b="b" t="t" l="l"/>
            <a:pathLst>
              <a:path h="2048546" w="1638836">
                <a:moveTo>
                  <a:pt x="0" y="0"/>
                </a:moveTo>
                <a:lnTo>
                  <a:pt x="1638837" y="0"/>
                </a:lnTo>
                <a:lnTo>
                  <a:pt x="1638837" y="2048545"/>
                </a:lnTo>
                <a:lnTo>
                  <a:pt x="0" y="204854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9" id="9"/>
          <p:cNvSpPr/>
          <p:nvPr/>
        </p:nvSpPr>
        <p:spPr>
          <a:xfrm flipH="false" flipV="false" rot="0">
            <a:off x="16733682" y="-250533"/>
            <a:ext cx="1051235" cy="1007872"/>
          </a:xfrm>
          <a:custGeom>
            <a:avLst/>
            <a:gdLst/>
            <a:ahLst/>
            <a:cxnLst/>
            <a:rect r="r" b="b" t="t" l="l"/>
            <a:pathLst>
              <a:path h="1007872" w="1051235">
                <a:moveTo>
                  <a:pt x="0" y="0"/>
                </a:moveTo>
                <a:lnTo>
                  <a:pt x="1051236" y="0"/>
                </a:lnTo>
                <a:lnTo>
                  <a:pt x="1051236" y="1007872"/>
                </a:lnTo>
                <a:lnTo>
                  <a:pt x="0" y="1007872"/>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10" id="10"/>
          <p:cNvSpPr/>
          <p:nvPr/>
        </p:nvSpPr>
        <p:spPr>
          <a:xfrm flipH="false" flipV="false" rot="0">
            <a:off x="8311899" y="9616998"/>
            <a:ext cx="1310157" cy="257118"/>
          </a:xfrm>
          <a:custGeom>
            <a:avLst/>
            <a:gdLst/>
            <a:ahLst/>
            <a:cxnLst/>
            <a:rect r="r" b="b" t="t" l="l"/>
            <a:pathLst>
              <a:path h="257118" w="1310157">
                <a:moveTo>
                  <a:pt x="0" y="0"/>
                </a:moveTo>
                <a:lnTo>
                  <a:pt x="1310157" y="0"/>
                </a:lnTo>
                <a:lnTo>
                  <a:pt x="1310157" y="257119"/>
                </a:lnTo>
                <a:lnTo>
                  <a:pt x="0" y="25711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a:ln cap="sq">
            <a:noFill/>
            <a:prstDash val="solid"/>
            <a:miter/>
          </a:ln>
        </p:spPr>
      </p:sp>
      <p:sp>
        <p:nvSpPr>
          <p:cNvPr name="TextBox 11" id="11"/>
          <p:cNvSpPr txBox="true"/>
          <p:nvPr/>
        </p:nvSpPr>
        <p:spPr>
          <a:xfrm rot="0">
            <a:off x="335964" y="516694"/>
            <a:ext cx="7975934" cy="2613762"/>
          </a:xfrm>
          <a:prstGeom prst="rect">
            <a:avLst/>
          </a:prstGeom>
        </p:spPr>
        <p:txBody>
          <a:bodyPr anchor="t" rtlCol="false" tIns="0" lIns="0" bIns="0" rIns="0">
            <a:spAutoFit/>
          </a:bodyPr>
          <a:lstStyle/>
          <a:p>
            <a:pPr algn="l" marL="0" indent="0" lvl="0">
              <a:lnSpc>
                <a:spcPts val="9211"/>
              </a:lnSpc>
              <a:spcBef>
                <a:spcPct val="0"/>
              </a:spcBef>
            </a:pPr>
            <a:r>
              <a:rPr lang="en-US" sz="9211" spc="-414">
                <a:solidFill>
                  <a:srgbClr val="64514C"/>
                </a:solidFill>
                <a:latin typeface="Heading Now 71-78"/>
                <a:ea typeface="Heading Now 71-78"/>
                <a:cs typeface="Heading Now 71-78"/>
                <a:sym typeface="Heading Now 71-78"/>
              </a:rPr>
              <a:t>Welcome</a:t>
            </a:r>
            <a:r>
              <a:rPr lang="en-US" sz="9211" spc="-414" strike="noStrike" u="none">
                <a:solidFill>
                  <a:srgbClr val="64514C"/>
                </a:solidFill>
                <a:latin typeface="Heading Now 71-78"/>
                <a:ea typeface="Heading Now 71-78"/>
                <a:cs typeface="Heading Now 71-78"/>
                <a:sym typeface="Heading Now 71-78"/>
              </a:rPr>
              <a:t> t</a:t>
            </a:r>
            <a:r>
              <a:rPr lang="en-US" sz="9211" spc="-414" strike="noStrike" u="none">
                <a:solidFill>
                  <a:srgbClr val="64514C"/>
                </a:solidFill>
                <a:latin typeface="Heading Now 71-78"/>
                <a:ea typeface="Heading Now 71-78"/>
                <a:cs typeface="Heading Now 71-78"/>
                <a:sym typeface="Heading Now 71-78"/>
              </a:rPr>
              <a:t>o</a:t>
            </a:r>
            <a:r>
              <a:rPr lang="en-US" sz="9211" spc="-414" strike="noStrike" u="none">
                <a:solidFill>
                  <a:srgbClr val="64514C"/>
                </a:solidFill>
                <a:latin typeface="Heading Now 71-78"/>
                <a:ea typeface="Heading Now 71-78"/>
                <a:cs typeface="Heading Now 71-78"/>
                <a:sym typeface="Heading Now 71-78"/>
              </a:rPr>
              <a:t> </a:t>
            </a:r>
            <a:r>
              <a:rPr lang="en-US" sz="9211" spc="-414" strike="noStrike" u="none">
                <a:solidFill>
                  <a:srgbClr val="64514C"/>
                </a:solidFill>
                <a:latin typeface="Heading Now 71-78"/>
                <a:ea typeface="Heading Now 71-78"/>
                <a:cs typeface="Heading Now 71-78"/>
                <a:sym typeface="Heading Now 71-78"/>
              </a:rPr>
              <a:t>th</a:t>
            </a:r>
            <a:r>
              <a:rPr lang="en-US" sz="9211" spc="-414" strike="noStrike" u="none">
                <a:solidFill>
                  <a:srgbClr val="64514C"/>
                </a:solidFill>
                <a:latin typeface="Heading Now 71-78"/>
                <a:ea typeface="Heading Now 71-78"/>
                <a:cs typeface="Heading Now 71-78"/>
                <a:sym typeface="Heading Now 71-78"/>
              </a:rPr>
              <a:t>e </a:t>
            </a:r>
            <a:r>
              <a:rPr lang="en-US" sz="9211" spc="-414" strike="noStrike" u="none">
                <a:solidFill>
                  <a:srgbClr val="64514C"/>
                </a:solidFill>
                <a:latin typeface="Heading Now 71-78"/>
                <a:ea typeface="Heading Now 71-78"/>
                <a:cs typeface="Heading Now 71-78"/>
                <a:sym typeface="Heading Now 71-78"/>
              </a:rPr>
              <a:t>3D</a:t>
            </a:r>
            <a:r>
              <a:rPr lang="en-US" sz="9211" spc="-414" strike="noStrike" u="none">
                <a:solidFill>
                  <a:srgbClr val="64514C"/>
                </a:solidFill>
                <a:latin typeface="Heading Now 71-78"/>
                <a:ea typeface="Heading Now 71-78"/>
                <a:cs typeface="Heading Now 71-78"/>
                <a:sym typeface="Heading Now 71-78"/>
              </a:rPr>
              <a:t> </a:t>
            </a:r>
            <a:r>
              <a:rPr lang="en-US" sz="9211" spc="-414" strike="noStrike" u="none">
                <a:solidFill>
                  <a:srgbClr val="64514C"/>
                </a:solidFill>
                <a:latin typeface="Heading Now 71-78"/>
                <a:ea typeface="Heading Now 71-78"/>
                <a:cs typeface="Heading Now 71-78"/>
                <a:sym typeface="Heading Now 71-78"/>
              </a:rPr>
              <a:t>W</a:t>
            </a:r>
            <a:r>
              <a:rPr lang="en-US" sz="9211" spc="-414" strike="noStrike" u="none">
                <a:solidFill>
                  <a:srgbClr val="64514C"/>
                </a:solidFill>
                <a:latin typeface="Heading Now 71-78"/>
                <a:ea typeface="Heading Now 71-78"/>
                <a:cs typeface="Heading Now 71-78"/>
                <a:sym typeface="Heading Now 71-78"/>
              </a:rPr>
              <a:t>o</a:t>
            </a:r>
            <a:r>
              <a:rPr lang="en-US" sz="9211" spc="-414" strike="noStrike" u="none">
                <a:solidFill>
                  <a:srgbClr val="64514C"/>
                </a:solidFill>
                <a:latin typeface="Heading Now 71-78"/>
                <a:ea typeface="Heading Now 71-78"/>
                <a:cs typeface="Heading Now 71-78"/>
                <a:sym typeface="Heading Now 71-78"/>
              </a:rPr>
              <a:t>rl</a:t>
            </a:r>
            <a:r>
              <a:rPr lang="en-US" sz="9211" spc="-414" strike="noStrike" u="none">
                <a:solidFill>
                  <a:srgbClr val="64514C"/>
                </a:solidFill>
                <a:latin typeface="Heading Now 71-78"/>
                <a:ea typeface="Heading Now 71-78"/>
                <a:cs typeface="Heading Now 71-78"/>
                <a:sym typeface="Heading Now 71-78"/>
              </a:rPr>
              <a:t>d</a:t>
            </a:r>
          </a:p>
        </p:txBody>
      </p:sp>
      <p:sp>
        <p:nvSpPr>
          <p:cNvPr name="TextBox 12" id="12"/>
          <p:cNvSpPr txBox="true"/>
          <p:nvPr/>
        </p:nvSpPr>
        <p:spPr>
          <a:xfrm rot="0">
            <a:off x="103758" y="3881031"/>
            <a:ext cx="8440347" cy="4909193"/>
          </a:xfrm>
          <a:prstGeom prst="rect">
            <a:avLst/>
          </a:prstGeom>
        </p:spPr>
        <p:txBody>
          <a:bodyPr anchor="t" rtlCol="false" tIns="0" lIns="0" bIns="0" rIns="0">
            <a:spAutoFit/>
          </a:bodyPr>
          <a:lstStyle/>
          <a:p>
            <a:pPr algn="l">
              <a:lnSpc>
                <a:spcPts val="5564"/>
              </a:lnSpc>
            </a:pPr>
            <a:r>
              <a:rPr lang="en-US" sz="3974">
                <a:solidFill>
                  <a:srgbClr val="64514C"/>
                </a:solidFill>
                <a:latin typeface="DM Sans"/>
                <a:ea typeface="DM Sans"/>
                <a:cs typeface="DM Sans"/>
                <a:sym typeface="DM Sans"/>
              </a:rPr>
              <a:t>Welcome eve</a:t>
            </a:r>
            <a:r>
              <a:rPr lang="en-US" sz="3974">
                <a:solidFill>
                  <a:srgbClr val="64514C"/>
                </a:solidFill>
                <a:latin typeface="DM Sans"/>
                <a:ea typeface="DM Sans"/>
                <a:cs typeface="DM Sans"/>
                <a:sym typeface="DM Sans"/>
              </a:rPr>
              <a:t>ryone! Today, we are moving from the digital world of coding to the physical world of making. We are going to learn how we can take an idea from our computer and hold it in our hands using 3D printing.</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212163">
            <a:off x="-189659" y="-557581"/>
            <a:ext cx="18667318" cy="7829767"/>
          </a:xfrm>
          <a:custGeom>
            <a:avLst/>
            <a:gdLst/>
            <a:ahLst/>
            <a:cxnLst/>
            <a:rect r="r" b="b" t="t" l="l"/>
            <a:pathLst>
              <a:path h="7829767" w="18667318">
                <a:moveTo>
                  <a:pt x="0" y="1127945"/>
                </a:moveTo>
                <a:lnTo>
                  <a:pt x="18253183" y="0"/>
                </a:lnTo>
                <a:lnTo>
                  <a:pt x="18667318" y="6701821"/>
                </a:lnTo>
                <a:lnTo>
                  <a:pt x="414135" y="7829767"/>
                </a:lnTo>
                <a:lnTo>
                  <a:pt x="0" y="1127945"/>
                </a:lnTo>
                <a:close/>
              </a:path>
            </a:pathLst>
          </a:custGeom>
          <a:blipFill>
            <a:blip r:embed="rId2">
              <a:extLst>
                <a:ext uri="{96DAC541-7B7A-43D3-8B79-37D633B846F1}">
                  <asvg:svgBlip xmlns:asvg="http://schemas.microsoft.com/office/drawing/2016/SVG/main" r:embed="rId3"/>
                </a:ext>
              </a:extLst>
            </a:blip>
            <a:stretch>
              <a:fillRect l="-7599" t="-6747" r="-15519" b="-3694"/>
            </a:stretch>
          </a:blipFill>
        </p:spPr>
      </p:sp>
      <p:grpSp>
        <p:nvGrpSpPr>
          <p:cNvPr name="Group 3" id="3"/>
          <p:cNvGrpSpPr/>
          <p:nvPr/>
        </p:nvGrpSpPr>
        <p:grpSpPr>
          <a:xfrm rot="0">
            <a:off x="1028700" y="2688449"/>
            <a:ext cx="7722618" cy="6398397"/>
            <a:chOff x="0" y="0"/>
            <a:chExt cx="1635463" cy="1355025"/>
          </a:xfrm>
        </p:grpSpPr>
        <p:sp>
          <p:nvSpPr>
            <p:cNvPr name="Freeform 4" id="4"/>
            <p:cNvSpPr/>
            <p:nvPr/>
          </p:nvSpPr>
          <p:spPr>
            <a:xfrm flipH="false" flipV="false" rot="0">
              <a:off x="0" y="0"/>
              <a:ext cx="1635465" cy="1355025"/>
            </a:xfrm>
            <a:custGeom>
              <a:avLst/>
              <a:gdLst/>
              <a:ahLst/>
              <a:cxnLst/>
              <a:rect r="r" b="b" t="t" l="l"/>
              <a:pathLst>
                <a:path h="1355025" w="1635465">
                  <a:moveTo>
                    <a:pt x="1288506" y="0"/>
                  </a:moveTo>
                  <a:lnTo>
                    <a:pt x="148415" y="0"/>
                  </a:lnTo>
                  <a:cubicBezTo>
                    <a:pt x="66448" y="0"/>
                    <a:pt x="0" y="66448"/>
                    <a:pt x="0" y="148415"/>
                  </a:cubicBezTo>
                  <a:lnTo>
                    <a:pt x="0" y="1075632"/>
                  </a:lnTo>
                  <a:cubicBezTo>
                    <a:pt x="0" y="1112143"/>
                    <a:pt x="13458" y="1147373"/>
                    <a:pt x="37800" y="1174584"/>
                  </a:cubicBezTo>
                  <a:lnTo>
                    <a:pt x="154967" y="1305561"/>
                  </a:lnTo>
                  <a:cubicBezTo>
                    <a:pt x="183122" y="1337036"/>
                    <a:pt x="223353" y="1355026"/>
                    <a:pt x="265584" y="1355025"/>
                  </a:cubicBezTo>
                  <a:lnTo>
                    <a:pt x="1487049" y="1355025"/>
                  </a:lnTo>
                  <a:cubicBezTo>
                    <a:pt x="1526411" y="1355025"/>
                    <a:pt x="1564162" y="1339389"/>
                    <a:pt x="1591995" y="1311556"/>
                  </a:cubicBezTo>
                  <a:cubicBezTo>
                    <a:pt x="1619828" y="1283722"/>
                    <a:pt x="1635465" y="1245972"/>
                    <a:pt x="1635465" y="1206610"/>
                  </a:cubicBezTo>
                  <a:lnTo>
                    <a:pt x="1635465" y="366141"/>
                  </a:lnTo>
                  <a:cubicBezTo>
                    <a:pt x="1635465" y="329143"/>
                    <a:pt x="1621646" y="293478"/>
                    <a:pt x="1596716" y="266140"/>
                  </a:cubicBezTo>
                  <a:lnTo>
                    <a:pt x="1398173" y="48414"/>
                  </a:lnTo>
                  <a:cubicBezTo>
                    <a:pt x="1370051" y="17574"/>
                    <a:pt x="1330243" y="0"/>
                    <a:pt x="1288506" y="0"/>
                  </a:cubicBezTo>
                  <a:close/>
                </a:path>
              </a:pathLst>
            </a:custGeom>
            <a:blipFill>
              <a:blip r:embed="rId4"/>
              <a:stretch>
                <a:fillRect l="-12082" t="0" r="-12082" b="0"/>
              </a:stretch>
            </a:blipFill>
          </p:spPr>
        </p:sp>
      </p:grpSp>
      <p:sp>
        <p:nvSpPr>
          <p:cNvPr name="TextBox 5" id="5"/>
          <p:cNvSpPr txBox="true"/>
          <p:nvPr/>
        </p:nvSpPr>
        <p:spPr>
          <a:xfrm rot="0">
            <a:off x="222041" y="271362"/>
            <a:ext cx="12403207" cy="1925320"/>
          </a:xfrm>
          <a:prstGeom prst="rect">
            <a:avLst/>
          </a:prstGeom>
        </p:spPr>
        <p:txBody>
          <a:bodyPr anchor="t" rtlCol="false" tIns="0" lIns="0" bIns="0" rIns="0">
            <a:spAutoFit/>
          </a:bodyPr>
          <a:lstStyle/>
          <a:p>
            <a:pPr algn="l" marL="0" indent="0" lvl="0">
              <a:lnSpc>
                <a:spcPts val="6800"/>
              </a:lnSpc>
              <a:spcBef>
                <a:spcPct val="0"/>
              </a:spcBef>
            </a:pPr>
            <a:r>
              <a:rPr lang="en-US" sz="6800" spc="-306">
                <a:solidFill>
                  <a:srgbClr val="64514C"/>
                </a:solidFill>
                <a:latin typeface="Heading Now 71-78"/>
                <a:ea typeface="Heading Now 71-78"/>
                <a:cs typeface="Heading Now 71-78"/>
                <a:sym typeface="Heading Now 71-78"/>
              </a:rPr>
              <a:t>How</a:t>
            </a:r>
            <a:r>
              <a:rPr lang="en-US" sz="6800" spc="-306" strike="noStrike" u="none">
                <a:solidFill>
                  <a:srgbClr val="64514C"/>
                </a:solidFill>
                <a:latin typeface="Heading Now 71-78"/>
                <a:ea typeface="Heading Now 71-78"/>
                <a:cs typeface="Heading Now 71-78"/>
                <a:sym typeface="Heading Now 71-78"/>
              </a:rPr>
              <a:t> </a:t>
            </a:r>
            <a:r>
              <a:rPr lang="en-US" sz="6800" spc="-306" strike="noStrike" u="none">
                <a:solidFill>
                  <a:srgbClr val="64514C"/>
                </a:solidFill>
                <a:latin typeface="Heading Now 71-78"/>
                <a:ea typeface="Heading Now 71-78"/>
                <a:cs typeface="Heading Now 71-78"/>
                <a:sym typeface="Heading Now 71-78"/>
              </a:rPr>
              <a:t>do</a:t>
            </a:r>
            <a:r>
              <a:rPr lang="en-US" sz="6800" spc="-306" strike="noStrike" u="none">
                <a:solidFill>
                  <a:srgbClr val="64514C"/>
                </a:solidFill>
                <a:latin typeface="Heading Now 71-78"/>
                <a:ea typeface="Heading Now 71-78"/>
                <a:cs typeface="Heading Now 71-78"/>
                <a:sym typeface="Heading Now 71-78"/>
              </a:rPr>
              <a:t>e</a:t>
            </a:r>
            <a:r>
              <a:rPr lang="en-US" sz="6800" spc="-306" strike="noStrike" u="none">
                <a:solidFill>
                  <a:srgbClr val="64514C"/>
                </a:solidFill>
                <a:latin typeface="Heading Now 71-78"/>
                <a:ea typeface="Heading Now 71-78"/>
                <a:cs typeface="Heading Now 71-78"/>
                <a:sym typeface="Heading Now 71-78"/>
              </a:rPr>
              <a:t>s</a:t>
            </a:r>
            <a:r>
              <a:rPr lang="en-US" sz="6800" spc="-306" strike="noStrike" u="none">
                <a:solidFill>
                  <a:srgbClr val="64514C"/>
                </a:solidFill>
                <a:latin typeface="Heading Now 71-78"/>
                <a:ea typeface="Heading Now 71-78"/>
                <a:cs typeface="Heading Now 71-78"/>
                <a:sym typeface="Heading Now 71-78"/>
              </a:rPr>
              <a:t> a</a:t>
            </a:r>
            <a:r>
              <a:rPr lang="en-US" sz="6800" spc="-306" strike="noStrike" u="none">
                <a:solidFill>
                  <a:srgbClr val="64514C"/>
                </a:solidFill>
                <a:latin typeface="Heading Now 71-78"/>
                <a:ea typeface="Heading Now 71-78"/>
                <a:cs typeface="Heading Now 71-78"/>
                <a:sym typeface="Heading Now 71-78"/>
              </a:rPr>
              <a:t> 3D</a:t>
            </a:r>
            <a:r>
              <a:rPr lang="en-US" sz="6800" spc="-306" strike="noStrike" u="none">
                <a:solidFill>
                  <a:srgbClr val="64514C"/>
                </a:solidFill>
                <a:latin typeface="Heading Now 71-78"/>
                <a:ea typeface="Heading Now 71-78"/>
                <a:cs typeface="Heading Now 71-78"/>
                <a:sym typeface="Heading Now 71-78"/>
              </a:rPr>
              <a:t> </a:t>
            </a:r>
            <a:r>
              <a:rPr lang="en-US" sz="6800" spc="-306" strike="noStrike" u="none">
                <a:solidFill>
                  <a:srgbClr val="64514C"/>
                </a:solidFill>
                <a:latin typeface="Heading Now 71-78"/>
                <a:ea typeface="Heading Now 71-78"/>
                <a:cs typeface="Heading Now 71-78"/>
                <a:sym typeface="Heading Now 71-78"/>
              </a:rPr>
              <a:t>Prin</a:t>
            </a:r>
            <a:r>
              <a:rPr lang="en-US" sz="6800" spc="-306" strike="noStrike" u="none">
                <a:solidFill>
                  <a:srgbClr val="64514C"/>
                </a:solidFill>
                <a:latin typeface="Heading Now 71-78"/>
                <a:ea typeface="Heading Now 71-78"/>
                <a:cs typeface="Heading Now 71-78"/>
                <a:sym typeface="Heading Now 71-78"/>
              </a:rPr>
              <a:t>t</a:t>
            </a:r>
            <a:r>
              <a:rPr lang="en-US" sz="6800" spc="-306" strike="noStrike" u="none">
                <a:solidFill>
                  <a:srgbClr val="64514C"/>
                </a:solidFill>
                <a:latin typeface="Heading Now 71-78"/>
                <a:ea typeface="Heading Now 71-78"/>
                <a:cs typeface="Heading Now 71-78"/>
                <a:sym typeface="Heading Now 71-78"/>
              </a:rPr>
              <a:t>er w</a:t>
            </a:r>
            <a:r>
              <a:rPr lang="en-US" sz="6800" spc="-306" strike="noStrike" u="none">
                <a:solidFill>
                  <a:srgbClr val="64514C"/>
                </a:solidFill>
                <a:latin typeface="Heading Now 71-78"/>
                <a:ea typeface="Heading Now 71-78"/>
                <a:cs typeface="Heading Now 71-78"/>
                <a:sym typeface="Heading Now 71-78"/>
              </a:rPr>
              <a:t>or</a:t>
            </a:r>
            <a:r>
              <a:rPr lang="en-US" sz="6800" spc="-306" strike="noStrike" u="none">
                <a:solidFill>
                  <a:srgbClr val="64514C"/>
                </a:solidFill>
                <a:latin typeface="Heading Now 71-78"/>
                <a:ea typeface="Heading Now 71-78"/>
                <a:cs typeface="Heading Now 71-78"/>
                <a:sym typeface="Heading Now 71-78"/>
              </a:rPr>
              <a:t>k? (Th</a:t>
            </a:r>
            <a:r>
              <a:rPr lang="en-US" sz="6800" spc="-306" strike="noStrike" u="none">
                <a:solidFill>
                  <a:srgbClr val="64514C"/>
                </a:solidFill>
                <a:latin typeface="Heading Now 71-78"/>
                <a:ea typeface="Heading Now 71-78"/>
                <a:cs typeface="Heading Now 71-78"/>
                <a:sym typeface="Heading Now 71-78"/>
              </a:rPr>
              <a:t>e</a:t>
            </a:r>
            <a:r>
              <a:rPr lang="en-US" sz="6800" spc="-306" strike="noStrike" u="none">
                <a:solidFill>
                  <a:srgbClr val="64514C"/>
                </a:solidFill>
                <a:latin typeface="Heading Now 71-78"/>
                <a:ea typeface="Heading Now 71-78"/>
                <a:cs typeface="Heading Now 71-78"/>
                <a:sym typeface="Heading Now 71-78"/>
              </a:rPr>
              <a:t> B</a:t>
            </a:r>
            <a:r>
              <a:rPr lang="en-US" sz="6800" spc="-306" strike="noStrike" u="none">
                <a:solidFill>
                  <a:srgbClr val="64514C"/>
                </a:solidFill>
                <a:latin typeface="Heading Now 71-78"/>
                <a:ea typeface="Heading Now 71-78"/>
                <a:cs typeface="Heading Now 71-78"/>
                <a:sym typeface="Heading Now 71-78"/>
              </a:rPr>
              <a:t>a</a:t>
            </a:r>
            <a:r>
              <a:rPr lang="en-US" sz="6800" spc="-306" strike="noStrike" u="none">
                <a:solidFill>
                  <a:srgbClr val="64514C"/>
                </a:solidFill>
                <a:latin typeface="Heading Now 71-78"/>
                <a:ea typeface="Heading Now 71-78"/>
                <a:cs typeface="Heading Now 71-78"/>
                <a:sym typeface="Heading Now 71-78"/>
              </a:rPr>
              <a:t>sics)</a:t>
            </a:r>
          </a:p>
        </p:txBody>
      </p:sp>
      <p:sp>
        <p:nvSpPr>
          <p:cNvPr name="Freeform 6" id="6"/>
          <p:cNvSpPr/>
          <p:nvPr/>
        </p:nvSpPr>
        <p:spPr>
          <a:xfrm flipH="false" flipV="false" rot="0">
            <a:off x="-323331" y="8535966"/>
            <a:ext cx="1090742" cy="1101760"/>
          </a:xfrm>
          <a:custGeom>
            <a:avLst/>
            <a:gdLst/>
            <a:ahLst/>
            <a:cxnLst/>
            <a:rect r="r" b="b" t="t" l="l"/>
            <a:pathLst>
              <a:path h="1101760" w="1090742">
                <a:moveTo>
                  <a:pt x="0" y="0"/>
                </a:moveTo>
                <a:lnTo>
                  <a:pt x="1090743" y="0"/>
                </a:lnTo>
                <a:lnTo>
                  <a:pt x="1090743" y="1101760"/>
                </a:lnTo>
                <a:lnTo>
                  <a:pt x="0" y="1101760"/>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7" id="7"/>
          <p:cNvSpPr/>
          <p:nvPr/>
        </p:nvSpPr>
        <p:spPr>
          <a:xfrm flipH="false" flipV="false" rot="-5400000">
            <a:off x="17319449" y="-1004835"/>
            <a:ext cx="678780" cy="3120828"/>
          </a:xfrm>
          <a:custGeom>
            <a:avLst/>
            <a:gdLst/>
            <a:ahLst/>
            <a:cxnLst/>
            <a:rect r="r" b="b" t="t" l="l"/>
            <a:pathLst>
              <a:path h="3120828" w="678780">
                <a:moveTo>
                  <a:pt x="0" y="0"/>
                </a:moveTo>
                <a:lnTo>
                  <a:pt x="678780" y="0"/>
                </a:lnTo>
                <a:lnTo>
                  <a:pt x="678780" y="3120828"/>
                </a:lnTo>
                <a:lnTo>
                  <a:pt x="0" y="312082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TextBox 8" id="8"/>
          <p:cNvSpPr txBox="true"/>
          <p:nvPr/>
        </p:nvSpPr>
        <p:spPr>
          <a:xfrm rot="0">
            <a:off x="9838413" y="1726667"/>
            <a:ext cx="7820425" cy="7727950"/>
          </a:xfrm>
          <a:prstGeom prst="rect">
            <a:avLst/>
          </a:prstGeom>
        </p:spPr>
        <p:txBody>
          <a:bodyPr anchor="t" rtlCol="false" tIns="0" lIns="0" bIns="0" rIns="0">
            <a:spAutoFit/>
          </a:bodyPr>
          <a:lstStyle/>
          <a:p>
            <a:pPr algn="l">
              <a:lnSpc>
                <a:spcPts val="5599"/>
              </a:lnSpc>
            </a:pPr>
            <a:r>
              <a:rPr lang="en-US" sz="3999">
                <a:solidFill>
                  <a:srgbClr val="64514C"/>
                </a:solidFill>
                <a:latin typeface="DM Sans"/>
                <a:ea typeface="DM Sans"/>
                <a:cs typeface="DM Sans"/>
                <a:sym typeface="DM Sans"/>
              </a:rPr>
              <a:t>Think of a </a:t>
            </a:r>
            <a:r>
              <a:rPr lang="en-US" sz="3999">
                <a:solidFill>
                  <a:srgbClr val="64514C"/>
                </a:solidFill>
                <a:latin typeface="DM Sans"/>
                <a:ea typeface="DM Sans"/>
                <a:cs typeface="DM Sans"/>
                <a:sym typeface="DM Sans"/>
              </a:rPr>
              <a:t>3D print</a:t>
            </a:r>
            <a:r>
              <a:rPr lang="en-US" sz="3999">
                <a:solidFill>
                  <a:srgbClr val="64514C"/>
                </a:solidFill>
                <a:latin typeface="DM Sans"/>
                <a:ea typeface="DM Sans"/>
                <a:cs typeface="DM Sans"/>
                <a:sym typeface="DM Sans"/>
              </a:rPr>
              <a:t>er like a very smart, high-tech hot glue gun. It works by 'Additive Manufacturing.' This means it builds objects layer by layer, from the bottom up. A plastic string called 'Filament' melts at high temperatures and the printer's head moves precisely to draw each layer until the object is finished.</a:t>
            </a:r>
          </a:p>
        </p:txBody>
      </p:sp>
      <p:sp>
        <p:nvSpPr>
          <p:cNvPr name="TextBox 9" id="9"/>
          <p:cNvSpPr txBox="true"/>
          <p:nvPr/>
        </p:nvSpPr>
        <p:spPr>
          <a:xfrm rot="0">
            <a:off x="2895079" y="9314193"/>
            <a:ext cx="1174849" cy="580390"/>
          </a:xfrm>
          <a:prstGeom prst="rect">
            <a:avLst/>
          </a:prstGeom>
        </p:spPr>
        <p:txBody>
          <a:bodyPr anchor="t" rtlCol="false" tIns="0" lIns="0" bIns="0" rIns="0">
            <a:spAutoFit/>
          </a:bodyPr>
          <a:lstStyle/>
          <a:p>
            <a:pPr algn="ctr">
              <a:lnSpc>
                <a:spcPts val="4759"/>
              </a:lnSpc>
            </a:pPr>
            <a:r>
              <a:rPr lang="en-US" sz="3399" u="sng">
                <a:solidFill>
                  <a:srgbClr val="64514C"/>
                </a:solidFill>
                <a:latin typeface="Noto Serif Display"/>
                <a:ea typeface="Noto Serif Display"/>
                <a:cs typeface="Noto Serif Display"/>
                <a:sym typeface="Noto Serif Display"/>
                <a:hlinkClick r:id="rId9" tooltip="https://youtu.be/NcP9lpAJ5bA?t=71"/>
              </a:rPr>
              <a:t>Video</a:t>
            </a:r>
          </a:p>
        </p:txBody>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808199" y="0"/>
            <a:ext cx="6479801" cy="10287000"/>
          </a:xfrm>
          <a:custGeom>
            <a:avLst/>
            <a:gdLst/>
            <a:ahLst/>
            <a:cxnLst/>
            <a:rect r="r" b="b" t="t" l="l"/>
            <a:pathLst>
              <a:path h="10287000" w="6479801">
                <a:moveTo>
                  <a:pt x="0" y="0"/>
                </a:moveTo>
                <a:lnTo>
                  <a:pt x="6479801" y="0"/>
                </a:lnTo>
                <a:lnTo>
                  <a:pt x="647980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13106" t="-12132" r="-28137" b="-6494"/>
            </a:stretch>
          </a:blipFill>
          <a:ln cap="sq">
            <a:noFill/>
            <a:prstDash val="solid"/>
            <a:miter/>
          </a:ln>
        </p:spPr>
      </p:sp>
      <p:grpSp>
        <p:nvGrpSpPr>
          <p:cNvPr name="Group 3" id="3"/>
          <p:cNvGrpSpPr/>
          <p:nvPr/>
        </p:nvGrpSpPr>
        <p:grpSpPr>
          <a:xfrm rot="0">
            <a:off x="10809354" y="1263557"/>
            <a:ext cx="7041302" cy="7759885"/>
            <a:chOff x="0" y="0"/>
            <a:chExt cx="1069836" cy="1179016"/>
          </a:xfrm>
        </p:grpSpPr>
        <p:sp>
          <p:nvSpPr>
            <p:cNvPr name="Freeform 4" id="4"/>
            <p:cNvSpPr/>
            <p:nvPr/>
          </p:nvSpPr>
          <p:spPr>
            <a:xfrm flipH="false" flipV="false" rot="0">
              <a:off x="0" y="0"/>
              <a:ext cx="1069836" cy="1179016"/>
            </a:xfrm>
            <a:custGeom>
              <a:avLst/>
              <a:gdLst/>
              <a:ahLst/>
              <a:cxnLst/>
              <a:rect r="r" b="b" t="t" l="l"/>
              <a:pathLst>
                <a:path h="1179016" w="1069836">
                  <a:moveTo>
                    <a:pt x="57174" y="0"/>
                  </a:moveTo>
                  <a:lnTo>
                    <a:pt x="1012662" y="0"/>
                  </a:lnTo>
                  <a:cubicBezTo>
                    <a:pt x="1027826" y="0"/>
                    <a:pt x="1042368" y="6024"/>
                    <a:pt x="1053090" y="16746"/>
                  </a:cubicBezTo>
                  <a:cubicBezTo>
                    <a:pt x="1063813" y="27468"/>
                    <a:pt x="1069836" y="42011"/>
                    <a:pt x="1069836" y="57174"/>
                  </a:cubicBezTo>
                  <a:lnTo>
                    <a:pt x="1069836" y="1121842"/>
                  </a:lnTo>
                  <a:cubicBezTo>
                    <a:pt x="1069836" y="1137005"/>
                    <a:pt x="1063813" y="1151548"/>
                    <a:pt x="1053090" y="1162270"/>
                  </a:cubicBezTo>
                  <a:cubicBezTo>
                    <a:pt x="1042368" y="1172992"/>
                    <a:pt x="1027826" y="1179016"/>
                    <a:pt x="1012662" y="1179016"/>
                  </a:cubicBezTo>
                  <a:lnTo>
                    <a:pt x="57174" y="1179016"/>
                  </a:lnTo>
                  <a:cubicBezTo>
                    <a:pt x="42011" y="1179016"/>
                    <a:pt x="27468" y="1172992"/>
                    <a:pt x="16746" y="1162270"/>
                  </a:cubicBezTo>
                  <a:cubicBezTo>
                    <a:pt x="6024" y="1151548"/>
                    <a:pt x="0" y="1137005"/>
                    <a:pt x="0" y="1121842"/>
                  </a:cubicBezTo>
                  <a:lnTo>
                    <a:pt x="0" y="57174"/>
                  </a:lnTo>
                  <a:cubicBezTo>
                    <a:pt x="0" y="42011"/>
                    <a:pt x="6024" y="27468"/>
                    <a:pt x="16746" y="16746"/>
                  </a:cubicBezTo>
                  <a:cubicBezTo>
                    <a:pt x="27468" y="6024"/>
                    <a:pt x="42011" y="0"/>
                    <a:pt x="57174" y="0"/>
                  </a:cubicBezTo>
                  <a:close/>
                </a:path>
              </a:pathLst>
            </a:custGeom>
            <a:blipFill>
              <a:blip r:embed="rId4"/>
              <a:stretch>
                <a:fillRect l="-32578" t="0" r="-32578" b="0"/>
              </a:stretch>
            </a:blipFill>
          </p:spPr>
        </p:sp>
      </p:grpSp>
      <p:sp>
        <p:nvSpPr>
          <p:cNvPr name="Freeform 5" id="5"/>
          <p:cNvSpPr/>
          <p:nvPr/>
        </p:nvSpPr>
        <p:spPr>
          <a:xfrm flipH="false" flipV="false" rot="0">
            <a:off x="14938912" y="777927"/>
            <a:ext cx="2911744" cy="2242043"/>
          </a:xfrm>
          <a:custGeom>
            <a:avLst/>
            <a:gdLst/>
            <a:ahLst/>
            <a:cxnLst/>
            <a:rect r="r" b="b" t="t" l="l"/>
            <a:pathLst>
              <a:path h="2242043" w="2911744">
                <a:moveTo>
                  <a:pt x="0" y="0"/>
                </a:moveTo>
                <a:lnTo>
                  <a:pt x="2911744" y="0"/>
                </a:lnTo>
                <a:lnTo>
                  <a:pt x="2911744" y="2242044"/>
                </a:lnTo>
                <a:lnTo>
                  <a:pt x="0" y="22420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7528623" y="8482406"/>
            <a:ext cx="1179909" cy="1022096"/>
          </a:xfrm>
          <a:custGeom>
            <a:avLst/>
            <a:gdLst/>
            <a:ahLst/>
            <a:cxnLst/>
            <a:rect r="r" b="b" t="t" l="l"/>
            <a:pathLst>
              <a:path h="1022096" w="1179909">
                <a:moveTo>
                  <a:pt x="0" y="0"/>
                </a:moveTo>
                <a:lnTo>
                  <a:pt x="1179909" y="0"/>
                </a:lnTo>
                <a:lnTo>
                  <a:pt x="1179909" y="1022096"/>
                </a:lnTo>
                <a:lnTo>
                  <a:pt x="0" y="10220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8100000">
            <a:off x="-1080891" y="3929206"/>
            <a:ext cx="8642957" cy="9420116"/>
          </a:xfrm>
          <a:custGeom>
            <a:avLst/>
            <a:gdLst/>
            <a:ahLst/>
            <a:cxnLst/>
            <a:rect r="r" b="b" t="t" l="l"/>
            <a:pathLst>
              <a:path h="9420116" w="8642957">
                <a:moveTo>
                  <a:pt x="0" y="0"/>
                </a:moveTo>
                <a:lnTo>
                  <a:pt x="8642956" y="0"/>
                </a:lnTo>
                <a:lnTo>
                  <a:pt x="8642956" y="9420117"/>
                </a:lnTo>
                <a:lnTo>
                  <a:pt x="0" y="94201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453991" y="2419089"/>
            <a:ext cx="9452061" cy="7023100"/>
          </a:xfrm>
          <a:prstGeom prst="rect">
            <a:avLst/>
          </a:prstGeom>
        </p:spPr>
        <p:txBody>
          <a:bodyPr anchor="t" rtlCol="false" tIns="0" lIns="0" bIns="0" rIns="0">
            <a:spAutoFit/>
          </a:bodyPr>
          <a:lstStyle/>
          <a:p>
            <a:pPr algn="l" marL="863599" indent="-431800" lvl="1">
              <a:lnSpc>
                <a:spcPts val="5599"/>
              </a:lnSpc>
              <a:buFont typeface="Arial"/>
              <a:buChar char="•"/>
            </a:pPr>
            <a:r>
              <a:rPr lang="en-US" b="true" sz="3999" spc="-179">
                <a:solidFill>
                  <a:srgbClr val="64514C"/>
                </a:solidFill>
                <a:latin typeface="DM Sans Bold"/>
                <a:ea typeface="DM Sans Bold"/>
                <a:cs typeface="DM Sans Bold"/>
                <a:sym typeface="DM Sans Bold"/>
              </a:rPr>
              <a:t>Visu</a:t>
            </a:r>
            <a:r>
              <a:rPr lang="en-US" b="true" sz="3999" spc="-179">
                <a:solidFill>
                  <a:srgbClr val="64514C"/>
                </a:solidFill>
                <a:latin typeface="DM Sans Bold"/>
                <a:ea typeface="DM Sans Bold"/>
                <a:cs typeface="DM Sans Bold"/>
                <a:sym typeface="DM Sans Bold"/>
              </a:rPr>
              <a:t>al: A</a:t>
            </a:r>
            <a:r>
              <a:rPr lang="en-US" b="true" sz="3999" spc="-179">
                <a:solidFill>
                  <a:srgbClr val="64514C"/>
                </a:solidFill>
                <a:latin typeface="DM Sans Bold"/>
                <a:ea typeface="DM Sans Bold"/>
                <a:cs typeface="DM Sans Bold"/>
                <a:sym typeface="DM Sans Bold"/>
              </a:rPr>
              <a:t> flow chart: 1. Design (STL) -&gt; 2. Slice (G-Code) -&gt; 3. Print.</a:t>
            </a:r>
          </a:p>
          <a:p>
            <a:pPr algn="l">
              <a:lnSpc>
                <a:spcPts val="5599"/>
              </a:lnSpc>
            </a:pPr>
            <a:r>
              <a:rPr lang="en-US" b="true" sz="3999" spc="-179">
                <a:solidFill>
                  <a:srgbClr val="64514C"/>
                </a:solidFill>
                <a:latin typeface="DM Sans Bold"/>
                <a:ea typeface="DM Sans Bold"/>
                <a:cs typeface="DM Sans Bold"/>
                <a:sym typeface="DM Sans Bold"/>
              </a:rPr>
              <a:t> "To print something, we need three steps:</a:t>
            </a:r>
          </a:p>
          <a:p>
            <a:pPr algn="l" marL="863599" indent="-431800" lvl="1">
              <a:lnSpc>
                <a:spcPts val="5599"/>
              </a:lnSpc>
              <a:buFont typeface="Arial"/>
              <a:buChar char="•"/>
            </a:pPr>
            <a:r>
              <a:rPr lang="en-US" b="true" sz="3999" spc="-179">
                <a:solidFill>
                  <a:srgbClr val="64514C"/>
                </a:solidFill>
                <a:latin typeface="DM Sans Bold"/>
                <a:ea typeface="DM Sans Bold"/>
                <a:cs typeface="DM Sans Bold"/>
                <a:sym typeface="DM Sans Bold"/>
              </a:rPr>
              <a:t>Design: We create or find a 3D model (STL file).</a:t>
            </a:r>
          </a:p>
          <a:p>
            <a:pPr algn="l" marL="863599" indent="-431800" lvl="1">
              <a:lnSpc>
                <a:spcPts val="5599"/>
              </a:lnSpc>
              <a:buFont typeface="Arial"/>
              <a:buChar char="•"/>
            </a:pPr>
            <a:r>
              <a:rPr lang="en-US" b="true" sz="3999" spc="-179">
                <a:solidFill>
                  <a:srgbClr val="64514C"/>
                </a:solidFill>
                <a:latin typeface="DM Sans Bold"/>
                <a:ea typeface="DM Sans Bold"/>
                <a:cs typeface="DM Sans Bold"/>
                <a:sym typeface="DM Sans Bold"/>
              </a:rPr>
              <a:t>Sl</a:t>
            </a:r>
            <a:r>
              <a:rPr lang="en-US" b="true" sz="3999" spc="-179">
                <a:solidFill>
                  <a:srgbClr val="64514C"/>
                </a:solidFill>
                <a:latin typeface="DM Sans Bold"/>
                <a:ea typeface="DM Sans Bold"/>
                <a:cs typeface="DM Sans Bold"/>
                <a:sym typeface="DM Sans Bold"/>
              </a:rPr>
              <a:t>ice: We use a 'Slicer' program to tell the printer how to move.</a:t>
            </a:r>
          </a:p>
          <a:p>
            <a:pPr algn="l" marL="863599" indent="-431800" lvl="1">
              <a:lnSpc>
                <a:spcPts val="5599"/>
              </a:lnSpc>
              <a:buFont typeface="Arial"/>
              <a:buChar char="•"/>
            </a:pPr>
            <a:r>
              <a:rPr lang="en-US" b="true" sz="3999">
                <a:solidFill>
                  <a:srgbClr val="64514C"/>
                </a:solidFill>
                <a:latin typeface="DM Sans Bold"/>
                <a:ea typeface="DM Sans Bold"/>
                <a:cs typeface="DM Sans Bold"/>
                <a:sym typeface="DM Sans Bold"/>
              </a:rPr>
              <a:t>Pr</a:t>
            </a:r>
            <a:r>
              <a:rPr lang="en-US" b="true" sz="3999">
                <a:solidFill>
                  <a:srgbClr val="64514C"/>
                </a:solidFill>
                <a:latin typeface="DM Sans Bold"/>
                <a:ea typeface="DM Sans Bold"/>
                <a:cs typeface="DM Sans Bold"/>
                <a:sym typeface="DM Sans Bold"/>
              </a:rPr>
              <a:t>int: We send the file to the machine and wait for the magic to happen!"</a:t>
            </a:r>
          </a:p>
        </p:txBody>
      </p:sp>
      <p:sp>
        <p:nvSpPr>
          <p:cNvPr name="TextBox 9" id="9"/>
          <p:cNvSpPr txBox="true"/>
          <p:nvPr/>
        </p:nvSpPr>
        <p:spPr>
          <a:xfrm rot="0">
            <a:off x="453991" y="237400"/>
            <a:ext cx="9003388" cy="1925320"/>
          </a:xfrm>
          <a:prstGeom prst="rect">
            <a:avLst/>
          </a:prstGeom>
        </p:spPr>
        <p:txBody>
          <a:bodyPr anchor="t" rtlCol="false" tIns="0" lIns="0" bIns="0" rIns="0">
            <a:spAutoFit/>
          </a:bodyPr>
          <a:lstStyle/>
          <a:p>
            <a:pPr algn="l" marL="0" indent="0" lvl="0">
              <a:lnSpc>
                <a:spcPts val="6800"/>
              </a:lnSpc>
              <a:spcBef>
                <a:spcPct val="0"/>
              </a:spcBef>
            </a:pPr>
            <a:r>
              <a:rPr lang="en-US" sz="6800" spc="-306">
                <a:solidFill>
                  <a:srgbClr val="64514C"/>
                </a:solidFill>
                <a:latin typeface="Heading Now 71-78"/>
                <a:ea typeface="Heading Now 71-78"/>
                <a:cs typeface="Heading Now 71-78"/>
                <a:sym typeface="Heading Now 71-78"/>
              </a:rPr>
              <a:t>Fro</a:t>
            </a:r>
            <a:r>
              <a:rPr lang="en-US" sz="6800" spc="-306" strike="noStrike" u="none">
                <a:solidFill>
                  <a:srgbClr val="64514C"/>
                </a:solidFill>
                <a:latin typeface="Heading Now 71-78"/>
                <a:ea typeface="Heading Now 71-78"/>
                <a:cs typeface="Heading Now 71-78"/>
                <a:sym typeface="Heading Now 71-78"/>
              </a:rPr>
              <a:t>m</a:t>
            </a:r>
            <a:r>
              <a:rPr lang="en-US" sz="6800" spc="-306" strike="noStrike" u="none">
                <a:solidFill>
                  <a:srgbClr val="64514C"/>
                </a:solidFill>
                <a:latin typeface="Heading Now 71-78"/>
                <a:ea typeface="Heading Now 71-78"/>
                <a:cs typeface="Heading Now 71-78"/>
                <a:sym typeface="Heading Now 71-78"/>
              </a:rPr>
              <a:t> Id</a:t>
            </a:r>
            <a:r>
              <a:rPr lang="en-US" sz="6800" spc="-306" strike="noStrike" u="none">
                <a:solidFill>
                  <a:srgbClr val="64514C"/>
                </a:solidFill>
                <a:latin typeface="Heading Now 71-78"/>
                <a:ea typeface="Heading Now 71-78"/>
                <a:cs typeface="Heading Now 71-78"/>
                <a:sym typeface="Heading Now 71-78"/>
              </a:rPr>
              <a:t>e</a:t>
            </a:r>
            <a:r>
              <a:rPr lang="en-US" sz="6800" spc="-306" strike="noStrike" u="none">
                <a:solidFill>
                  <a:srgbClr val="64514C"/>
                </a:solidFill>
                <a:latin typeface="Heading Now 71-78"/>
                <a:ea typeface="Heading Now 71-78"/>
                <a:cs typeface="Heading Now 71-78"/>
                <a:sym typeface="Heading Now 71-78"/>
              </a:rPr>
              <a:t>a</a:t>
            </a:r>
            <a:r>
              <a:rPr lang="en-US" sz="6800" spc="-306" strike="noStrike" u="none">
                <a:solidFill>
                  <a:srgbClr val="64514C"/>
                </a:solidFill>
                <a:latin typeface="Heading Now 71-78"/>
                <a:ea typeface="Heading Now 71-78"/>
                <a:cs typeface="Heading Now 71-78"/>
                <a:sym typeface="Heading Now 71-78"/>
              </a:rPr>
              <a:t> </a:t>
            </a:r>
            <a:r>
              <a:rPr lang="en-US" sz="6800" spc="-306" strike="noStrike" u="none">
                <a:solidFill>
                  <a:srgbClr val="64514C"/>
                </a:solidFill>
                <a:latin typeface="Heading Now 71-78"/>
                <a:ea typeface="Heading Now 71-78"/>
                <a:cs typeface="Heading Now 71-78"/>
                <a:sym typeface="Heading Now 71-78"/>
              </a:rPr>
              <a:t>t</a:t>
            </a:r>
            <a:r>
              <a:rPr lang="en-US" sz="6800" spc="-306" strike="noStrike" u="none">
                <a:solidFill>
                  <a:srgbClr val="64514C"/>
                </a:solidFill>
                <a:latin typeface="Heading Now 71-78"/>
                <a:ea typeface="Heading Now 71-78"/>
                <a:cs typeface="Heading Now 71-78"/>
                <a:sym typeface="Heading Now 71-78"/>
              </a:rPr>
              <a:t>o</a:t>
            </a:r>
            <a:r>
              <a:rPr lang="en-US" sz="6800" spc="-306" strike="noStrike" u="none">
                <a:solidFill>
                  <a:srgbClr val="64514C"/>
                </a:solidFill>
                <a:latin typeface="Heading Now 71-78"/>
                <a:ea typeface="Heading Now 71-78"/>
                <a:cs typeface="Heading Now 71-78"/>
                <a:sym typeface="Heading Now 71-78"/>
              </a:rPr>
              <a:t> Obje</a:t>
            </a:r>
            <a:r>
              <a:rPr lang="en-US" sz="6800" spc="-306" strike="noStrike" u="none">
                <a:solidFill>
                  <a:srgbClr val="64514C"/>
                </a:solidFill>
                <a:latin typeface="Heading Now 71-78"/>
                <a:ea typeface="Heading Now 71-78"/>
                <a:cs typeface="Heading Now 71-78"/>
                <a:sym typeface="Heading Now 71-78"/>
              </a:rPr>
              <a:t>c</a:t>
            </a:r>
            <a:r>
              <a:rPr lang="en-US" sz="6800" spc="-306" strike="noStrike" u="none">
                <a:solidFill>
                  <a:srgbClr val="64514C"/>
                </a:solidFill>
                <a:latin typeface="Heading Now 71-78"/>
                <a:ea typeface="Heading Now 71-78"/>
                <a:cs typeface="Heading Now 71-78"/>
                <a:sym typeface="Heading Now 71-78"/>
              </a:rPr>
              <a:t>t (Th</a:t>
            </a:r>
            <a:r>
              <a:rPr lang="en-US" sz="6800" spc="-306" strike="noStrike" u="none">
                <a:solidFill>
                  <a:srgbClr val="64514C"/>
                </a:solidFill>
                <a:latin typeface="Heading Now 71-78"/>
                <a:ea typeface="Heading Now 71-78"/>
                <a:cs typeface="Heading Now 71-78"/>
                <a:sym typeface="Heading Now 71-78"/>
              </a:rPr>
              <a:t>e </a:t>
            </a:r>
            <a:r>
              <a:rPr lang="en-US" sz="6800" spc="-306" strike="noStrike" u="none">
                <a:solidFill>
                  <a:srgbClr val="64514C"/>
                </a:solidFill>
                <a:latin typeface="Heading Now 71-78"/>
                <a:ea typeface="Heading Now 71-78"/>
                <a:cs typeface="Heading Now 71-78"/>
                <a:sym typeface="Heading Now 71-78"/>
              </a:rPr>
              <a:t>3</a:t>
            </a:r>
            <a:r>
              <a:rPr lang="en-US" sz="6800" spc="-306" strike="noStrike" u="none">
                <a:solidFill>
                  <a:srgbClr val="64514C"/>
                </a:solidFill>
                <a:latin typeface="Heading Now 71-78"/>
                <a:ea typeface="Heading Now 71-78"/>
                <a:cs typeface="Heading Now 71-78"/>
                <a:sym typeface="Heading Now 71-78"/>
              </a:rPr>
              <a:t> </a:t>
            </a:r>
            <a:r>
              <a:rPr lang="en-US" sz="6800" spc="-306" strike="noStrike" u="none">
                <a:solidFill>
                  <a:srgbClr val="64514C"/>
                </a:solidFill>
                <a:latin typeface="Heading Now 71-78"/>
                <a:ea typeface="Heading Now 71-78"/>
                <a:cs typeface="Heading Now 71-78"/>
                <a:sym typeface="Heading Now 71-78"/>
              </a:rPr>
              <a:t>S</a:t>
            </a:r>
            <a:r>
              <a:rPr lang="en-US" sz="6800" spc="-306" strike="noStrike" u="none">
                <a:solidFill>
                  <a:srgbClr val="64514C"/>
                </a:solidFill>
                <a:latin typeface="Heading Now 71-78"/>
                <a:ea typeface="Heading Now 71-78"/>
                <a:cs typeface="Heading Now 71-78"/>
                <a:sym typeface="Heading Now 71-78"/>
              </a:rPr>
              <a:t>t</a:t>
            </a:r>
            <a:r>
              <a:rPr lang="en-US" sz="6800" spc="-306" strike="noStrike" u="none">
                <a:solidFill>
                  <a:srgbClr val="64514C"/>
                </a:solidFill>
                <a:latin typeface="Heading Now 71-78"/>
                <a:ea typeface="Heading Now 71-78"/>
                <a:cs typeface="Heading Now 71-78"/>
                <a:sym typeface="Heading Now 71-78"/>
              </a:rPr>
              <a:t>ep</a:t>
            </a:r>
            <a:r>
              <a:rPr lang="en-US" sz="6800" spc="-306" strike="noStrike" u="none">
                <a:solidFill>
                  <a:srgbClr val="64514C"/>
                </a:solidFill>
                <a:latin typeface="Heading Now 71-78"/>
                <a:ea typeface="Heading Now 71-78"/>
                <a:cs typeface="Heading Now 71-78"/>
                <a:sym typeface="Heading Now 71-78"/>
              </a:rPr>
              <a:t>s</a:t>
            </a:r>
            <a:r>
              <a:rPr lang="en-US" sz="6800" spc="-306" strike="noStrike" u="none">
                <a:solidFill>
                  <a:srgbClr val="64514C"/>
                </a:solidFill>
                <a:latin typeface="Heading Now 71-78"/>
                <a:ea typeface="Heading Now 71-78"/>
                <a:cs typeface="Heading Now 71-78"/>
                <a:sym typeface="Heading Now 71-78"/>
              </a:rPr>
              <a:t>)</a:t>
            </a:r>
          </a:p>
        </p:txBody>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70342"/>
            <a:ext cx="10420491" cy="13375158"/>
          </a:xfrm>
          <a:custGeom>
            <a:avLst/>
            <a:gdLst/>
            <a:ahLst/>
            <a:cxnLst/>
            <a:rect r="r" b="b" t="t" l="l"/>
            <a:pathLst>
              <a:path h="13375158" w="10420491">
                <a:moveTo>
                  <a:pt x="0" y="0"/>
                </a:moveTo>
                <a:lnTo>
                  <a:pt x="10420491" y="0"/>
                </a:lnTo>
                <a:lnTo>
                  <a:pt x="10420491" y="13375158"/>
                </a:lnTo>
                <a:lnTo>
                  <a:pt x="0" y="13375158"/>
                </a:lnTo>
                <a:lnTo>
                  <a:pt x="0" y="0"/>
                </a:lnTo>
                <a:close/>
              </a:path>
            </a:pathLst>
          </a:custGeom>
          <a:blipFill>
            <a:blip r:embed="rId2">
              <a:extLst>
                <a:ext uri="{96DAC541-7B7A-43D3-8B79-37D633B846F1}">
                  <asvg:svgBlip xmlns:asvg="http://schemas.microsoft.com/office/drawing/2016/SVG/main" r:embed="rId3"/>
                </a:ext>
              </a:extLst>
            </a:blip>
            <a:stretch>
              <a:fillRect l="-11535" t="-46768" r="-8090" b="-21919"/>
            </a:stretch>
          </a:blipFill>
        </p:spPr>
      </p:sp>
      <p:sp>
        <p:nvSpPr>
          <p:cNvPr name="Freeform 3" id="3"/>
          <p:cNvSpPr/>
          <p:nvPr/>
        </p:nvSpPr>
        <p:spPr>
          <a:xfrm flipH="false" flipV="false" rot="0">
            <a:off x="11817831" y="7889021"/>
            <a:ext cx="5710419" cy="1949899"/>
          </a:xfrm>
          <a:custGeom>
            <a:avLst/>
            <a:gdLst/>
            <a:ahLst/>
            <a:cxnLst/>
            <a:rect r="r" b="b" t="t" l="l"/>
            <a:pathLst>
              <a:path h="1949899" w="5710419">
                <a:moveTo>
                  <a:pt x="0" y="0"/>
                </a:moveTo>
                <a:lnTo>
                  <a:pt x="5710419" y="0"/>
                </a:lnTo>
                <a:lnTo>
                  <a:pt x="5710419" y="1949899"/>
                </a:lnTo>
                <a:lnTo>
                  <a:pt x="0" y="1949899"/>
                </a:lnTo>
                <a:lnTo>
                  <a:pt x="0" y="0"/>
                </a:lnTo>
                <a:close/>
              </a:path>
            </a:pathLst>
          </a:custGeom>
          <a:blipFill>
            <a:blip r:embed="rId4"/>
            <a:stretch>
              <a:fillRect l="0" t="0" r="0" b="0"/>
            </a:stretch>
          </a:blipFill>
        </p:spPr>
      </p:sp>
      <p:sp>
        <p:nvSpPr>
          <p:cNvPr name="Freeform 4" id="4"/>
          <p:cNvSpPr/>
          <p:nvPr/>
        </p:nvSpPr>
        <p:spPr>
          <a:xfrm flipH="false" flipV="false" rot="0">
            <a:off x="11817831" y="5585032"/>
            <a:ext cx="5710419" cy="1842071"/>
          </a:xfrm>
          <a:custGeom>
            <a:avLst/>
            <a:gdLst/>
            <a:ahLst/>
            <a:cxnLst/>
            <a:rect r="r" b="b" t="t" l="l"/>
            <a:pathLst>
              <a:path h="1842071" w="5710419">
                <a:moveTo>
                  <a:pt x="0" y="0"/>
                </a:moveTo>
                <a:lnTo>
                  <a:pt x="5710419" y="0"/>
                </a:lnTo>
                <a:lnTo>
                  <a:pt x="5710419" y="1842071"/>
                </a:lnTo>
                <a:lnTo>
                  <a:pt x="0" y="1842071"/>
                </a:lnTo>
                <a:lnTo>
                  <a:pt x="0" y="0"/>
                </a:lnTo>
                <a:close/>
              </a:path>
            </a:pathLst>
          </a:custGeom>
          <a:blipFill>
            <a:blip r:embed="rId5"/>
            <a:stretch>
              <a:fillRect l="0" t="0" r="0" b="0"/>
            </a:stretch>
          </a:blipFill>
        </p:spPr>
      </p:sp>
      <p:sp>
        <p:nvSpPr>
          <p:cNvPr name="Freeform 5" id="5"/>
          <p:cNvSpPr/>
          <p:nvPr/>
        </p:nvSpPr>
        <p:spPr>
          <a:xfrm flipH="false" flipV="false" rot="0">
            <a:off x="11817831" y="3886413"/>
            <a:ext cx="5710419" cy="1469348"/>
          </a:xfrm>
          <a:custGeom>
            <a:avLst/>
            <a:gdLst/>
            <a:ahLst/>
            <a:cxnLst/>
            <a:rect r="r" b="b" t="t" l="l"/>
            <a:pathLst>
              <a:path h="1469348" w="5710419">
                <a:moveTo>
                  <a:pt x="0" y="0"/>
                </a:moveTo>
                <a:lnTo>
                  <a:pt x="5710419" y="0"/>
                </a:lnTo>
                <a:lnTo>
                  <a:pt x="5710419" y="1469347"/>
                </a:lnTo>
                <a:lnTo>
                  <a:pt x="0" y="1469347"/>
                </a:lnTo>
                <a:lnTo>
                  <a:pt x="0" y="0"/>
                </a:lnTo>
                <a:close/>
              </a:path>
            </a:pathLst>
          </a:custGeom>
          <a:blipFill>
            <a:blip r:embed="rId6"/>
            <a:stretch>
              <a:fillRect l="0" t="0" r="0" b="0"/>
            </a:stretch>
          </a:blipFill>
        </p:spPr>
      </p:sp>
      <p:sp>
        <p:nvSpPr>
          <p:cNvPr name="Freeform 6" id="6"/>
          <p:cNvSpPr/>
          <p:nvPr/>
        </p:nvSpPr>
        <p:spPr>
          <a:xfrm flipH="false" flipV="false" rot="0">
            <a:off x="15281996" y="122801"/>
            <a:ext cx="2695523" cy="1403149"/>
          </a:xfrm>
          <a:custGeom>
            <a:avLst/>
            <a:gdLst/>
            <a:ahLst/>
            <a:cxnLst/>
            <a:rect r="r" b="b" t="t" l="l"/>
            <a:pathLst>
              <a:path h="1403149" w="2695523">
                <a:moveTo>
                  <a:pt x="0" y="0"/>
                </a:moveTo>
                <a:lnTo>
                  <a:pt x="2695523" y="0"/>
                </a:lnTo>
                <a:lnTo>
                  <a:pt x="2695523" y="1403149"/>
                </a:lnTo>
                <a:lnTo>
                  <a:pt x="0" y="1403149"/>
                </a:lnTo>
                <a:lnTo>
                  <a:pt x="0" y="0"/>
                </a:lnTo>
                <a:close/>
              </a:path>
            </a:pathLst>
          </a:custGeom>
          <a:blipFill>
            <a:blip r:embed="rId7"/>
            <a:stretch>
              <a:fillRect l="0" t="0" r="0" b="0"/>
            </a:stretch>
          </a:blipFill>
        </p:spPr>
      </p:sp>
      <p:sp>
        <p:nvSpPr>
          <p:cNvPr name="Freeform 7" id="7"/>
          <p:cNvSpPr/>
          <p:nvPr/>
        </p:nvSpPr>
        <p:spPr>
          <a:xfrm flipH="false" flipV="false" rot="0">
            <a:off x="11817831" y="230379"/>
            <a:ext cx="3250971" cy="1170349"/>
          </a:xfrm>
          <a:custGeom>
            <a:avLst/>
            <a:gdLst/>
            <a:ahLst/>
            <a:cxnLst/>
            <a:rect r="r" b="b" t="t" l="l"/>
            <a:pathLst>
              <a:path h="1170349" w="3250971">
                <a:moveTo>
                  <a:pt x="0" y="0"/>
                </a:moveTo>
                <a:lnTo>
                  <a:pt x="3250970" y="0"/>
                </a:lnTo>
                <a:lnTo>
                  <a:pt x="3250970" y="1170350"/>
                </a:lnTo>
                <a:lnTo>
                  <a:pt x="0" y="1170350"/>
                </a:lnTo>
                <a:lnTo>
                  <a:pt x="0" y="0"/>
                </a:lnTo>
                <a:close/>
              </a:path>
            </a:pathLst>
          </a:custGeom>
          <a:blipFill>
            <a:blip r:embed="rId8"/>
            <a:stretch>
              <a:fillRect l="0" t="0" r="0" b="0"/>
            </a:stretch>
          </a:blipFill>
        </p:spPr>
      </p:sp>
      <p:sp>
        <p:nvSpPr>
          <p:cNvPr name="Freeform 8" id="8">
            <a:hlinkClick r:id="rId10" tooltip="https://www.crealitycloud.com"/>
          </p:cNvPr>
          <p:cNvSpPr/>
          <p:nvPr/>
        </p:nvSpPr>
        <p:spPr>
          <a:xfrm flipH="false" flipV="false" rot="0">
            <a:off x="11255522" y="2285788"/>
            <a:ext cx="6765262" cy="1143425"/>
          </a:xfrm>
          <a:custGeom>
            <a:avLst/>
            <a:gdLst/>
            <a:ahLst/>
            <a:cxnLst/>
            <a:rect r="r" b="b" t="t" l="l"/>
            <a:pathLst>
              <a:path h="1143425" w="6765262">
                <a:moveTo>
                  <a:pt x="0" y="0"/>
                </a:moveTo>
                <a:lnTo>
                  <a:pt x="6765262" y="0"/>
                </a:lnTo>
                <a:lnTo>
                  <a:pt x="6765262" y="1143425"/>
                </a:lnTo>
                <a:lnTo>
                  <a:pt x="0" y="1143425"/>
                </a:lnTo>
                <a:lnTo>
                  <a:pt x="0" y="0"/>
                </a:lnTo>
                <a:close/>
              </a:path>
            </a:pathLst>
          </a:custGeom>
          <a:blipFill>
            <a:blip r:embed="rId9"/>
            <a:stretch>
              <a:fillRect l="0" t="0" r="0" b="0"/>
            </a:stretch>
          </a:blipFill>
        </p:spPr>
      </p:sp>
      <p:sp>
        <p:nvSpPr>
          <p:cNvPr name="TextBox 9" id="9"/>
          <p:cNvSpPr txBox="true"/>
          <p:nvPr/>
        </p:nvSpPr>
        <p:spPr>
          <a:xfrm rot="0">
            <a:off x="67781" y="37465"/>
            <a:ext cx="11491420" cy="1724026"/>
          </a:xfrm>
          <a:prstGeom prst="rect">
            <a:avLst/>
          </a:prstGeom>
        </p:spPr>
        <p:txBody>
          <a:bodyPr anchor="t" rtlCol="false" tIns="0" lIns="0" bIns="0" rIns="0">
            <a:spAutoFit/>
          </a:bodyPr>
          <a:lstStyle/>
          <a:p>
            <a:pPr algn="l" marL="0" indent="0" lvl="0">
              <a:lnSpc>
                <a:spcPts val="6000"/>
              </a:lnSpc>
              <a:spcBef>
                <a:spcPct val="0"/>
              </a:spcBef>
            </a:pPr>
            <a:r>
              <a:rPr lang="en-US" sz="6000" spc="-270">
                <a:solidFill>
                  <a:srgbClr val="64514C"/>
                </a:solidFill>
                <a:latin typeface="Heading Now 71-78"/>
                <a:ea typeface="Heading Now 71-78"/>
                <a:cs typeface="Heading Now 71-78"/>
                <a:sym typeface="Heading Now 71-78"/>
              </a:rPr>
              <a:t>W</a:t>
            </a:r>
            <a:r>
              <a:rPr lang="en-US" sz="6000" spc="-270" strike="noStrike" u="none">
                <a:solidFill>
                  <a:srgbClr val="64514C"/>
                </a:solidFill>
                <a:latin typeface="Heading Now 71-78"/>
                <a:ea typeface="Heading Now 71-78"/>
                <a:cs typeface="Heading Now 71-78"/>
                <a:sym typeface="Heading Now 71-78"/>
              </a:rPr>
              <a:t>h</a:t>
            </a:r>
            <a:r>
              <a:rPr lang="en-US" sz="6000" spc="-270" strike="noStrike" u="none">
                <a:solidFill>
                  <a:srgbClr val="64514C"/>
                </a:solidFill>
                <a:latin typeface="Heading Now 71-78"/>
                <a:ea typeface="Heading Now 71-78"/>
                <a:cs typeface="Heading Now 71-78"/>
                <a:sym typeface="Heading Now 71-78"/>
              </a:rPr>
              <a:t>ere to f</a:t>
            </a:r>
            <a:r>
              <a:rPr lang="en-US" sz="6000" spc="-270" strike="noStrike" u="none">
                <a:solidFill>
                  <a:srgbClr val="64514C"/>
                </a:solidFill>
                <a:latin typeface="Heading Now 71-78"/>
                <a:ea typeface="Heading Now 71-78"/>
                <a:cs typeface="Heading Now 71-78"/>
                <a:sym typeface="Heading Now 71-78"/>
              </a:rPr>
              <a:t>in</a:t>
            </a:r>
            <a:r>
              <a:rPr lang="en-US" sz="6000" spc="-270" strike="noStrike" u="none">
                <a:solidFill>
                  <a:srgbClr val="64514C"/>
                </a:solidFill>
                <a:latin typeface="Heading Now 71-78"/>
                <a:ea typeface="Heading Now 71-78"/>
                <a:cs typeface="Heading Now 71-78"/>
                <a:sym typeface="Heading Now 71-78"/>
              </a:rPr>
              <a:t>d</a:t>
            </a:r>
            <a:r>
              <a:rPr lang="en-US" sz="6000" spc="-270" strike="noStrike" u="none">
                <a:solidFill>
                  <a:srgbClr val="64514C"/>
                </a:solidFill>
                <a:latin typeface="Heading Now 71-78"/>
                <a:ea typeface="Heading Now 71-78"/>
                <a:cs typeface="Heading Now 71-78"/>
                <a:sym typeface="Heading Now 71-78"/>
              </a:rPr>
              <a:t> </a:t>
            </a:r>
            <a:r>
              <a:rPr lang="en-US" sz="6000" spc="-270" strike="noStrike" u="none">
                <a:solidFill>
                  <a:srgbClr val="64514C"/>
                </a:solidFill>
                <a:latin typeface="Heading Now 71-78"/>
                <a:ea typeface="Heading Now 71-78"/>
                <a:cs typeface="Heading Now 71-78"/>
                <a:sym typeface="Heading Now 71-78"/>
              </a:rPr>
              <a:t>3D Projec</a:t>
            </a:r>
            <a:r>
              <a:rPr lang="en-US" sz="6000" spc="-270" strike="noStrike" u="none">
                <a:solidFill>
                  <a:srgbClr val="64514C"/>
                </a:solidFill>
                <a:latin typeface="Heading Now 71-78"/>
                <a:ea typeface="Heading Now 71-78"/>
                <a:cs typeface="Heading Now 71-78"/>
                <a:sym typeface="Heading Now 71-78"/>
              </a:rPr>
              <a:t>t</a:t>
            </a:r>
            <a:r>
              <a:rPr lang="en-US" sz="6000" spc="-270" strike="noStrike" u="none">
                <a:solidFill>
                  <a:srgbClr val="64514C"/>
                </a:solidFill>
                <a:latin typeface="Heading Now 71-78"/>
                <a:ea typeface="Heading Now 71-78"/>
                <a:cs typeface="Heading Now 71-78"/>
                <a:sym typeface="Heading Now 71-78"/>
              </a:rPr>
              <a:t>s? (Onlin</a:t>
            </a:r>
            <a:r>
              <a:rPr lang="en-US" sz="6000" spc="-270" strike="noStrike" u="none">
                <a:solidFill>
                  <a:srgbClr val="64514C"/>
                </a:solidFill>
                <a:latin typeface="Heading Now 71-78"/>
                <a:ea typeface="Heading Now 71-78"/>
                <a:cs typeface="Heading Now 71-78"/>
                <a:sym typeface="Heading Now 71-78"/>
              </a:rPr>
              <a:t>e </a:t>
            </a:r>
            <a:r>
              <a:rPr lang="en-US" sz="6000" spc="-270" strike="noStrike" u="none">
                <a:solidFill>
                  <a:srgbClr val="64514C"/>
                </a:solidFill>
                <a:latin typeface="Heading Now 71-78"/>
                <a:ea typeface="Heading Now 71-78"/>
                <a:cs typeface="Heading Now 71-78"/>
                <a:sym typeface="Heading Now 71-78"/>
              </a:rPr>
              <a:t>Libra</a:t>
            </a:r>
            <a:r>
              <a:rPr lang="en-US" sz="6000" spc="-270" strike="noStrike" u="none">
                <a:solidFill>
                  <a:srgbClr val="64514C"/>
                </a:solidFill>
                <a:latin typeface="Heading Now 71-78"/>
                <a:ea typeface="Heading Now 71-78"/>
                <a:cs typeface="Heading Now 71-78"/>
                <a:sym typeface="Heading Now 71-78"/>
              </a:rPr>
              <a:t>r</a:t>
            </a:r>
            <a:r>
              <a:rPr lang="en-US" sz="6000" spc="-270" strike="noStrike" u="none">
                <a:solidFill>
                  <a:srgbClr val="64514C"/>
                </a:solidFill>
                <a:latin typeface="Heading Now 71-78"/>
                <a:ea typeface="Heading Now 71-78"/>
                <a:cs typeface="Heading Now 71-78"/>
                <a:sym typeface="Heading Now 71-78"/>
              </a:rPr>
              <a:t>i</a:t>
            </a:r>
            <a:r>
              <a:rPr lang="en-US" sz="6000" spc="-270" strike="noStrike" u="none">
                <a:solidFill>
                  <a:srgbClr val="64514C"/>
                </a:solidFill>
                <a:latin typeface="Heading Now 71-78"/>
                <a:ea typeface="Heading Now 71-78"/>
                <a:cs typeface="Heading Now 71-78"/>
                <a:sym typeface="Heading Now 71-78"/>
              </a:rPr>
              <a:t>e</a:t>
            </a:r>
            <a:r>
              <a:rPr lang="en-US" sz="6000" spc="-270" strike="noStrike" u="none">
                <a:solidFill>
                  <a:srgbClr val="64514C"/>
                </a:solidFill>
                <a:latin typeface="Heading Now 71-78"/>
                <a:ea typeface="Heading Now 71-78"/>
                <a:cs typeface="Heading Now 71-78"/>
                <a:sym typeface="Heading Now 71-78"/>
              </a:rPr>
              <a:t>s)</a:t>
            </a:r>
          </a:p>
        </p:txBody>
      </p:sp>
      <p:sp>
        <p:nvSpPr>
          <p:cNvPr name="TextBox 10" id="10"/>
          <p:cNvSpPr txBox="true"/>
          <p:nvPr/>
        </p:nvSpPr>
        <p:spPr>
          <a:xfrm rot="0">
            <a:off x="168489" y="2145030"/>
            <a:ext cx="10083513" cy="8141970"/>
          </a:xfrm>
          <a:prstGeom prst="rect">
            <a:avLst/>
          </a:prstGeom>
        </p:spPr>
        <p:txBody>
          <a:bodyPr anchor="t" rtlCol="false" tIns="0" lIns="0" bIns="0" rIns="0">
            <a:spAutoFit/>
          </a:bodyPr>
          <a:lstStyle/>
          <a:p>
            <a:pPr algn="l" marL="0" indent="0" lvl="0">
              <a:lnSpc>
                <a:spcPts val="5880"/>
              </a:lnSpc>
            </a:pPr>
            <a:r>
              <a:rPr lang="en-US" sz="4200">
                <a:solidFill>
                  <a:srgbClr val="64514C"/>
                </a:solidFill>
                <a:latin typeface="DM Sans"/>
                <a:ea typeface="DM Sans"/>
                <a:cs typeface="DM Sans"/>
                <a:sym typeface="DM Sans"/>
              </a:rPr>
              <a:t>You don't alway</a:t>
            </a:r>
            <a:r>
              <a:rPr lang="en-US" sz="4200">
                <a:solidFill>
                  <a:srgbClr val="64514C"/>
                </a:solidFill>
                <a:latin typeface="DM Sans"/>
                <a:ea typeface="DM Sans"/>
                <a:cs typeface="DM Sans"/>
                <a:sym typeface="DM Sans"/>
              </a:rPr>
              <a:t>s</a:t>
            </a:r>
            <a:r>
              <a:rPr lang="en-US" sz="4200">
                <a:solidFill>
                  <a:srgbClr val="64514C"/>
                </a:solidFill>
                <a:latin typeface="DM Sans"/>
                <a:ea typeface="DM Sans"/>
                <a:cs typeface="DM Sans"/>
                <a:sym typeface="DM Sans"/>
              </a:rPr>
              <a:t> have to be a professional designer. There are amazing online libraries where people from all over the world share their 'Green' designs for free.</a:t>
            </a:r>
          </a:p>
          <a:p>
            <a:pPr algn="l" marL="906780" indent="-453390" lvl="1">
              <a:lnSpc>
                <a:spcPts val="5880"/>
              </a:lnSpc>
              <a:buFont typeface="Arial"/>
              <a:buChar char="•"/>
            </a:pPr>
            <a:r>
              <a:rPr lang="en-US" sz="4200">
                <a:solidFill>
                  <a:srgbClr val="64514C"/>
                </a:solidFill>
                <a:latin typeface="DM Sans"/>
                <a:ea typeface="DM Sans"/>
                <a:cs typeface="DM Sans"/>
                <a:sym typeface="DM Sans"/>
              </a:rPr>
              <a:t>Thingiverse &amp; Printables: Thousands of ready-to-print objects.</a:t>
            </a:r>
          </a:p>
          <a:p>
            <a:pPr algn="l" marL="906780" indent="-453390" lvl="1">
              <a:lnSpc>
                <a:spcPts val="5880"/>
              </a:lnSpc>
              <a:buFont typeface="Arial"/>
              <a:buChar char="•"/>
            </a:pPr>
            <a:r>
              <a:rPr lang="en-US" sz="4200">
                <a:solidFill>
                  <a:srgbClr val="64514C"/>
                </a:solidFill>
                <a:latin typeface="DM Sans"/>
                <a:ea typeface="DM Sans"/>
                <a:cs typeface="DM Sans"/>
                <a:sym typeface="DM Sans"/>
              </a:rPr>
              <a:t>Tinkercad: A great place for YOU to start designing your own simple shapes."</a:t>
            </a:r>
          </a:p>
          <a:p>
            <a:pPr algn="l">
              <a:lnSpc>
                <a:spcPts val="5880"/>
              </a:lnSpc>
            </a:pPr>
          </a:p>
        </p:txBody>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808199" y="0"/>
            <a:ext cx="6479801" cy="10287000"/>
          </a:xfrm>
          <a:custGeom>
            <a:avLst/>
            <a:gdLst/>
            <a:ahLst/>
            <a:cxnLst/>
            <a:rect r="r" b="b" t="t" l="l"/>
            <a:pathLst>
              <a:path h="10287000" w="6479801">
                <a:moveTo>
                  <a:pt x="0" y="0"/>
                </a:moveTo>
                <a:lnTo>
                  <a:pt x="6479801" y="0"/>
                </a:lnTo>
                <a:lnTo>
                  <a:pt x="647980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13106" t="-12132" r="-28137" b="-6494"/>
            </a:stretch>
          </a:blipFill>
          <a:ln cap="sq">
            <a:noFill/>
            <a:prstDash val="solid"/>
            <a:miter/>
          </a:ln>
        </p:spPr>
      </p:sp>
      <p:grpSp>
        <p:nvGrpSpPr>
          <p:cNvPr name="Group 3" id="3"/>
          <p:cNvGrpSpPr/>
          <p:nvPr/>
        </p:nvGrpSpPr>
        <p:grpSpPr>
          <a:xfrm rot="0">
            <a:off x="12230806" y="1602633"/>
            <a:ext cx="5634586" cy="6209611"/>
            <a:chOff x="0" y="0"/>
            <a:chExt cx="1069836" cy="1179016"/>
          </a:xfrm>
        </p:grpSpPr>
        <p:sp>
          <p:nvSpPr>
            <p:cNvPr name="Freeform 4" id="4"/>
            <p:cNvSpPr/>
            <p:nvPr/>
          </p:nvSpPr>
          <p:spPr>
            <a:xfrm flipH="false" flipV="false" rot="0">
              <a:off x="0" y="0"/>
              <a:ext cx="1069836" cy="1179016"/>
            </a:xfrm>
            <a:custGeom>
              <a:avLst/>
              <a:gdLst/>
              <a:ahLst/>
              <a:cxnLst/>
              <a:rect r="r" b="b" t="t" l="l"/>
              <a:pathLst>
                <a:path h="1179016" w="1069836">
                  <a:moveTo>
                    <a:pt x="71448" y="0"/>
                  </a:moveTo>
                  <a:lnTo>
                    <a:pt x="998388" y="0"/>
                  </a:lnTo>
                  <a:cubicBezTo>
                    <a:pt x="1017337" y="0"/>
                    <a:pt x="1035511" y="7528"/>
                    <a:pt x="1048910" y="20927"/>
                  </a:cubicBezTo>
                  <a:cubicBezTo>
                    <a:pt x="1062309" y="34326"/>
                    <a:pt x="1069836" y="52499"/>
                    <a:pt x="1069836" y="71448"/>
                  </a:cubicBezTo>
                  <a:lnTo>
                    <a:pt x="1069836" y="1107568"/>
                  </a:lnTo>
                  <a:cubicBezTo>
                    <a:pt x="1069836" y="1126517"/>
                    <a:pt x="1062309" y="1144690"/>
                    <a:pt x="1048910" y="1158089"/>
                  </a:cubicBezTo>
                  <a:cubicBezTo>
                    <a:pt x="1035511" y="1171488"/>
                    <a:pt x="1017337" y="1179016"/>
                    <a:pt x="998388" y="1179016"/>
                  </a:cubicBezTo>
                  <a:lnTo>
                    <a:pt x="71448" y="1179016"/>
                  </a:lnTo>
                  <a:cubicBezTo>
                    <a:pt x="52499" y="1179016"/>
                    <a:pt x="34326" y="1171488"/>
                    <a:pt x="20927" y="1158089"/>
                  </a:cubicBezTo>
                  <a:cubicBezTo>
                    <a:pt x="7528" y="1144690"/>
                    <a:pt x="0" y="1126517"/>
                    <a:pt x="0" y="1107568"/>
                  </a:cubicBezTo>
                  <a:lnTo>
                    <a:pt x="0" y="71448"/>
                  </a:lnTo>
                  <a:cubicBezTo>
                    <a:pt x="0" y="52499"/>
                    <a:pt x="7528" y="34326"/>
                    <a:pt x="20927" y="20927"/>
                  </a:cubicBezTo>
                  <a:cubicBezTo>
                    <a:pt x="34326" y="7528"/>
                    <a:pt x="52499" y="0"/>
                    <a:pt x="71448" y="0"/>
                  </a:cubicBezTo>
                  <a:close/>
                </a:path>
              </a:pathLst>
            </a:custGeom>
            <a:blipFill>
              <a:blip r:embed="rId4"/>
              <a:stretch>
                <a:fillRect l="-32578" t="0" r="-32578" b="0"/>
              </a:stretch>
            </a:blipFill>
          </p:spPr>
        </p:sp>
      </p:grpSp>
      <p:sp>
        <p:nvSpPr>
          <p:cNvPr name="Freeform 5" id="5"/>
          <p:cNvSpPr/>
          <p:nvPr/>
        </p:nvSpPr>
        <p:spPr>
          <a:xfrm flipH="false" flipV="false" rot="0">
            <a:off x="14938912" y="777927"/>
            <a:ext cx="2911744" cy="2242043"/>
          </a:xfrm>
          <a:custGeom>
            <a:avLst/>
            <a:gdLst/>
            <a:ahLst/>
            <a:cxnLst/>
            <a:rect r="r" b="b" t="t" l="l"/>
            <a:pathLst>
              <a:path h="2242043" w="2911744">
                <a:moveTo>
                  <a:pt x="0" y="0"/>
                </a:moveTo>
                <a:lnTo>
                  <a:pt x="2911744" y="0"/>
                </a:lnTo>
                <a:lnTo>
                  <a:pt x="2911744" y="2242044"/>
                </a:lnTo>
                <a:lnTo>
                  <a:pt x="0" y="22420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7528623" y="8482406"/>
            <a:ext cx="1179909" cy="1022096"/>
          </a:xfrm>
          <a:custGeom>
            <a:avLst/>
            <a:gdLst/>
            <a:ahLst/>
            <a:cxnLst/>
            <a:rect r="r" b="b" t="t" l="l"/>
            <a:pathLst>
              <a:path h="1022096" w="1179909">
                <a:moveTo>
                  <a:pt x="0" y="0"/>
                </a:moveTo>
                <a:lnTo>
                  <a:pt x="1179909" y="0"/>
                </a:lnTo>
                <a:lnTo>
                  <a:pt x="1179909" y="1022096"/>
                </a:lnTo>
                <a:lnTo>
                  <a:pt x="0" y="10220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8100000">
            <a:off x="-1080891" y="3929206"/>
            <a:ext cx="8642957" cy="9420116"/>
          </a:xfrm>
          <a:custGeom>
            <a:avLst/>
            <a:gdLst/>
            <a:ahLst/>
            <a:cxnLst/>
            <a:rect r="r" b="b" t="t" l="l"/>
            <a:pathLst>
              <a:path h="9420116" w="8642957">
                <a:moveTo>
                  <a:pt x="0" y="0"/>
                </a:moveTo>
                <a:lnTo>
                  <a:pt x="8642956" y="0"/>
                </a:lnTo>
                <a:lnTo>
                  <a:pt x="8642956" y="9420117"/>
                </a:lnTo>
                <a:lnTo>
                  <a:pt x="0" y="94201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453991" y="1526433"/>
            <a:ext cx="11214484" cy="8647430"/>
          </a:xfrm>
          <a:prstGeom prst="rect">
            <a:avLst/>
          </a:prstGeom>
        </p:spPr>
        <p:txBody>
          <a:bodyPr anchor="t" rtlCol="false" tIns="0" lIns="0" bIns="0" rIns="0">
            <a:spAutoFit/>
          </a:bodyPr>
          <a:lstStyle/>
          <a:p>
            <a:pPr algn="l" marL="820421" indent="-410210" lvl="1">
              <a:lnSpc>
                <a:spcPts val="5320"/>
              </a:lnSpc>
              <a:buFont typeface="Arial"/>
              <a:buChar char="•"/>
            </a:pPr>
            <a:r>
              <a:rPr lang="en-US" b="true" sz="3800" spc="-171">
                <a:solidFill>
                  <a:srgbClr val="64514C"/>
                </a:solidFill>
                <a:latin typeface="DM Sans Bold"/>
                <a:ea typeface="DM Sans Bold"/>
                <a:cs typeface="DM Sans Bold"/>
                <a:sym typeface="DM Sans Bold"/>
              </a:rPr>
              <a:t>"So, you</a:t>
            </a:r>
            <a:r>
              <a:rPr lang="en-US" b="true" sz="3800" spc="-171">
                <a:solidFill>
                  <a:srgbClr val="64514C"/>
                </a:solidFill>
                <a:latin typeface="DM Sans Bold"/>
                <a:ea typeface="DM Sans Bold"/>
                <a:cs typeface="DM Sans Bold"/>
                <a:sym typeface="DM Sans Bold"/>
              </a:rPr>
              <a:t> found a cool 3D model in an STL format. Can the printer understand it yet? The answer is No.</a:t>
            </a:r>
          </a:p>
          <a:p>
            <a:pPr algn="l" marL="820421" indent="-410210" lvl="1">
              <a:lnSpc>
                <a:spcPts val="5320"/>
              </a:lnSpc>
              <a:buFont typeface="Arial"/>
              <a:buChar char="•"/>
            </a:pPr>
            <a:r>
              <a:rPr lang="en-US" b="true" sz="3800" spc="-171">
                <a:solidFill>
                  <a:srgbClr val="64514C"/>
                </a:solidFill>
                <a:latin typeface="DM Sans Bold"/>
                <a:ea typeface="DM Sans Bold"/>
                <a:cs typeface="DM Sans Bold"/>
                <a:sym typeface="DM Sans Bold"/>
              </a:rPr>
              <a:t>An</a:t>
            </a:r>
            <a:r>
              <a:rPr lang="en-US" b="true" sz="3800" spc="-171">
                <a:solidFill>
                  <a:srgbClr val="64514C"/>
                </a:solidFill>
                <a:latin typeface="DM Sans Bold"/>
                <a:ea typeface="DM Sans Bold"/>
                <a:cs typeface="DM Sans Bold"/>
                <a:sym typeface="DM Sans Bold"/>
              </a:rPr>
              <a:t> STL file describes only the shape of the object. But the printer needs to know how to move, how fast to go, and how much plastic to melt. To do this, we need a special software called a Slicer.</a:t>
            </a:r>
          </a:p>
          <a:p>
            <a:pPr algn="l" marL="820421" indent="-410210" lvl="1">
              <a:lnSpc>
                <a:spcPts val="5320"/>
              </a:lnSpc>
              <a:buFont typeface="Arial"/>
              <a:buChar char="•"/>
            </a:pPr>
            <a:r>
              <a:rPr lang="en-US" b="true" sz="3800">
                <a:solidFill>
                  <a:srgbClr val="64514C"/>
                </a:solidFill>
                <a:latin typeface="DM Sans Bold"/>
                <a:ea typeface="DM Sans Bold"/>
                <a:cs typeface="DM Sans Bold"/>
                <a:sym typeface="DM Sans Bold"/>
              </a:rPr>
              <a:t>Imag</a:t>
            </a:r>
            <a:r>
              <a:rPr lang="en-US" b="true" sz="3800">
                <a:solidFill>
                  <a:srgbClr val="64514C"/>
                </a:solidFill>
                <a:latin typeface="DM Sans Bold"/>
                <a:ea typeface="DM Sans Bold"/>
                <a:cs typeface="DM Sans Bold"/>
                <a:sym typeface="DM Sans Bold"/>
              </a:rPr>
              <a:t>ine a loaf of bread. The Slicer takes your 3D model and cuts it into hundreds of thin ho</a:t>
            </a:r>
            <a:r>
              <a:rPr lang="en-US" b="true" sz="3800">
                <a:solidFill>
                  <a:srgbClr val="64514C"/>
                </a:solidFill>
                <a:latin typeface="DM Sans Bold"/>
                <a:ea typeface="DM Sans Bold"/>
                <a:cs typeface="DM Sans Bold"/>
                <a:sym typeface="DM Sans Bold"/>
              </a:rPr>
              <a:t>r</a:t>
            </a:r>
            <a:r>
              <a:rPr lang="en-US" b="true" sz="3800">
                <a:solidFill>
                  <a:srgbClr val="64514C"/>
                </a:solidFill>
                <a:latin typeface="DM Sans Bold"/>
                <a:ea typeface="DM Sans Bold"/>
                <a:cs typeface="DM Sans Bold"/>
                <a:sym typeface="DM Sans Bold"/>
              </a:rPr>
              <a:t>izontal slices (layers). For every slice, it creates a path for the printer's head to follow."</a:t>
            </a:r>
          </a:p>
        </p:txBody>
      </p:sp>
      <p:sp>
        <p:nvSpPr>
          <p:cNvPr name="TextBox 9" id="9"/>
          <p:cNvSpPr txBox="true"/>
          <p:nvPr/>
        </p:nvSpPr>
        <p:spPr>
          <a:xfrm rot="0">
            <a:off x="453991" y="237400"/>
            <a:ext cx="9003388" cy="1068070"/>
          </a:xfrm>
          <a:prstGeom prst="rect">
            <a:avLst/>
          </a:prstGeom>
        </p:spPr>
        <p:txBody>
          <a:bodyPr anchor="t" rtlCol="false" tIns="0" lIns="0" bIns="0" rIns="0">
            <a:spAutoFit/>
          </a:bodyPr>
          <a:lstStyle/>
          <a:p>
            <a:pPr algn="l" marL="0" indent="0" lvl="0">
              <a:lnSpc>
                <a:spcPts val="6800"/>
              </a:lnSpc>
              <a:spcBef>
                <a:spcPct val="0"/>
              </a:spcBef>
            </a:pPr>
            <a:r>
              <a:rPr lang="en-US" sz="6800" spc="-306">
                <a:solidFill>
                  <a:srgbClr val="64514C"/>
                </a:solidFill>
                <a:latin typeface="Heading Now 71-78"/>
                <a:ea typeface="Heading Now 71-78"/>
                <a:cs typeface="Heading Now 71-78"/>
                <a:sym typeface="Heading Now 71-78"/>
              </a:rPr>
              <a:t>Fro</a:t>
            </a:r>
            <a:r>
              <a:rPr lang="en-US" sz="6800" spc="-306" strike="noStrike" u="none">
                <a:solidFill>
                  <a:srgbClr val="64514C"/>
                </a:solidFill>
                <a:latin typeface="Heading Now 71-78"/>
                <a:ea typeface="Heading Now 71-78"/>
                <a:cs typeface="Heading Now 71-78"/>
                <a:sym typeface="Heading Now 71-78"/>
              </a:rPr>
              <a:t>m stl to print file</a:t>
            </a:r>
          </a:p>
        </p:txBody>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808199" y="0"/>
            <a:ext cx="6479801" cy="10287000"/>
          </a:xfrm>
          <a:custGeom>
            <a:avLst/>
            <a:gdLst/>
            <a:ahLst/>
            <a:cxnLst/>
            <a:rect r="r" b="b" t="t" l="l"/>
            <a:pathLst>
              <a:path h="10287000" w="6479801">
                <a:moveTo>
                  <a:pt x="0" y="0"/>
                </a:moveTo>
                <a:lnTo>
                  <a:pt x="6479801" y="0"/>
                </a:lnTo>
                <a:lnTo>
                  <a:pt x="647980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13106" t="-12132" r="-28137" b="-6494"/>
            </a:stretch>
          </a:blipFill>
          <a:ln cap="sq">
            <a:noFill/>
            <a:prstDash val="solid"/>
            <a:miter/>
          </a:ln>
        </p:spPr>
      </p:sp>
      <p:grpSp>
        <p:nvGrpSpPr>
          <p:cNvPr name="Group 3" id="3"/>
          <p:cNvGrpSpPr/>
          <p:nvPr/>
        </p:nvGrpSpPr>
        <p:grpSpPr>
          <a:xfrm rot="0">
            <a:off x="12230806" y="1602633"/>
            <a:ext cx="5634586" cy="6209611"/>
            <a:chOff x="0" y="0"/>
            <a:chExt cx="1069836" cy="1179016"/>
          </a:xfrm>
        </p:grpSpPr>
        <p:sp>
          <p:nvSpPr>
            <p:cNvPr name="Freeform 4" id="4"/>
            <p:cNvSpPr/>
            <p:nvPr/>
          </p:nvSpPr>
          <p:spPr>
            <a:xfrm flipH="false" flipV="false" rot="0">
              <a:off x="0" y="0"/>
              <a:ext cx="1069836" cy="1179016"/>
            </a:xfrm>
            <a:custGeom>
              <a:avLst/>
              <a:gdLst/>
              <a:ahLst/>
              <a:cxnLst/>
              <a:rect r="r" b="b" t="t" l="l"/>
              <a:pathLst>
                <a:path h="1179016" w="1069836">
                  <a:moveTo>
                    <a:pt x="71448" y="0"/>
                  </a:moveTo>
                  <a:lnTo>
                    <a:pt x="998388" y="0"/>
                  </a:lnTo>
                  <a:cubicBezTo>
                    <a:pt x="1017337" y="0"/>
                    <a:pt x="1035511" y="7528"/>
                    <a:pt x="1048910" y="20927"/>
                  </a:cubicBezTo>
                  <a:cubicBezTo>
                    <a:pt x="1062309" y="34326"/>
                    <a:pt x="1069836" y="52499"/>
                    <a:pt x="1069836" y="71448"/>
                  </a:cubicBezTo>
                  <a:lnTo>
                    <a:pt x="1069836" y="1107568"/>
                  </a:lnTo>
                  <a:cubicBezTo>
                    <a:pt x="1069836" y="1126517"/>
                    <a:pt x="1062309" y="1144690"/>
                    <a:pt x="1048910" y="1158089"/>
                  </a:cubicBezTo>
                  <a:cubicBezTo>
                    <a:pt x="1035511" y="1171488"/>
                    <a:pt x="1017337" y="1179016"/>
                    <a:pt x="998388" y="1179016"/>
                  </a:cubicBezTo>
                  <a:lnTo>
                    <a:pt x="71448" y="1179016"/>
                  </a:lnTo>
                  <a:cubicBezTo>
                    <a:pt x="52499" y="1179016"/>
                    <a:pt x="34326" y="1171488"/>
                    <a:pt x="20927" y="1158089"/>
                  </a:cubicBezTo>
                  <a:cubicBezTo>
                    <a:pt x="7528" y="1144690"/>
                    <a:pt x="0" y="1126517"/>
                    <a:pt x="0" y="1107568"/>
                  </a:cubicBezTo>
                  <a:lnTo>
                    <a:pt x="0" y="71448"/>
                  </a:lnTo>
                  <a:cubicBezTo>
                    <a:pt x="0" y="52499"/>
                    <a:pt x="7528" y="34326"/>
                    <a:pt x="20927" y="20927"/>
                  </a:cubicBezTo>
                  <a:cubicBezTo>
                    <a:pt x="34326" y="7528"/>
                    <a:pt x="52499" y="0"/>
                    <a:pt x="71448" y="0"/>
                  </a:cubicBezTo>
                  <a:close/>
                </a:path>
              </a:pathLst>
            </a:custGeom>
            <a:blipFill>
              <a:blip r:embed="rId4"/>
              <a:stretch>
                <a:fillRect l="-32578" t="0" r="-32578" b="0"/>
              </a:stretch>
            </a:blipFill>
          </p:spPr>
        </p:sp>
      </p:grpSp>
      <p:sp>
        <p:nvSpPr>
          <p:cNvPr name="Freeform 5" id="5"/>
          <p:cNvSpPr/>
          <p:nvPr/>
        </p:nvSpPr>
        <p:spPr>
          <a:xfrm flipH="false" flipV="false" rot="0">
            <a:off x="14938912" y="777927"/>
            <a:ext cx="2911744" cy="2242043"/>
          </a:xfrm>
          <a:custGeom>
            <a:avLst/>
            <a:gdLst/>
            <a:ahLst/>
            <a:cxnLst/>
            <a:rect r="r" b="b" t="t" l="l"/>
            <a:pathLst>
              <a:path h="2242043" w="2911744">
                <a:moveTo>
                  <a:pt x="0" y="0"/>
                </a:moveTo>
                <a:lnTo>
                  <a:pt x="2911744" y="0"/>
                </a:lnTo>
                <a:lnTo>
                  <a:pt x="2911744" y="2242044"/>
                </a:lnTo>
                <a:lnTo>
                  <a:pt x="0" y="22420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7528623" y="8482406"/>
            <a:ext cx="1179909" cy="1022096"/>
          </a:xfrm>
          <a:custGeom>
            <a:avLst/>
            <a:gdLst/>
            <a:ahLst/>
            <a:cxnLst/>
            <a:rect r="r" b="b" t="t" l="l"/>
            <a:pathLst>
              <a:path h="1022096" w="1179909">
                <a:moveTo>
                  <a:pt x="0" y="0"/>
                </a:moveTo>
                <a:lnTo>
                  <a:pt x="1179909" y="0"/>
                </a:lnTo>
                <a:lnTo>
                  <a:pt x="1179909" y="1022096"/>
                </a:lnTo>
                <a:lnTo>
                  <a:pt x="0" y="10220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8100000">
            <a:off x="-1080891" y="3929206"/>
            <a:ext cx="8642957" cy="9420116"/>
          </a:xfrm>
          <a:custGeom>
            <a:avLst/>
            <a:gdLst/>
            <a:ahLst/>
            <a:cxnLst/>
            <a:rect r="r" b="b" t="t" l="l"/>
            <a:pathLst>
              <a:path h="9420116" w="8642957">
                <a:moveTo>
                  <a:pt x="0" y="0"/>
                </a:moveTo>
                <a:lnTo>
                  <a:pt x="8642956" y="0"/>
                </a:lnTo>
                <a:lnTo>
                  <a:pt x="8642956" y="9420117"/>
                </a:lnTo>
                <a:lnTo>
                  <a:pt x="0" y="94201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02216" y="2011362"/>
            <a:ext cx="11214484" cy="6169025"/>
          </a:xfrm>
          <a:prstGeom prst="rect">
            <a:avLst/>
          </a:prstGeom>
        </p:spPr>
        <p:txBody>
          <a:bodyPr anchor="t" rtlCol="false" tIns="0" lIns="0" bIns="0" rIns="0">
            <a:spAutoFit/>
          </a:bodyPr>
          <a:lstStyle/>
          <a:p>
            <a:pPr algn="l" marL="1079497" indent="-539749" lvl="1">
              <a:lnSpc>
                <a:spcPts val="6999"/>
              </a:lnSpc>
              <a:buFont typeface="Arial"/>
              <a:buChar char="•"/>
            </a:pPr>
            <a:r>
              <a:rPr lang="en-US" b="true" sz="4999" spc="-224">
                <a:solidFill>
                  <a:srgbClr val="64514C"/>
                </a:solidFill>
                <a:latin typeface="DM Sans Bold"/>
                <a:ea typeface="DM Sans Bold"/>
                <a:cs typeface="DM Sans Bold"/>
                <a:sym typeface="DM Sans Bold"/>
              </a:rPr>
              <a:t>The STL File:</a:t>
            </a:r>
            <a:r>
              <a:rPr lang="en-US" b="true" sz="4999" spc="-224">
                <a:solidFill>
                  <a:srgbClr val="64514C"/>
                </a:solidFill>
                <a:latin typeface="DM Sans Bold"/>
                <a:ea typeface="DM Sans Bold"/>
                <a:cs typeface="DM Sans Bold"/>
                <a:sym typeface="DM Sans Bold"/>
              </a:rPr>
              <a:t> Our 3D design (the "digital statue").</a:t>
            </a:r>
          </a:p>
          <a:p>
            <a:pPr algn="l" marL="1079497" indent="-539749" lvl="1">
              <a:lnSpc>
                <a:spcPts val="6999"/>
              </a:lnSpc>
              <a:buFont typeface="Arial"/>
              <a:buChar char="•"/>
            </a:pPr>
            <a:r>
              <a:rPr lang="en-US" b="true" sz="4999" spc="-224">
                <a:solidFill>
                  <a:srgbClr val="64514C"/>
                </a:solidFill>
                <a:latin typeface="DM Sans Bold"/>
                <a:ea typeface="DM Sans Bold"/>
                <a:cs typeface="DM Sans Bold"/>
                <a:sym typeface="DM Sans Bold"/>
              </a:rPr>
              <a:t>The Slicer Software: The "translator" that speaks the printer's language.</a:t>
            </a:r>
          </a:p>
          <a:p>
            <a:pPr algn="l" marL="1079497" indent="-539749" lvl="1">
              <a:lnSpc>
                <a:spcPts val="6999"/>
              </a:lnSpc>
              <a:buFont typeface="Arial"/>
              <a:buChar char="•"/>
            </a:pPr>
            <a:r>
              <a:rPr lang="en-US" b="true" sz="4999" spc="-224">
                <a:solidFill>
                  <a:srgbClr val="64514C"/>
                </a:solidFill>
                <a:latin typeface="DM Sans Bold"/>
                <a:ea typeface="DM Sans Bold"/>
                <a:cs typeface="DM Sans Bold"/>
                <a:sym typeface="DM Sans Bold"/>
              </a:rPr>
              <a:t>The G-Code: This is the final file (the "recipe") that we put on a USB stick or SD card for the printer.</a:t>
            </a:r>
          </a:p>
        </p:txBody>
      </p:sp>
      <p:sp>
        <p:nvSpPr>
          <p:cNvPr name="TextBox 9" id="9"/>
          <p:cNvSpPr txBox="true"/>
          <p:nvPr/>
        </p:nvSpPr>
        <p:spPr>
          <a:xfrm rot="0">
            <a:off x="453991" y="237400"/>
            <a:ext cx="9003388" cy="1068070"/>
          </a:xfrm>
          <a:prstGeom prst="rect">
            <a:avLst/>
          </a:prstGeom>
        </p:spPr>
        <p:txBody>
          <a:bodyPr anchor="t" rtlCol="false" tIns="0" lIns="0" bIns="0" rIns="0">
            <a:spAutoFit/>
          </a:bodyPr>
          <a:lstStyle/>
          <a:p>
            <a:pPr algn="l" marL="0" indent="0" lvl="0">
              <a:lnSpc>
                <a:spcPts val="6800"/>
              </a:lnSpc>
              <a:spcBef>
                <a:spcPct val="0"/>
              </a:spcBef>
            </a:pPr>
            <a:r>
              <a:rPr lang="en-US" sz="6800" spc="-306">
                <a:solidFill>
                  <a:srgbClr val="64514C"/>
                </a:solidFill>
                <a:latin typeface="Heading Now 71-78"/>
                <a:ea typeface="Heading Now 71-78"/>
                <a:cs typeface="Heading Now 71-78"/>
                <a:sym typeface="Heading Now 71-78"/>
              </a:rPr>
              <a:t>Wha</a:t>
            </a:r>
            <a:r>
              <a:rPr lang="en-US" sz="6800" spc="-306" strike="noStrike" u="none">
                <a:solidFill>
                  <a:srgbClr val="64514C"/>
                </a:solidFill>
                <a:latin typeface="Heading Now 71-78"/>
                <a:ea typeface="Heading Now 71-78"/>
                <a:cs typeface="Heading Now 71-78"/>
                <a:sym typeface="Heading Now 71-78"/>
              </a:rPr>
              <a:t>t do we need?</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808199" y="0"/>
            <a:ext cx="6479801" cy="10287000"/>
          </a:xfrm>
          <a:custGeom>
            <a:avLst/>
            <a:gdLst/>
            <a:ahLst/>
            <a:cxnLst/>
            <a:rect r="r" b="b" t="t" l="l"/>
            <a:pathLst>
              <a:path h="10287000" w="6479801">
                <a:moveTo>
                  <a:pt x="0" y="0"/>
                </a:moveTo>
                <a:lnTo>
                  <a:pt x="6479801" y="0"/>
                </a:lnTo>
                <a:lnTo>
                  <a:pt x="647980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13106" t="-12132" r="-28137" b="-6494"/>
            </a:stretch>
          </a:blipFill>
          <a:ln cap="sq">
            <a:noFill/>
            <a:prstDash val="solid"/>
            <a:miter/>
          </a:ln>
        </p:spPr>
      </p:sp>
      <p:grpSp>
        <p:nvGrpSpPr>
          <p:cNvPr name="Group 3" id="3"/>
          <p:cNvGrpSpPr/>
          <p:nvPr/>
        </p:nvGrpSpPr>
        <p:grpSpPr>
          <a:xfrm rot="0">
            <a:off x="12230806" y="1602633"/>
            <a:ext cx="5634586" cy="6209611"/>
            <a:chOff x="0" y="0"/>
            <a:chExt cx="1069836" cy="1179016"/>
          </a:xfrm>
        </p:grpSpPr>
        <p:sp>
          <p:nvSpPr>
            <p:cNvPr name="Freeform 4" id="4"/>
            <p:cNvSpPr/>
            <p:nvPr/>
          </p:nvSpPr>
          <p:spPr>
            <a:xfrm flipH="false" flipV="false" rot="0">
              <a:off x="0" y="0"/>
              <a:ext cx="1069836" cy="1179016"/>
            </a:xfrm>
            <a:custGeom>
              <a:avLst/>
              <a:gdLst/>
              <a:ahLst/>
              <a:cxnLst/>
              <a:rect r="r" b="b" t="t" l="l"/>
              <a:pathLst>
                <a:path h="1179016" w="1069836">
                  <a:moveTo>
                    <a:pt x="71448" y="0"/>
                  </a:moveTo>
                  <a:lnTo>
                    <a:pt x="998388" y="0"/>
                  </a:lnTo>
                  <a:cubicBezTo>
                    <a:pt x="1017337" y="0"/>
                    <a:pt x="1035511" y="7528"/>
                    <a:pt x="1048910" y="20927"/>
                  </a:cubicBezTo>
                  <a:cubicBezTo>
                    <a:pt x="1062309" y="34326"/>
                    <a:pt x="1069836" y="52499"/>
                    <a:pt x="1069836" y="71448"/>
                  </a:cubicBezTo>
                  <a:lnTo>
                    <a:pt x="1069836" y="1107568"/>
                  </a:lnTo>
                  <a:cubicBezTo>
                    <a:pt x="1069836" y="1126517"/>
                    <a:pt x="1062309" y="1144690"/>
                    <a:pt x="1048910" y="1158089"/>
                  </a:cubicBezTo>
                  <a:cubicBezTo>
                    <a:pt x="1035511" y="1171488"/>
                    <a:pt x="1017337" y="1179016"/>
                    <a:pt x="998388" y="1179016"/>
                  </a:cubicBezTo>
                  <a:lnTo>
                    <a:pt x="71448" y="1179016"/>
                  </a:lnTo>
                  <a:cubicBezTo>
                    <a:pt x="52499" y="1179016"/>
                    <a:pt x="34326" y="1171488"/>
                    <a:pt x="20927" y="1158089"/>
                  </a:cubicBezTo>
                  <a:cubicBezTo>
                    <a:pt x="7528" y="1144690"/>
                    <a:pt x="0" y="1126517"/>
                    <a:pt x="0" y="1107568"/>
                  </a:cubicBezTo>
                  <a:lnTo>
                    <a:pt x="0" y="71448"/>
                  </a:lnTo>
                  <a:cubicBezTo>
                    <a:pt x="0" y="52499"/>
                    <a:pt x="7528" y="34326"/>
                    <a:pt x="20927" y="20927"/>
                  </a:cubicBezTo>
                  <a:cubicBezTo>
                    <a:pt x="34326" y="7528"/>
                    <a:pt x="52499" y="0"/>
                    <a:pt x="71448" y="0"/>
                  </a:cubicBezTo>
                  <a:close/>
                </a:path>
              </a:pathLst>
            </a:custGeom>
            <a:blipFill>
              <a:blip r:embed="rId4"/>
              <a:stretch>
                <a:fillRect l="-32578" t="0" r="-32578" b="0"/>
              </a:stretch>
            </a:blipFill>
          </p:spPr>
        </p:sp>
      </p:grpSp>
      <p:sp>
        <p:nvSpPr>
          <p:cNvPr name="Freeform 5" id="5"/>
          <p:cNvSpPr/>
          <p:nvPr/>
        </p:nvSpPr>
        <p:spPr>
          <a:xfrm flipH="false" flipV="false" rot="0">
            <a:off x="14938912" y="777927"/>
            <a:ext cx="2911744" cy="2242043"/>
          </a:xfrm>
          <a:custGeom>
            <a:avLst/>
            <a:gdLst/>
            <a:ahLst/>
            <a:cxnLst/>
            <a:rect r="r" b="b" t="t" l="l"/>
            <a:pathLst>
              <a:path h="2242043" w="2911744">
                <a:moveTo>
                  <a:pt x="0" y="0"/>
                </a:moveTo>
                <a:lnTo>
                  <a:pt x="2911744" y="0"/>
                </a:lnTo>
                <a:lnTo>
                  <a:pt x="2911744" y="2242044"/>
                </a:lnTo>
                <a:lnTo>
                  <a:pt x="0" y="22420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7528623" y="8482406"/>
            <a:ext cx="1179909" cy="1022096"/>
          </a:xfrm>
          <a:custGeom>
            <a:avLst/>
            <a:gdLst/>
            <a:ahLst/>
            <a:cxnLst/>
            <a:rect r="r" b="b" t="t" l="l"/>
            <a:pathLst>
              <a:path h="1022096" w="1179909">
                <a:moveTo>
                  <a:pt x="0" y="0"/>
                </a:moveTo>
                <a:lnTo>
                  <a:pt x="1179909" y="0"/>
                </a:lnTo>
                <a:lnTo>
                  <a:pt x="1179909" y="1022096"/>
                </a:lnTo>
                <a:lnTo>
                  <a:pt x="0" y="10220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8100000">
            <a:off x="-1080891" y="3929206"/>
            <a:ext cx="8642957" cy="9420116"/>
          </a:xfrm>
          <a:custGeom>
            <a:avLst/>
            <a:gdLst/>
            <a:ahLst/>
            <a:cxnLst/>
            <a:rect r="r" b="b" t="t" l="l"/>
            <a:pathLst>
              <a:path h="9420116" w="8642957">
                <a:moveTo>
                  <a:pt x="0" y="0"/>
                </a:moveTo>
                <a:lnTo>
                  <a:pt x="8642956" y="0"/>
                </a:lnTo>
                <a:lnTo>
                  <a:pt x="8642956" y="9420117"/>
                </a:lnTo>
                <a:lnTo>
                  <a:pt x="0" y="94201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02216" y="2506819"/>
            <a:ext cx="11214484" cy="6372225"/>
          </a:xfrm>
          <a:prstGeom prst="rect">
            <a:avLst/>
          </a:prstGeom>
        </p:spPr>
        <p:txBody>
          <a:bodyPr anchor="t" rtlCol="false" tIns="0" lIns="0" bIns="0" rIns="0">
            <a:spAutoFit/>
          </a:bodyPr>
          <a:lstStyle/>
          <a:p>
            <a:pPr algn="l" marL="1295400" indent="-647700" lvl="1">
              <a:lnSpc>
                <a:spcPts val="8400"/>
              </a:lnSpc>
              <a:buFont typeface="Arial"/>
              <a:buChar char="•"/>
            </a:pPr>
            <a:r>
              <a:rPr lang="en-US" b="true" sz="6000" spc="-270">
                <a:solidFill>
                  <a:srgbClr val="64514C"/>
                </a:solidFill>
                <a:latin typeface="DM Sans Bold"/>
                <a:ea typeface="DM Sans Bold"/>
                <a:cs typeface="DM Sans Bold"/>
                <a:sym typeface="DM Sans Bold"/>
              </a:rPr>
              <a:t>Ultimaker</a:t>
            </a:r>
            <a:r>
              <a:rPr lang="en-US" b="true" sz="6000" spc="-270">
                <a:solidFill>
                  <a:srgbClr val="64514C"/>
                </a:solidFill>
                <a:latin typeface="DM Sans Bold"/>
                <a:ea typeface="DM Sans Bold"/>
                <a:cs typeface="DM Sans Bold"/>
                <a:sym typeface="DM Sans Bold"/>
              </a:rPr>
              <a:t> Cura</a:t>
            </a:r>
          </a:p>
          <a:p>
            <a:pPr algn="l" marL="1295400" indent="-647700" lvl="1">
              <a:lnSpc>
                <a:spcPts val="8400"/>
              </a:lnSpc>
              <a:buFont typeface="Arial"/>
              <a:buChar char="•"/>
            </a:pPr>
            <a:r>
              <a:rPr lang="en-US" b="true" sz="6000" spc="-270">
                <a:solidFill>
                  <a:srgbClr val="64514C"/>
                </a:solidFill>
                <a:latin typeface="DM Sans Bold"/>
                <a:ea typeface="DM Sans Bold"/>
                <a:cs typeface="DM Sans Bold"/>
                <a:sym typeface="DM Sans Bold"/>
              </a:rPr>
              <a:t>Prusa</a:t>
            </a:r>
            <a:r>
              <a:rPr lang="en-US" b="true" sz="6000" spc="-270">
                <a:solidFill>
                  <a:srgbClr val="64514C"/>
                </a:solidFill>
                <a:latin typeface="DM Sans Bold"/>
                <a:ea typeface="DM Sans Bold"/>
                <a:cs typeface="DM Sans Bold"/>
                <a:sym typeface="DM Sans Bold"/>
              </a:rPr>
              <a:t>Slicer:</a:t>
            </a:r>
          </a:p>
          <a:p>
            <a:pPr algn="l" marL="1295400" indent="-647700" lvl="1">
              <a:lnSpc>
                <a:spcPts val="8400"/>
              </a:lnSpc>
              <a:buFont typeface="Arial"/>
              <a:buChar char="•"/>
            </a:pPr>
            <a:r>
              <a:rPr lang="en-US" b="true" sz="6000" spc="-270">
                <a:solidFill>
                  <a:srgbClr val="64514C"/>
                </a:solidFill>
                <a:latin typeface="DM Sans Bold"/>
                <a:ea typeface="DM Sans Bold"/>
                <a:cs typeface="DM Sans Bold"/>
                <a:sym typeface="DM Sans Bold"/>
              </a:rPr>
              <a:t>Tinkercad (Basic Slicing)</a:t>
            </a:r>
          </a:p>
          <a:p>
            <a:pPr algn="l" marL="1295400" indent="-647700" lvl="1">
              <a:lnSpc>
                <a:spcPts val="8400"/>
              </a:lnSpc>
              <a:buFont typeface="Arial"/>
              <a:buChar char="•"/>
            </a:pPr>
            <a:r>
              <a:rPr lang="en-US" b="true" sz="6000" spc="-270">
                <a:solidFill>
                  <a:srgbClr val="64514C"/>
                </a:solidFill>
                <a:latin typeface="DM Sans Bold"/>
                <a:ea typeface="DM Sans Bold"/>
                <a:cs typeface="DM Sans Bold"/>
                <a:sym typeface="DM Sans Bold"/>
              </a:rPr>
              <a:t>Orca Slicer </a:t>
            </a:r>
          </a:p>
          <a:p>
            <a:pPr algn="l">
              <a:lnSpc>
                <a:spcPts val="8400"/>
              </a:lnSpc>
            </a:pPr>
          </a:p>
          <a:p>
            <a:pPr algn="l">
              <a:lnSpc>
                <a:spcPts val="8400"/>
              </a:lnSpc>
            </a:pPr>
            <a:r>
              <a:rPr lang="en-US" b="true" sz="6000" spc="-270">
                <a:solidFill>
                  <a:srgbClr val="64514C"/>
                </a:solidFill>
                <a:latin typeface="DM Sans Bold"/>
                <a:ea typeface="DM Sans Bold"/>
                <a:cs typeface="DM Sans Bold"/>
                <a:sym typeface="DM Sans Bold"/>
              </a:rPr>
              <a:t>Import stl → Export Gcode</a:t>
            </a:r>
          </a:p>
        </p:txBody>
      </p:sp>
      <p:sp>
        <p:nvSpPr>
          <p:cNvPr name="TextBox 9" id="9"/>
          <p:cNvSpPr txBox="true"/>
          <p:nvPr/>
        </p:nvSpPr>
        <p:spPr>
          <a:xfrm rot="0">
            <a:off x="453991" y="237400"/>
            <a:ext cx="10962710" cy="1925320"/>
          </a:xfrm>
          <a:prstGeom prst="rect">
            <a:avLst/>
          </a:prstGeom>
        </p:spPr>
        <p:txBody>
          <a:bodyPr anchor="t" rtlCol="false" tIns="0" lIns="0" bIns="0" rIns="0">
            <a:spAutoFit/>
          </a:bodyPr>
          <a:lstStyle/>
          <a:p>
            <a:pPr algn="l" marL="0" indent="0" lvl="0">
              <a:lnSpc>
                <a:spcPts val="6800"/>
              </a:lnSpc>
              <a:spcBef>
                <a:spcPct val="0"/>
              </a:spcBef>
            </a:pPr>
            <a:r>
              <a:rPr lang="en-US" sz="6800" spc="-306">
                <a:solidFill>
                  <a:srgbClr val="64514C"/>
                </a:solidFill>
                <a:latin typeface="Heading Now 71-78"/>
                <a:ea typeface="Heading Now 71-78"/>
                <a:cs typeface="Heading Now 71-78"/>
                <a:sym typeface="Heading Now 71-78"/>
              </a:rPr>
              <a:t>Which</a:t>
            </a:r>
            <a:r>
              <a:rPr lang="en-US" sz="6800" spc="-306" strike="noStrike" u="none">
                <a:solidFill>
                  <a:srgbClr val="64514C"/>
                </a:solidFill>
                <a:latin typeface="Heading Now 71-78"/>
                <a:ea typeface="Heading Now 71-78"/>
                <a:cs typeface="Heading Now 71-78"/>
                <a:sym typeface="Heading Now 71-78"/>
              </a:rPr>
              <a:t> programs can we use?</a:t>
            </a:r>
          </a:p>
        </p:txBody>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808199" y="0"/>
            <a:ext cx="6479801" cy="10287000"/>
          </a:xfrm>
          <a:custGeom>
            <a:avLst/>
            <a:gdLst/>
            <a:ahLst/>
            <a:cxnLst/>
            <a:rect r="r" b="b" t="t" l="l"/>
            <a:pathLst>
              <a:path h="10287000" w="6479801">
                <a:moveTo>
                  <a:pt x="0" y="0"/>
                </a:moveTo>
                <a:lnTo>
                  <a:pt x="6479801" y="0"/>
                </a:lnTo>
                <a:lnTo>
                  <a:pt x="647980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13106" t="-12132" r="-28137" b="-6494"/>
            </a:stretch>
          </a:blipFill>
          <a:ln cap="sq">
            <a:noFill/>
            <a:prstDash val="solid"/>
            <a:miter/>
          </a:ln>
        </p:spPr>
      </p:sp>
      <p:grpSp>
        <p:nvGrpSpPr>
          <p:cNvPr name="Group 3" id="3"/>
          <p:cNvGrpSpPr/>
          <p:nvPr/>
        </p:nvGrpSpPr>
        <p:grpSpPr>
          <a:xfrm rot="0">
            <a:off x="12230806" y="1602633"/>
            <a:ext cx="5634586" cy="6209611"/>
            <a:chOff x="0" y="0"/>
            <a:chExt cx="1069836" cy="1179016"/>
          </a:xfrm>
        </p:grpSpPr>
        <p:sp>
          <p:nvSpPr>
            <p:cNvPr name="Freeform 4" id="4"/>
            <p:cNvSpPr/>
            <p:nvPr/>
          </p:nvSpPr>
          <p:spPr>
            <a:xfrm flipH="false" flipV="false" rot="0">
              <a:off x="0" y="0"/>
              <a:ext cx="1069836" cy="1179016"/>
            </a:xfrm>
            <a:custGeom>
              <a:avLst/>
              <a:gdLst/>
              <a:ahLst/>
              <a:cxnLst/>
              <a:rect r="r" b="b" t="t" l="l"/>
              <a:pathLst>
                <a:path h="1179016" w="1069836">
                  <a:moveTo>
                    <a:pt x="71448" y="0"/>
                  </a:moveTo>
                  <a:lnTo>
                    <a:pt x="998388" y="0"/>
                  </a:lnTo>
                  <a:cubicBezTo>
                    <a:pt x="1017337" y="0"/>
                    <a:pt x="1035511" y="7528"/>
                    <a:pt x="1048910" y="20927"/>
                  </a:cubicBezTo>
                  <a:cubicBezTo>
                    <a:pt x="1062309" y="34326"/>
                    <a:pt x="1069836" y="52499"/>
                    <a:pt x="1069836" y="71448"/>
                  </a:cubicBezTo>
                  <a:lnTo>
                    <a:pt x="1069836" y="1107568"/>
                  </a:lnTo>
                  <a:cubicBezTo>
                    <a:pt x="1069836" y="1126517"/>
                    <a:pt x="1062309" y="1144690"/>
                    <a:pt x="1048910" y="1158089"/>
                  </a:cubicBezTo>
                  <a:cubicBezTo>
                    <a:pt x="1035511" y="1171488"/>
                    <a:pt x="1017337" y="1179016"/>
                    <a:pt x="998388" y="1179016"/>
                  </a:cubicBezTo>
                  <a:lnTo>
                    <a:pt x="71448" y="1179016"/>
                  </a:lnTo>
                  <a:cubicBezTo>
                    <a:pt x="52499" y="1179016"/>
                    <a:pt x="34326" y="1171488"/>
                    <a:pt x="20927" y="1158089"/>
                  </a:cubicBezTo>
                  <a:cubicBezTo>
                    <a:pt x="7528" y="1144690"/>
                    <a:pt x="0" y="1126517"/>
                    <a:pt x="0" y="1107568"/>
                  </a:cubicBezTo>
                  <a:lnTo>
                    <a:pt x="0" y="71448"/>
                  </a:lnTo>
                  <a:cubicBezTo>
                    <a:pt x="0" y="52499"/>
                    <a:pt x="7528" y="34326"/>
                    <a:pt x="20927" y="20927"/>
                  </a:cubicBezTo>
                  <a:cubicBezTo>
                    <a:pt x="34326" y="7528"/>
                    <a:pt x="52499" y="0"/>
                    <a:pt x="71448" y="0"/>
                  </a:cubicBezTo>
                  <a:close/>
                </a:path>
              </a:pathLst>
            </a:custGeom>
            <a:blipFill>
              <a:blip r:embed="rId4"/>
              <a:stretch>
                <a:fillRect l="-32578" t="0" r="-32578" b="0"/>
              </a:stretch>
            </a:blipFill>
          </p:spPr>
        </p:sp>
      </p:grpSp>
      <p:sp>
        <p:nvSpPr>
          <p:cNvPr name="Freeform 5" id="5"/>
          <p:cNvSpPr/>
          <p:nvPr/>
        </p:nvSpPr>
        <p:spPr>
          <a:xfrm flipH="false" flipV="false" rot="0">
            <a:off x="14938912" y="777927"/>
            <a:ext cx="2911744" cy="2242043"/>
          </a:xfrm>
          <a:custGeom>
            <a:avLst/>
            <a:gdLst/>
            <a:ahLst/>
            <a:cxnLst/>
            <a:rect r="r" b="b" t="t" l="l"/>
            <a:pathLst>
              <a:path h="2242043" w="2911744">
                <a:moveTo>
                  <a:pt x="0" y="0"/>
                </a:moveTo>
                <a:lnTo>
                  <a:pt x="2911744" y="0"/>
                </a:lnTo>
                <a:lnTo>
                  <a:pt x="2911744" y="2242044"/>
                </a:lnTo>
                <a:lnTo>
                  <a:pt x="0" y="224204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6" id="6"/>
          <p:cNvSpPr/>
          <p:nvPr/>
        </p:nvSpPr>
        <p:spPr>
          <a:xfrm flipH="false" flipV="false" rot="0">
            <a:off x="17528623" y="8482406"/>
            <a:ext cx="1179909" cy="1022096"/>
          </a:xfrm>
          <a:custGeom>
            <a:avLst/>
            <a:gdLst/>
            <a:ahLst/>
            <a:cxnLst/>
            <a:rect r="r" b="b" t="t" l="l"/>
            <a:pathLst>
              <a:path h="1022096" w="1179909">
                <a:moveTo>
                  <a:pt x="0" y="0"/>
                </a:moveTo>
                <a:lnTo>
                  <a:pt x="1179909" y="0"/>
                </a:lnTo>
                <a:lnTo>
                  <a:pt x="1179909" y="1022096"/>
                </a:lnTo>
                <a:lnTo>
                  <a:pt x="0" y="1022096"/>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7" id="7"/>
          <p:cNvSpPr/>
          <p:nvPr/>
        </p:nvSpPr>
        <p:spPr>
          <a:xfrm flipH="false" flipV="false" rot="-8100000">
            <a:off x="-1080891" y="3929206"/>
            <a:ext cx="8642957" cy="9420116"/>
          </a:xfrm>
          <a:custGeom>
            <a:avLst/>
            <a:gdLst/>
            <a:ahLst/>
            <a:cxnLst/>
            <a:rect r="r" b="b" t="t" l="l"/>
            <a:pathLst>
              <a:path h="9420116" w="8642957">
                <a:moveTo>
                  <a:pt x="0" y="0"/>
                </a:moveTo>
                <a:lnTo>
                  <a:pt x="8642956" y="0"/>
                </a:lnTo>
                <a:lnTo>
                  <a:pt x="8642956" y="9420117"/>
                </a:lnTo>
                <a:lnTo>
                  <a:pt x="0" y="9420117"/>
                </a:lnTo>
                <a:lnTo>
                  <a:pt x="0" y="0"/>
                </a:lnTo>
                <a:close/>
              </a:path>
            </a:pathLst>
          </a:custGeom>
          <a:blipFill>
            <a:blip r:embed="rId9">
              <a:extLst>
                <a:ext uri="{96DAC541-7B7A-43D3-8B79-37D633B846F1}">
                  <asvg:svgBlip xmlns:asvg="http://schemas.microsoft.com/office/drawing/2016/SVG/main" r:embed="rId10"/>
                </a:ext>
              </a:extLst>
            </a:blip>
            <a:stretch>
              <a:fillRect l="0" t="0" r="0" b="0"/>
            </a:stretch>
          </a:blipFill>
        </p:spPr>
      </p:sp>
      <p:sp>
        <p:nvSpPr>
          <p:cNvPr name="TextBox 8" id="8"/>
          <p:cNvSpPr txBox="true"/>
          <p:nvPr/>
        </p:nvSpPr>
        <p:spPr>
          <a:xfrm rot="0">
            <a:off x="202216" y="2506819"/>
            <a:ext cx="11214484" cy="4238625"/>
          </a:xfrm>
          <a:prstGeom prst="rect">
            <a:avLst/>
          </a:prstGeom>
        </p:spPr>
        <p:txBody>
          <a:bodyPr anchor="t" rtlCol="false" tIns="0" lIns="0" bIns="0" rIns="0">
            <a:spAutoFit/>
          </a:bodyPr>
          <a:lstStyle/>
          <a:p>
            <a:pPr algn="l" marL="1295400" indent="-647700" lvl="1">
              <a:lnSpc>
                <a:spcPts val="8400"/>
              </a:lnSpc>
              <a:buFont typeface="Arial"/>
              <a:buChar char="•"/>
            </a:pPr>
            <a:r>
              <a:rPr lang="en-US" b="true" sz="6000" spc="-270">
                <a:solidFill>
                  <a:srgbClr val="64514C"/>
                </a:solidFill>
                <a:latin typeface="DM Sans Bold"/>
                <a:ea typeface="DM Sans Bold"/>
                <a:cs typeface="DM Sans Bold"/>
                <a:sym typeface="DM Sans Bold"/>
              </a:rPr>
              <a:t>You can find an image, logo and create a 3d image</a:t>
            </a:r>
          </a:p>
          <a:p>
            <a:pPr algn="l">
              <a:lnSpc>
                <a:spcPts val="8400"/>
              </a:lnSpc>
            </a:pPr>
            <a:r>
              <a:rPr lang="en-US" b="true" sz="6000" spc="-270" u="sng">
                <a:solidFill>
                  <a:srgbClr val="64514C"/>
                </a:solidFill>
                <a:latin typeface="DM Sans Bold"/>
                <a:ea typeface="DM Sans Bold"/>
                <a:cs typeface="DM Sans Bold"/>
                <a:sym typeface="DM Sans Bold"/>
                <a:hlinkClick r:id="rId11" tooltip="https://imagetostl.com/convert/file/png/to/stl"/>
              </a:rPr>
              <a:t>https://imagetostl.com/convert/file/png/to/stl</a:t>
            </a:r>
          </a:p>
        </p:txBody>
      </p:sp>
      <p:sp>
        <p:nvSpPr>
          <p:cNvPr name="TextBox 9" id="9"/>
          <p:cNvSpPr txBox="true"/>
          <p:nvPr/>
        </p:nvSpPr>
        <p:spPr>
          <a:xfrm rot="0">
            <a:off x="453991" y="237400"/>
            <a:ext cx="10962710" cy="1068070"/>
          </a:xfrm>
          <a:prstGeom prst="rect">
            <a:avLst/>
          </a:prstGeom>
        </p:spPr>
        <p:txBody>
          <a:bodyPr anchor="t" rtlCol="false" tIns="0" lIns="0" bIns="0" rIns="0">
            <a:spAutoFit/>
          </a:bodyPr>
          <a:lstStyle/>
          <a:p>
            <a:pPr algn="l" marL="0" indent="0" lvl="0">
              <a:lnSpc>
                <a:spcPts val="6800"/>
              </a:lnSpc>
              <a:spcBef>
                <a:spcPct val="0"/>
              </a:spcBef>
            </a:pPr>
            <a:r>
              <a:rPr lang="en-US" sz="6800" spc="-306">
                <a:solidFill>
                  <a:srgbClr val="64514C"/>
                </a:solidFill>
                <a:latin typeface="Heading Now 71-78"/>
                <a:ea typeface="Heading Now 71-78"/>
                <a:cs typeface="Heading Now 71-78"/>
                <a:sym typeface="Heading Now 71-78"/>
              </a:rPr>
              <a:t>image to 3d file</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11808199" y="0"/>
            <a:ext cx="6479801" cy="10287000"/>
          </a:xfrm>
          <a:custGeom>
            <a:avLst/>
            <a:gdLst/>
            <a:ahLst/>
            <a:cxnLst/>
            <a:rect r="r" b="b" t="t" l="l"/>
            <a:pathLst>
              <a:path h="10287000" w="6479801">
                <a:moveTo>
                  <a:pt x="0" y="0"/>
                </a:moveTo>
                <a:lnTo>
                  <a:pt x="6479801" y="0"/>
                </a:lnTo>
                <a:lnTo>
                  <a:pt x="6479801" y="10287000"/>
                </a:lnTo>
                <a:lnTo>
                  <a:pt x="0" y="10287000"/>
                </a:lnTo>
                <a:lnTo>
                  <a:pt x="0" y="0"/>
                </a:lnTo>
                <a:close/>
              </a:path>
            </a:pathLst>
          </a:custGeom>
          <a:blipFill>
            <a:blip r:embed="rId2">
              <a:extLst>
                <a:ext uri="{96DAC541-7B7A-43D3-8B79-37D633B846F1}">
                  <asvg:svgBlip xmlns:asvg="http://schemas.microsoft.com/office/drawing/2016/SVG/main" r:embed="rId3"/>
                </a:ext>
              </a:extLst>
            </a:blip>
            <a:stretch>
              <a:fillRect l="-13106" t="-12132" r="-28137" b="-6494"/>
            </a:stretch>
          </a:blipFill>
          <a:ln cap="sq">
            <a:noFill/>
            <a:prstDash val="solid"/>
            <a:miter/>
          </a:ln>
        </p:spPr>
      </p:sp>
      <p:sp>
        <p:nvSpPr>
          <p:cNvPr name="Freeform 3" id="3"/>
          <p:cNvSpPr/>
          <p:nvPr/>
        </p:nvSpPr>
        <p:spPr>
          <a:xfrm flipH="false" flipV="false" rot="-8100000">
            <a:off x="-1080891" y="3929206"/>
            <a:ext cx="8642957" cy="9420116"/>
          </a:xfrm>
          <a:custGeom>
            <a:avLst/>
            <a:gdLst/>
            <a:ahLst/>
            <a:cxnLst/>
            <a:rect r="r" b="b" t="t" l="l"/>
            <a:pathLst>
              <a:path h="9420116" w="8642957">
                <a:moveTo>
                  <a:pt x="0" y="0"/>
                </a:moveTo>
                <a:lnTo>
                  <a:pt x="8642956" y="0"/>
                </a:lnTo>
                <a:lnTo>
                  <a:pt x="8642956" y="9420117"/>
                </a:lnTo>
                <a:lnTo>
                  <a:pt x="0" y="942011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a:hlinkClick r:id="rId7" tooltip="https://nataliageorgitziki.blogspot.com/2025/10/3d-codeblock-tinkercad.html"/>
          </p:cNvPr>
          <p:cNvSpPr/>
          <p:nvPr/>
        </p:nvSpPr>
        <p:spPr>
          <a:xfrm flipH="false" flipV="false" rot="0">
            <a:off x="3097019" y="3772500"/>
            <a:ext cx="11742136" cy="5992538"/>
          </a:xfrm>
          <a:custGeom>
            <a:avLst/>
            <a:gdLst/>
            <a:ahLst/>
            <a:cxnLst/>
            <a:rect r="r" b="b" t="t" l="l"/>
            <a:pathLst>
              <a:path h="5992538" w="11742136">
                <a:moveTo>
                  <a:pt x="0" y="0"/>
                </a:moveTo>
                <a:lnTo>
                  <a:pt x="11742136" y="0"/>
                </a:lnTo>
                <a:lnTo>
                  <a:pt x="11742136" y="5992538"/>
                </a:lnTo>
                <a:lnTo>
                  <a:pt x="0" y="5992538"/>
                </a:lnTo>
                <a:lnTo>
                  <a:pt x="0" y="0"/>
                </a:lnTo>
                <a:close/>
              </a:path>
            </a:pathLst>
          </a:custGeom>
          <a:blipFill>
            <a:blip r:embed="rId6"/>
            <a:stretch>
              <a:fillRect l="0" t="0" r="0" b="0"/>
            </a:stretch>
          </a:blipFill>
        </p:spPr>
      </p:sp>
      <p:sp>
        <p:nvSpPr>
          <p:cNvPr name="TextBox 5" id="5"/>
          <p:cNvSpPr txBox="true"/>
          <p:nvPr/>
        </p:nvSpPr>
        <p:spPr>
          <a:xfrm rot="0">
            <a:off x="0" y="1591275"/>
            <a:ext cx="17531741" cy="4238625"/>
          </a:xfrm>
          <a:prstGeom prst="rect">
            <a:avLst/>
          </a:prstGeom>
        </p:spPr>
        <p:txBody>
          <a:bodyPr anchor="t" rtlCol="false" tIns="0" lIns="0" bIns="0" rIns="0">
            <a:spAutoFit/>
          </a:bodyPr>
          <a:lstStyle/>
          <a:p>
            <a:pPr algn="l" marL="1295400" indent="-647700" lvl="1">
              <a:lnSpc>
                <a:spcPts val="8400"/>
              </a:lnSpc>
              <a:buFont typeface="Arial"/>
              <a:buChar char="•"/>
            </a:pPr>
            <a:r>
              <a:rPr lang="en-US" b="true" sz="6000" spc="-270">
                <a:solidFill>
                  <a:srgbClr val="64514C"/>
                </a:solidFill>
                <a:latin typeface="DM Sans Bold"/>
                <a:ea typeface="DM Sans Bold"/>
                <a:cs typeface="DM Sans Bold"/>
                <a:sym typeface="DM Sans Bold"/>
              </a:rPr>
              <a:t>You can use blocks like coding and create your 3d design</a:t>
            </a:r>
          </a:p>
          <a:p>
            <a:pPr algn="l">
              <a:lnSpc>
                <a:spcPts val="8400"/>
              </a:lnSpc>
            </a:pPr>
          </a:p>
          <a:p>
            <a:pPr algn="l">
              <a:lnSpc>
                <a:spcPts val="8400"/>
              </a:lnSpc>
            </a:pPr>
          </a:p>
        </p:txBody>
      </p:sp>
      <p:sp>
        <p:nvSpPr>
          <p:cNvPr name="TextBox 6" id="6"/>
          <p:cNvSpPr txBox="true"/>
          <p:nvPr/>
        </p:nvSpPr>
        <p:spPr>
          <a:xfrm rot="0">
            <a:off x="453991" y="237400"/>
            <a:ext cx="10962710" cy="1068070"/>
          </a:xfrm>
          <a:prstGeom prst="rect">
            <a:avLst/>
          </a:prstGeom>
        </p:spPr>
        <p:txBody>
          <a:bodyPr anchor="t" rtlCol="false" tIns="0" lIns="0" bIns="0" rIns="0">
            <a:spAutoFit/>
          </a:bodyPr>
          <a:lstStyle/>
          <a:p>
            <a:pPr algn="l" marL="0" indent="0" lvl="0">
              <a:lnSpc>
                <a:spcPts val="6800"/>
              </a:lnSpc>
              <a:spcBef>
                <a:spcPct val="0"/>
              </a:spcBef>
            </a:pPr>
            <a:r>
              <a:rPr lang="en-US" sz="6800" spc="-306">
                <a:solidFill>
                  <a:srgbClr val="64514C"/>
                </a:solidFill>
                <a:latin typeface="Heading Now 71-78"/>
                <a:ea typeface="Heading Now 71-78"/>
                <a:cs typeface="Heading Now 71-78"/>
                <a:sym typeface="Heading Now 71-78"/>
              </a:rPr>
              <a:t>CodeBlock- tinkercad</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DAHA7cUFHWA</dc:identifier>
  <dcterms:modified xsi:type="dcterms:W3CDTF">2011-08-01T06:04:30Z</dcterms:modified>
  <cp:revision>1</cp:revision>
  <dc:title>Welcome to the 3D World</dc:title>
</cp:coreProperties>
</file>