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4" r:id="rId3"/>
    <p:sldId id="272" r:id="rId4"/>
    <p:sldId id="273" r:id="rId5"/>
    <p:sldId id="258" r:id="rId6"/>
    <p:sldId id="27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5" d="100"/>
          <a:sy n="65" d="100"/>
        </p:scale>
        <p:origin x="-14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1A5D6-EC3A-451E-8442-D076E7DA4279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BE6EC-FD8A-40A6-977F-0B4800655DF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60D-9F48-4500-B69F-43AF2A5D36B9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15EC-9FAE-487B-9A78-F43E72E644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60D-9F48-4500-B69F-43AF2A5D36B9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15EC-9FAE-487B-9A78-F43E72E644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60D-9F48-4500-B69F-43AF2A5D36B9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15EC-9FAE-487B-9A78-F43E72E644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60D-9F48-4500-B69F-43AF2A5D36B9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15EC-9FAE-487B-9A78-F43E72E644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60D-9F48-4500-B69F-43AF2A5D36B9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15EC-9FAE-487B-9A78-F43E72E644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60D-9F48-4500-B69F-43AF2A5D36B9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15EC-9FAE-487B-9A78-F43E72E644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60D-9F48-4500-B69F-43AF2A5D36B9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15EC-9FAE-487B-9A78-F43E72E644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60D-9F48-4500-B69F-43AF2A5D36B9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15EC-9FAE-487B-9A78-F43E72E644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60D-9F48-4500-B69F-43AF2A5D36B9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15EC-9FAE-487B-9A78-F43E72E644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60D-9F48-4500-B69F-43AF2A5D36B9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15EC-9FAE-487B-9A78-F43E72E644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60D-9F48-4500-B69F-43AF2A5D36B9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15EC-9FAE-487B-9A78-F43E72E644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5D60D-9F48-4500-B69F-43AF2A5D36B9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15EC-9FAE-487B-9A78-F43E72E6442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pean-union/index_e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/>
          <a:lstStyle/>
          <a:p>
            <a:r>
              <a:rPr lang="el-GR" dirty="0" smtClean="0"/>
              <a:t>Ευρωπαϊκή Ένωση (Ε.Ε.)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57290" y="1643050"/>
            <a:ext cx="6400800" cy="685808"/>
          </a:xfrm>
        </p:spPr>
        <p:txBody>
          <a:bodyPr/>
          <a:lstStyle/>
          <a:p>
            <a:r>
              <a:rPr lang="el-GR" dirty="0" smtClean="0"/>
              <a:t>Ευρωπαϊκοί θεσμοί</a:t>
            </a:r>
            <a:endParaRPr lang="el-GR" dirty="0"/>
          </a:p>
        </p:txBody>
      </p:sp>
      <p:pic>
        <p:nvPicPr>
          <p:cNvPr id="4" name="3 - Εικόνα" descr="eu_logo.png"/>
          <p:cNvPicPr>
            <a:picLocks noChangeAspect="1"/>
          </p:cNvPicPr>
          <p:nvPr/>
        </p:nvPicPr>
        <p:blipFill>
          <a:blip r:embed="rId2" cstate="print"/>
          <a:srcRect l="2488" t="3125" r="2488" b="18750"/>
          <a:stretch>
            <a:fillRect/>
          </a:stretch>
        </p:blipFill>
        <p:spPr>
          <a:xfrm>
            <a:off x="0" y="0"/>
            <a:ext cx="1285884" cy="831391"/>
          </a:xfrm>
          <a:prstGeom prst="rect">
            <a:avLst/>
          </a:prstGeom>
        </p:spPr>
      </p:pic>
      <p:pic>
        <p:nvPicPr>
          <p:cNvPr id="5" name="4 - Εικόνα" descr="e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2357430"/>
            <a:ext cx="4853802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7357399" y="6484891"/>
            <a:ext cx="1625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i="1">
                <a:solidFill>
                  <a:schemeClr val="bg1"/>
                </a:solidFill>
              </a:rPr>
              <a:t>© </a:t>
            </a:r>
            <a:r>
              <a:rPr lang="el-GR" sz="600">
                <a:solidFill>
                  <a:schemeClr val="bg1"/>
                </a:solidFill>
              </a:rPr>
              <a:t>ΚΟΙΝΟ ΚΤΗΜΑ</a:t>
            </a:r>
          </a:p>
        </p:txBody>
      </p:sp>
      <p:sp>
        <p:nvSpPr>
          <p:cNvPr id="11" name="ZoneTexte 9"/>
          <p:cNvSpPr txBox="1"/>
          <p:nvPr/>
        </p:nvSpPr>
        <p:spPr>
          <a:xfrm>
            <a:off x="2071670" y="285728"/>
            <a:ext cx="5929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>
                <a:latin typeface="Calibri" charset="0"/>
                <a:ea typeface="Calibri" charset="0"/>
                <a:cs typeface="Calibri" charset="0"/>
              </a:rPr>
              <a:t>Ευρωπαϊκή Ένωση (Ε.Ε.)</a:t>
            </a:r>
            <a:endParaRPr lang="el-GR" sz="4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2" name="11 - Εικόνα" descr="eu_logo.png"/>
          <p:cNvPicPr>
            <a:picLocks noChangeAspect="1"/>
          </p:cNvPicPr>
          <p:nvPr/>
        </p:nvPicPr>
        <p:blipFill>
          <a:blip r:embed="rId2" cstate="print"/>
          <a:srcRect l="2488" t="3125" r="2488" b="18750"/>
          <a:stretch>
            <a:fillRect/>
          </a:stretch>
        </p:blipFill>
        <p:spPr>
          <a:xfrm>
            <a:off x="0" y="0"/>
            <a:ext cx="1285884" cy="831391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142976" y="1142984"/>
            <a:ext cx="6894127" cy="38164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IE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 smtClean="0"/>
              <a:t>27 χώρες</a:t>
            </a:r>
            <a:endParaRPr lang="el-G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 smtClean="0"/>
              <a:t>446 εκατομμύρια κάτοικοι</a:t>
            </a:r>
            <a:endParaRPr lang="el-G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 smtClean="0"/>
              <a:t>24 επίσημες γλώσσες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 smtClean="0"/>
              <a:t>Ημέρα της Ευρώπης: 09 Μαΐου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hlinkClick r:id="rId3"/>
              </a:rPr>
              <a:t>https://europa.eu/european-union/index_el</a:t>
            </a:r>
            <a:endParaRPr lang="el-G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800" dirty="0"/>
          </a:p>
        </p:txBody>
      </p:sp>
      <p:pic>
        <p:nvPicPr>
          <p:cNvPr id="18" name="17 - Εικόνα" descr="eu.png"/>
          <p:cNvPicPr>
            <a:picLocks noChangeAspect="1"/>
          </p:cNvPicPr>
          <p:nvPr/>
        </p:nvPicPr>
        <p:blipFill>
          <a:blip r:embed="rId4" cstate="print"/>
          <a:srcRect l="13667" t="10714" r="23467"/>
          <a:stretch>
            <a:fillRect/>
          </a:stretch>
        </p:blipFill>
        <p:spPr>
          <a:xfrm>
            <a:off x="1428728" y="4714884"/>
            <a:ext cx="1643074" cy="1785950"/>
          </a:xfrm>
          <a:prstGeom prst="rect">
            <a:avLst/>
          </a:prstGeom>
        </p:spPr>
      </p:pic>
      <p:pic>
        <p:nvPicPr>
          <p:cNvPr id="19" name="18 - Εικόνα" descr="Screenshot_2020-05-10 eu_in_slides_el pd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4572008"/>
            <a:ext cx="4186242" cy="2068301"/>
          </a:xfrm>
          <a:prstGeom prst="rect">
            <a:avLst/>
          </a:prstGeom>
        </p:spPr>
      </p:pic>
      <p:sp>
        <p:nvSpPr>
          <p:cNvPr id="10" name="9 - Επεξήγηση με σύννεφο"/>
          <p:cNvSpPr/>
          <p:nvPr/>
        </p:nvSpPr>
        <p:spPr>
          <a:xfrm>
            <a:off x="5643570" y="1071546"/>
            <a:ext cx="3286148" cy="2071702"/>
          </a:xfrm>
          <a:prstGeom prst="cloudCallout">
            <a:avLst>
              <a:gd name="adj1" fmla="val -73792"/>
              <a:gd name="adj2" fmla="val -5496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rgbClr val="002060"/>
                </a:solidFill>
              </a:rPr>
              <a:t>Ενωμένοι στην πολυμορφία</a:t>
            </a:r>
            <a:endParaRPr lang="el-GR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/>
          <p:nvPr/>
        </p:nvSpPr>
        <p:spPr>
          <a:xfrm>
            <a:off x="1178335" y="1239422"/>
            <a:ext cx="4803245" cy="323165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IE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Δημοκρατία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Ανθρώπινη αξιοπρέπεια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Ελευθερία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Ισότητα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Κράτος δικαίου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Σεβασμός των ανθρώπινων δικαιωμάτων </a:t>
            </a:r>
          </a:p>
          <a:p>
            <a:endParaRPr lang="en-IE" dirty="0"/>
          </a:p>
        </p:txBody>
      </p:sp>
      <p:pic>
        <p:nvPicPr>
          <p:cNvPr id="6" name="Pictur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80571" y="3798311"/>
            <a:ext cx="2289452" cy="2902024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80571" y="1017270"/>
            <a:ext cx="2289452" cy="256032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78335" y="4942541"/>
            <a:ext cx="4033745" cy="1693995"/>
          </a:xfrm>
          <a:prstGeom prst="rect">
            <a:avLst/>
          </a:prstGeom>
          <a:solidFill>
            <a:srgbClr val="FFA00E"/>
          </a:solidFill>
        </p:spPr>
      </p:pic>
      <p:sp>
        <p:nvSpPr>
          <p:cNvPr id="9" name="TextBox 9"/>
          <p:cNvSpPr txBox="1"/>
          <p:nvPr/>
        </p:nvSpPr>
        <p:spPr>
          <a:xfrm>
            <a:off x="7357399" y="6484891"/>
            <a:ext cx="1625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i="1">
                <a:solidFill>
                  <a:schemeClr val="bg1"/>
                </a:solidFill>
              </a:rPr>
              <a:t>© </a:t>
            </a:r>
            <a:r>
              <a:rPr lang="el-GR" sz="600">
                <a:solidFill>
                  <a:schemeClr val="bg1"/>
                </a:solidFill>
              </a:rPr>
              <a:t>ΚΟΙΝΟ ΚΤΗΜΑ</a:t>
            </a:r>
          </a:p>
        </p:txBody>
      </p:sp>
      <p:sp>
        <p:nvSpPr>
          <p:cNvPr id="11" name="ZoneTexte 9"/>
          <p:cNvSpPr txBox="1"/>
          <p:nvPr/>
        </p:nvSpPr>
        <p:spPr>
          <a:xfrm>
            <a:off x="2071670" y="285728"/>
            <a:ext cx="535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>
                <a:latin typeface="Calibri" charset="0"/>
                <a:ea typeface="Calibri" charset="0"/>
                <a:cs typeface="Calibri" charset="0"/>
              </a:rPr>
              <a:t>Οι Ευρωπαϊκές αξίες</a:t>
            </a:r>
            <a:endParaRPr lang="el-GR" sz="4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2" name="11 - Εικόνα" descr="eu_logo.png"/>
          <p:cNvPicPr>
            <a:picLocks noChangeAspect="1"/>
          </p:cNvPicPr>
          <p:nvPr/>
        </p:nvPicPr>
        <p:blipFill>
          <a:blip r:embed="rId5" cstate="print"/>
          <a:srcRect l="2488" t="3125" r="2488" b="18750"/>
          <a:stretch>
            <a:fillRect/>
          </a:stretch>
        </p:blipFill>
        <p:spPr>
          <a:xfrm>
            <a:off x="0" y="0"/>
            <a:ext cx="1285884" cy="831391"/>
          </a:xfrm>
          <a:prstGeom prst="rect">
            <a:avLst/>
          </a:prstGeom>
        </p:spPr>
      </p:pic>
      <p:pic>
        <p:nvPicPr>
          <p:cNvPr id="13" name="12 - Εικόνα" descr="eur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38320">
            <a:off x="4481786" y="2201319"/>
            <a:ext cx="3658191" cy="3633803"/>
          </a:xfrm>
          <a:prstGeom prst="rect">
            <a:avLst/>
          </a:prstGeom>
        </p:spPr>
      </p:pic>
      <p:sp>
        <p:nvSpPr>
          <p:cNvPr id="14" name="13 - Ορθογώνιο"/>
          <p:cNvSpPr/>
          <p:nvPr/>
        </p:nvSpPr>
        <p:spPr>
          <a:xfrm>
            <a:off x="1500166" y="1714488"/>
            <a:ext cx="31371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οικονομία</a:t>
            </a:r>
            <a:endParaRPr lang="el-G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1714480" y="285728"/>
            <a:ext cx="7129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Τα κύρια βήματα στη δημιουργία της Ε.Ε.</a:t>
            </a:r>
            <a:endParaRPr lang="el-GR" sz="3200" dirty="0"/>
          </a:p>
        </p:txBody>
      </p:sp>
      <p:sp>
        <p:nvSpPr>
          <p:cNvPr id="7" name="Chevron 4"/>
          <p:cNvSpPr/>
          <p:nvPr/>
        </p:nvSpPr>
        <p:spPr>
          <a:xfrm>
            <a:off x="972815" y="3718037"/>
            <a:ext cx="1208531" cy="408457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8" name="Chevron 9"/>
          <p:cNvSpPr/>
          <p:nvPr/>
        </p:nvSpPr>
        <p:spPr>
          <a:xfrm>
            <a:off x="0" y="3718037"/>
            <a:ext cx="1110717" cy="408457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cxnSp>
        <p:nvCxnSpPr>
          <p:cNvPr id="9" name="Elbow Connector 6"/>
          <p:cNvCxnSpPr>
            <a:stCxn id="7" idx="2"/>
          </p:cNvCxnSpPr>
          <p:nvPr/>
        </p:nvCxnSpPr>
        <p:spPr>
          <a:xfrm rot="16200000" flipH="1">
            <a:off x="1335952" y="4265508"/>
            <a:ext cx="984408" cy="706380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/>
          <p:cNvSpPr txBox="1"/>
          <p:nvPr/>
        </p:nvSpPr>
        <p:spPr>
          <a:xfrm>
            <a:off x="1465109" y="4757012"/>
            <a:ext cx="1063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>
                <a:solidFill>
                  <a:schemeClr val="accent1">
                    <a:lumMod val="75000"/>
                  </a:schemeClr>
                </a:solidFill>
              </a:rPr>
              <a:t>1951</a:t>
            </a:r>
          </a:p>
        </p:txBody>
      </p:sp>
      <p:cxnSp>
        <p:nvCxnSpPr>
          <p:cNvPr id="11" name="Straight Connector 13"/>
          <p:cNvCxnSpPr/>
          <p:nvPr/>
        </p:nvCxnSpPr>
        <p:spPr>
          <a:xfrm>
            <a:off x="1549476" y="5110902"/>
            <a:ext cx="63187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7"/>
          <p:cNvSpPr txBox="1"/>
          <p:nvPr/>
        </p:nvSpPr>
        <p:spPr>
          <a:xfrm>
            <a:off x="380588" y="5119324"/>
            <a:ext cx="2776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Ευρωπαϊκή Κοινότητα Άνθρακα</a:t>
            </a:r>
          </a:p>
          <a:p>
            <a:pPr algn="ctr"/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 και </a:t>
            </a:r>
          </a:p>
          <a:p>
            <a:pPr algn="ctr"/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Χάλυβα</a:t>
            </a:r>
          </a:p>
        </p:txBody>
      </p:sp>
      <p:cxnSp>
        <p:nvCxnSpPr>
          <p:cNvPr id="13" name="Elbow Connector 19"/>
          <p:cNvCxnSpPr/>
          <p:nvPr/>
        </p:nvCxnSpPr>
        <p:spPr>
          <a:xfrm rot="16200000" flipV="1">
            <a:off x="-222148" y="2704607"/>
            <a:ext cx="1339703" cy="687160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1"/>
          <p:cNvCxnSpPr/>
          <p:nvPr/>
        </p:nvCxnSpPr>
        <p:spPr>
          <a:xfrm>
            <a:off x="104123" y="2378335"/>
            <a:ext cx="73919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2"/>
          <p:cNvSpPr txBox="1"/>
          <p:nvPr/>
        </p:nvSpPr>
        <p:spPr>
          <a:xfrm>
            <a:off x="228854" y="2036494"/>
            <a:ext cx="739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>
                <a:solidFill>
                  <a:schemeClr val="accent1">
                    <a:lumMod val="75000"/>
                  </a:schemeClr>
                </a:solidFill>
              </a:rPr>
              <a:t>1950</a:t>
            </a:r>
          </a:p>
        </p:txBody>
      </p:sp>
      <p:sp>
        <p:nvSpPr>
          <p:cNvPr id="16" name="TextBox 23"/>
          <p:cNvSpPr txBox="1"/>
          <p:nvPr/>
        </p:nvSpPr>
        <p:spPr>
          <a:xfrm>
            <a:off x="104123" y="2351120"/>
            <a:ext cx="1270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>
                <a:solidFill>
                  <a:schemeClr val="bg1">
                    <a:lumMod val="50000"/>
                  </a:schemeClr>
                </a:solidFill>
              </a:rPr>
              <a:t>Διακήρυξη Σούμαν</a:t>
            </a:r>
          </a:p>
        </p:txBody>
      </p:sp>
      <p:sp>
        <p:nvSpPr>
          <p:cNvPr id="17" name="Rectangle 14"/>
          <p:cNvSpPr/>
          <p:nvPr/>
        </p:nvSpPr>
        <p:spPr>
          <a:xfrm>
            <a:off x="7413017" y="4114526"/>
            <a:ext cx="1571800" cy="114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Chevron 20"/>
          <p:cNvSpPr/>
          <p:nvPr/>
        </p:nvSpPr>
        <p:spPr>
          <a:xfrm>
            <a:off x="2035064" y="3723174"/>
            <a:ext cx="1208531" cy="408457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9" name="Chevron 24"/>
          <p:cNvSpPr/>
          <p:nvPr/>
        </p:nvSpPr>
        <p:spPr>
          <a:xfrm>
            <a:off x="4181872" y="3714752"/>
            <a:ext cx="1208531" cy="40845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0" name="Chevron 25"/>
          <p:cNvSpPr/>
          <p:nvPr/>
        </p:nvSpPr>
        <p:spPr>
          <a:xfrm>
            <a:off x="3105693" y="3718036"/>
            <a:ext cx="1208531" cy="40845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1" name="Chevron 26"/>
          <p:cNvSpPr/>
          <p:nvPr/>
        </p:nvSpPr>
        <p:spPr>
          <a:xfrm>
            <a:off x="5271317" y="3710728"/>
            <a:ext cx="1208531" cy="408457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2" name="Chevron 27"/>
          <p:cNvSpPr/>
          <p:nvPr/>
        </p:nvSpPr>
        <p:spPr>
          <a:xfrm>
            <a:off x="6341946" y="3703183"/>
            <a:ext cx="1208531" cy="408457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3" name="Chevron 28"/>
          <p:cNvSpPr/>
          <p:nvPr/>
        </p:nvSpPr>
        <p:spPr>
          <a:xfrm>
            <a:off x="8461558" y="3698044"/>
            <a:ext cx="673562" cy="413663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4" name="Chevron 30"/>
          <p:cNvSpPr/>
          <p:nvPr/>
        </p:nvSpPr>
        <p:spPr>
          <a:xfrm>
            <a:off x="7446363" y="3703250"/>
            <a:ext cx="1152201" cy="408457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cxnSp>
        <p:nvCxnSpPr>
          <p:cNvPr id="25" name="Elbow Connector 31"/>
          <p:cNvCxnSpPr/>
          <p:nvPr/>
        </p:nvCxnSpPr>
        <p:spPr>
          <a:xfrm rot="16200000" flipV="1">
            <a:off x="1469326" y="2701320"/>
            <a:ext cx="1339703" cy="687160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5"/>
          <p:cNvCxnSpPr/>
          <p:nvPr/>
        </p:nvCxnSpPr>
        <p:spPr>
          <a:xfrm flipV="1">
            <a:off x="1795597" y="2370598"/>
            <a:ext cx="1372040" cy="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6"/>
          <p:cNvSpPr txBox="1"/>
          <p:nvPr/>
        </p:nvSpPr>
        <p:spPr>
          <a:xfrm>
            <a:off x="1744774" y="2355874"/>
            <a:ext cx="1721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>
                <a:solidFill>
                  <a:schemeClr val="bg2">
                    <a:lumMod val="50000"/>
                  </a:schemeClr>
                </a:solidFill>
              </a:rPr>
              <a:t>Συνθήκη της Ρώμης</a:t>
            </a:r>
          </a:p>
        </p:txBody>
      </p:sp>
      <p:sp>
        <p:nvSpPr>
          <p:cNvPr id="28" name="TextBox 33"/>
          <p:cNvSpPr txBox="1"/>
          <p:nvPr/>
        </p:nvSpPr>
        <p:spPr>
          <a:xfrm>
            <a:off x="1702129" y="2027955"/>
            <a:ext cx="1030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>
                <a:solidFill>
                  <a:schemeClr val="accent1">
                    <a:lumMod val="75000"/>
                  </a:schemeClr>
                </a:solidFill>
              </a:rPr>
              <a:t>1957</a:t>
            </a:r>
          </a:p>
        </p:txBody>
      </p:sp>
      <p:cxnSp>
        <p:nvCxnSpPr>
          <p:cNvPr id="29" name="Elbow Connector 35"/>
          <p:cNvCxnSpPr/>
          <p:nvPr/>
        </p:nvCxnSpPr>
        <p:spPr>
          <a:xfrm rot="16200000" flipH="1">
            <a:off x="3186107" y="4270645"/>
            <a:ext cx="984408" cy="706380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36"/>
          <p:cNvCxnSpPr/>
          <p:nvPr/>
        </p:nvCxnSpPr>
        <p:spPr>
          <a:xfrm rot="16200000" flipV="1">
            <a:off x="3575230" y="2791614"/>
            <a:ext cx="1206140" cy="631717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8"/>
          <p:cNvCxnSpPr>
            <a:stCxn id="19" idx="2"/>
          </p:cNvCxnSpPr>
          <p:nvPr/>
        </p:nvCxnSpPr>
        <p:spPr>
          <a:xfrm rot="16200000" flipH="1">
            <a:off x="4672567" y="4134664"/>
            <a:ext cx="944447" cy="921535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40"/>
          <p:cNvCxnSpPr/>
          <p:nvPr/>
        </p:nvCxnSpPr>
        <p:spPr>
          <a:xfrm rot="16200000" flipV="1">
            <a:off x="5186502" y="3084590"/>
            <a:ext cx="739835" cy="520492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42"/>
          <p:cNvCxnSpPr/>
          <p:nvPr/>
        </p:nvCxnSpPr>
        <p:spPr>
          <a:xfrm rot="16200000" flipH="1">
            <a:off x="6645592" y="4201570"/>
            <a:ext cx="662544" cy="503711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45"/>
          <p:cNvCxnSpPr/>
          <p:nvPr/>
        </p:nvCxnSpPr>
        <p:spPr>
          <a:xfrm rot="16200000" flipV="1">
            <a:off x="6818494" y="2312247"/>
            <a:ext cx="1664715" cy="1096132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48"/>
          <p:cNvCxnSpPr/>
          <p:nvPr/>
        </p:nvCxnSpPr>
        <p:spPr>
          <a:xfrm>
            <a:off x="3027416" y="5110902"/>
            <a:ext cx="101074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52"/>
          <p:cNvSpPr txBox="1"/>
          <p:nvPr/>
        </p:nvSpPr>
        <p:spPr>
          <a:xfrm>
            <a:off x="2960083" y="4784698"/>
            <a:ext cx="925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>
                <a:solidFill>
                  <a:schemeClr val="accent1">
                    <a:lumMod val="75000"/>
                  </a:schemeClr>
                </a:solidFill>
              </a:rPr>
              <a:t>1987</a:t>
            </a:r>
          </a:p>
        </p:txBody>
      </p:sp>
      <p:sp>
        <p:nvSpPr>
          <p:cNvPr id="38" name="TextBox 53"/>
          <p:cNvSpPr txBox="1"/>
          <p:nvPr/>
        </p:nvSpPr>
        <p:spPr>
          <a:xfrm>
            <a:off x="2968067" y="5095281"/>
            <a:ext cx="1548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>
                <a:solidFill>
                  <a:schemeClr val="bg2">
                    <a:lumMod val="50000"/>
                  </a:schemeClr>
                </a:solidFill>
              </a:rPr>
              <a:t>Πρόγραμμα ERASMUS</a:t>
            </a:r>
          </a:p>
        </p:txBody>
      </p:sp>
      <p:cxnSp>
        <p:nvCxnSpPr>
          <p:cNvPr id="39" name="Straight Connector 55"/>
          <p:cNvCxnSpPr/>
          <p:nvPr/>
        </p:nvCxnSpPr>
        <p:spPr>
          <a:xfrm>
            <a:off x="3862441" y="2503475"/>
            <a:ext cx="111109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58"/>
          <p:cNvSpPr txBox="1"/>
          <p:nvPr/>
        </p:nvSpPr>
        <p:spPr>
          <a:xfrm>
            <a:off x="3872843" y="2165848"/>
            <a:ext cx="890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>
                <a:solidFill>
                  <a:schemeClr val="accent1">
                    <a:lumMod val="75000"/>
                  </a:schemeClr>
                </a:solidFill>
              </a:rPr>
              <a:t>1992</a:t>
            </a:r>
          </a:p>
          <a:p>
            <a:endParaRPr lang="fr-BE" dirty="0"/>
          </a:p>
        </p:txBody>
      </p:sp>
      <p:sp>
        <p:nvSpPr>
          <p:cNvPr id="41" name="TextBox 59"/>
          <p:cNvSpPr txBox="1"/>
          <p:nvPr/>
        </p:nvSpPr>
        <p:spPr>
          <a:xfrm>
            <a:off x="3836271" y="2469100"/>
            <a:ext cx="138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>
                <a:solidFill>
                  <a:schemeClr val="bg2">
                    <a:lumMod val="50000"/>
                  </a:schemeClr>
                </a:solidFill>
              </a:rPr>
              <a:t>Συνθήκη του Μάαστριχτ</a:t>
            </a:r>
          </a:p>
        </p:txBody>
      </p:sp>
      <p:cxnSp>
        <p:nvCxnSpPr>
          <p:cNvPr id="42" name="Straight Connector 63"/>
          <p:cNvCxnSpPr/>
          <p:nvPr/>
        </p:nvCxnSpPr>
        <p:spPr>
          <a:xfrm>
            <a:off x="5305235" y="2969957"/>
            <a:ext cx="71441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64"/>
          <p:cNvSpPr txBox="1"/>
          <p:nvPr/>
        </p:nvSpPr>
        <p:spPr>
          <a:xfrm>
            <a:off x="5305235" y="2644790"/>
            <a:ext cx="767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>
                <a:solidFill>
                  <a:schemeClr val="accent1">
                    <a:lumMod val="75000"/>
                  </a:schemeClr>
                </a:solidFill>
              </a:rPr>
              <a:t>1995</a:t>
            </a:r>
          </a:p>
        </p:txBody>
      </p:sp>
      <p:sp>
        <p:nvSpPr>
          <p:cNvPr id="44" name="TextBox 65"/>
          <p:cNvSpPr txBox="1"/>
          <p:nvPr/>
        </p:nvSpPr>
        <p:spPr>
          <a:xfrm>
            <a:off x="5305235" y="2938179"/>
            <a:ext cx="1477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>
                <a:solidFill>
                  <a:schemeClr val="bg2">
                    <a:lumMod val="50000"/>
                  </a:schemeClr>
                </a:solidFill>
              </a:rPr>
              <a:t>Σένγκεν</a:t>
            </a:r>
          </a:p>
        </p:txBody>
      </p:sp>
      <p:cxnSp>
        <p:nvCxnSpPr>
          <p:cNvPr id="45" name="Straight Connector 71"/>
          <p:cNvCxnSpPr/>
          <p:nvPr/>
        </p:nvCxnSpPr>
        <p:spPr>
          <a:xfrm flipV="1">
            <a:off x="7102785" y="2027955"/>
            <a:ext cx="804898" cy="853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72"/>
          <p:cNvSpPr txBox="1"/>
          <p:nvPr/>
        </p:nvSpPr>
        <p:spPr>
          <a:xfrm>
            <a:off x="7102785" y="1711456"/>
            <a:ext cx="1052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>
                <a:solidFill>
                  <a:schemeClr val="accent1">
                    <a:lumMod val="75000"/>
                  </a:schemeClr>
                </a:solidFill>
              </a:rPr>
              <a:t>2004</a:t>
            </a:r>
          </a:p>
        </p:txBody>
      </p:sp>
      <p:sp>
        <p:nvSpPr>
          <p:cNvPr id="47" name="TextBox 73"/>
          <p:cNvSpPr txBox="1"/>
          <p:nvPr/>
        </p:nvSpPr>
        <p:spPr>
          <a:xfrm>
            <a:off x="7102785" y="2032708"/>
            <a:ext cx="159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>
                <a:solidFill>
                  <a:schemeClr val="bg2">
                    <a:lumMod val="50000"/>
                  </a:schemeClr>
                </a:solidFill>
              </a:rPr>
              <a:t>Διεύρυνση προς ανατολάς</a:t>
            </a:r>
          </a:p>
        </p:txBody>
      </p:sp>
      <p:cxnSp>
        <p:nvCxnSpPr>
          <p:cNvPr id="48" name="Straight Connector 75"/>
          <p:cNvCxnSpPr/>
          <p:nvPr/>
        </p:nvCxnSpPr>
        <p:spPr>
          <a:xfrm>
            <a:off x="4675509" y="5067655"/>
            <a:ext cx="93253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78"/>
          <p:cNvSpPr txBox="1"/>
          <p:nvPr/>
        </p:nvSpPr>
        <p:spPr>
          <a:xfrm>
            <a:off x="4645767" y="4752752"/>
            <a:ext cx="846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>
                <a:solidFill>
                  <a:schemeClr val="accent1">
                    <a:lumMod val="75000"/>
                  </a:schemeClr>
                </a:solidFill>
              </a:rPr>
              <a:t>1993</a:t>
            </a:r>
          </a:p>
        </p:txBody>
      </p:sp>
      <p:sp>
        <p:nvSpPr>
          <p:cNvPr id="50" name="TextBox 80"/>
          <p:cNvSpPr txBox="1"/>
          <p:nvPr/>
        </p:nvSpPr>
        <p:spPr>
          <a:xfrm>
            <a:off x="4645767" y="5067655"/>
            <a:ext cx="152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>
                <a:solidFill>
                  <a:schemeClr val="bg2">
                    <a:lumMod val="50000"/>
                  </a:schemeClr>
                </a:solidFill>
              </a:rPr>
              <a:t>Ενιαία αγορά</a:t>
            </a:r>
          </a:p>
        </p:txBody>
      </p:sp>
      <p:cxnSp>
        <p:nvCxnSpPr>
          <p:cNvPr id="51" name="Straight Connector 82"/>
          <p:cNvCxnSpPr/>
          <p:nvPr/>
        </p:nvCxnSpPr>
        <p:spPr>
          <a:xfrm>
            <a:off x="6479848" y="4784698"/>
            <a:ext cx="73511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85"/>
          <p:cNvSpPr txBox="1"/>
          <p:nvPr/>
        </p:nvSpPr>
        <p:spPr>
          <a:xfrm>
            <a:off x="6409155" y="4453389"/>
            <a:ext cx="867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>
                <a:solidFill>
                  <a:schemeClr val="accent1">
                    <a:lumMod val="75000"/>
                  </a:schemeClr>
                </a:solidFill>
              </a:rPr>
              <a:t>2002</a:t>
            </a:r>
          </a:p>
        </p:txBody>
      </p:sp>
      <p:sp>
        <p:nvSpPr>
          <p:cNvPr id="53" name="TextBox 88"/>
          <p:cNvSpPr txBox="1"/>
          <p:nvPr/>
        </p:nvSpPr>
        <p:spPr>
          <a:xfrm>
            <a:off x="6415274" y="4762580"/>
            <a:ext cx="7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>
                <a:solidFill>
                  <a:schemeClr val="bg2">
                    <a:lumMod val="50000"/>
                  </a:schemeClr>
                </a:solidFill>
              </a:rPr>
              <a:t>Ευρώ</a:t>
            </a:r>
          </a:p>
        </p:txBody>
      </p:sp>
      <p:pic>
        <p:nvPicPr>
          <p:cNvPr id="54" name="53 - Εικόνα" descr="eu_logo.png"/>
          <p:cNvPicPr>
            <a:picLocks noChangeAspect="1"/>
          </p:cNvPicPr>
          <p:nvPr/>
        </p:nvPicPr>
        <p:blipFill>
          <a:blip r:embed="rId2" cstate="print"/>
          <a:srcRect l="2488" t="3125" r="2488" b="18750"/>
          <a:stretch>
            <a:fillRect/>
          </a:stretch>
        </p:blipFill>
        <p:spPr>
          <a:xfrm>
            <a:off x="0" y="0"/>
            <a:ext cx="1285884" cy="831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κράτη μέλη της Ε.Ε.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643966" cy="5388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280"/>
                <a:gridCol w="1275594"/>
                <a:gridCol w="900420"/>
                <a:gridCol w="600280"/>
                <a:gridCol w="1500699"/>
                <a:gridCol w="885372"/>
                <a:gridCol w="615327"/>
                <a:gridCol w="1425664"/>
                <a:gridCol w="840330"/>
              </a:tblGrid>
              <a:tr h="477997">
                <a:tc gridSpan="9"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27 Κράτη</a:t>
                      </a:r>
                      <a:r>
                        <a:rPr lang="el-GR" sz="2400" baseline="0" dirty="0" smtClean="0"/>
                        <a:t> Μέλη</a:t>
                      </a:r>
                      <a:endParaRPr lang="el-G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77997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Αυστρία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latin typeface="Calibri"/>
                          <a:ea typeface="Calibri"/>
                          <a:cs typeface="Times New Roman"/>
                        </a:rPr>
                        <a:t>1/1/1995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Ισπανία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latin typeface="Calibri"/>
                          <a:ea typeface="Calibri"/>
                          <a:cs typeface="Times New Roman"/>
                        </a:rPr>
                        <a:t>1/1/1986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Ουγγαρία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latin typeface="+mn-lt"/>
                          <a:ea typeface="Calibri"/>
                          <a:cs typeface="Times New Roman"/>
                        </a:rPr>
                        <a:t>1/5/2004</a:t>
                      </a:r>
                    </a:p>
                  </a:txBody>
                  <a:tcPr marL="68580" marR="68580" marT="0" marB="0" anchor="ctr"/>
                </a:tc>
              </a:tr>
              <a:tr h="477997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Βέλγιο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latin typeface="Calibri"/>
                          <a:ea typeface="Calibri"/>
                          <a:cs typeface="Times New Roman"/>
                        </a:rPr>
                        <a:t>1/1/1958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Ιταλία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latin typeface="+mn-lt"/>
                          <a:ea typeface="Calibri"/>
                          <a:cs typeface="Times New Roman"/>
                        </a:rPr>
                        <a:t>1/1/1958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Πολωνία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latin typeface="+mn-lt"/>
                          <a:ea typeface="Calibri"/>
                          <a:cs typeface="Times New Roman"/>
                        </a:rPr>
                        <a:t>1/5/2004</a:t>
                      </a:r>
                    </a:p>
                  </a:txBody>
                  <a:tcPr marL="68580" marR="68580" marT="0" marB="0" anchor="ctr"/>
                </a:tc>
              </a:tr>
              <a:tr h="477997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Βουλγαρία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latin typeface="Calibri"/>
                          <a:ea typeface="Calibri"/>
                          <a:cs typeface="Times New Roman"/>
                        </a:rPr>
                        <a:t>1/1/2007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Κροατία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latin typeface="Calibri"/>
                          <a:ea typeface="Calibri"/>
                          <a:cs typeface="Times New Roman"/>
                        </a:rPr>
                        <a:t>1/7/2013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Πορτογαλία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latin typeface="Calibri"/>
                          <a:ea typeface="Calibri"/>
                          <a:cs typeface="Times New Roman"/>
                        </a:rPr>
                        <a:t>1/1/1986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7997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Γαλλία	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latin typeface="+mn-lt"/>
                          <a:ea typeface="Calibri"/>
                          <a:cs typeface="Times New Roman"/>
                        </a:rPr>
                        <a:t>1/1/1958</a:t>
                      </a:r>
                      <a:endParaRPr lang="el-G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Κύπρος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latin typeface="+mn-lt"/>
                          <a:ea typeface="Calibri"/>
                          <a:cs typeface="Times New Roman"/>
                        </a:rPr>
                        <a:t>1/5/2004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Ρουμανία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latin typeface="Calibri"/>
                          <a:ea typeface="Calibri"/>
                          <a:cs typeface="Times New Roman"/>
                        </a:rPr>
                        <a:t>1/1/2007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7997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Γερμανία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latin typeface="+mn-lt"/>
                          <a:ea typeface="Calibri"/>
                          <a:cs typeface="Times New Roman"/>
                        </a:rPr>
                        <a:t>1/1/1958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Λετονία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latin typeface="+mn-lt"/>
                          <a:ea typeface="Calibri"/>
                          <a:cs typeface="Times New Roman"/>
                        </a:rPr>
                        <a:t>1/5/2004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Σλοβακία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latin typeface="+mn-lt"/>
                          <a:ea typeface="Calibri"/>
                          <a:cs typeface="Times New Roman"/>
                        </a:rPr>
                        <a:t>1/5/2004</a:t>
                      </a:r>
                    </a:p>
                  </a:txBody>
                  <a:tcPr marL="68580" marR="68580" marT="0" marB="0" anchor="ctr"/>
                </a:tc>
              </a:tr>
              <a:tr h="477997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Δανία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latin typeface="Calibri"/>
                          <a:ea typeface="Calibri"/>
                          <a:cs typeface="Times New Roman"/>
                        </a:rPr>
                        <a:t>1/1/1973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Λιθουανία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latin typeface="+mn-lt"/>
                          <a:ea typeface="Calibri"/>
                          <a:cs typeface="Times New Roman"/>
                        </a:rPr>
                        <a:t>1/5/2004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Σλοβενία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latin typeface="+mn-lt"/>
                          <a:ea typeface="Calibri"/>
                          <a:cs typeface="Times New Roman"/>
                        </a:rPr>
                        <a:t>1/5/2004</a:t>
                      </a:r>
                    </a:p>
                  </a:txBody>
                  <a:tcPr marL="68580" marR="68580" marT="0" marB="0" anchor="ctr"/>
                </a:tc>
              </a:tr>
              <a:tr h="477997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Ελλάδα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latin typeface="Calibri"/>
                          <a:ea typeface="Calibri"/>
                          <a:cs typeface="Times New Roman"/>
                        </a:rPr>
                        <a:t>1/1/1981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Λουξεμβούργο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latin typeface="Calibri"/>
                          <a:ea typeface="Calibri"/>
                          <a:cs typeface="Times New Roman"/>
                        </a:rPr>
                        <a:t>1/1/1958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Σουηδία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latin typeface="Calibri"/>
                          <a:ea typeface="Calibri"/>
                          <a:cs typeface="Times New Roman"/>
                        </a:rPr>
                        <a:t>1/1/1995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7997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Εσθονία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latin typeface="Calibri"/>
                          <a:ea typeface="Calibri"/>
                          <a:cs typeface="Times New Roman"/>
                        </a:rPr>
                        <a:t>1/5/2004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Μάλτα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latin typeface="+mn-lt"/>
                          <a:ea typeface="Calibri"/>
                          <a:cs typeface="Times New Roman"/>
                        </a:rPr>
                        <a:t>1/5/2004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Τσεχία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latin typeface="+mn-lt"/>
                          <a:ea typeface="Calibri"/>
                          <a:cs typeface="Times New Roman"/>
                        </a:rPr>
                        <a:t>1/5/2004</a:t>
                      </a:r>
                    </a:p>
                  </a:txBody>
                  <a:tcPr marL="68580" marR="68580" marT="0" marB="0" anchor="ctr"/>
                </a:tc>
              </a:tr>
              <a:tr h="477997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latin typeface="+mn-lt"/>
                          <a:ea typeface="Calibri"/>
                          <a:cs typeface="Times New Roman"/>
                        </a:rPr>
                        <a:t>Ηνωμένο Βασίλειο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latin typeface="+mn-lt"/>
                          <a:ea typeface="Calibri"/>
                          <a:cs typeface="Times New Roman"/>
                        </a:rPr>
                        <a:t>1/1/1973</a:t>
                      </a:r>
                      <a:endParaRPr lang="en-US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31/1/2020</a:t>
                      </a:r>
                      <a:endParaRPr lang="el-GR" sz="1200" dirty="0" smtClean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Ολλανδία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latin typeface="+mn-lt"/>
                          <a:ea typeface="Calibri"/>
                          <a:cs typeface="Times New Roman"/>
                        </a:rPr>
                        <a:t>1/1/1958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Φινλανδία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latin typeface="Calibri"/>
                          <a:ea typeface="Calibri"/>
                          <a:cs typeface="Times New Roman"/>
                        </a:rPr>
                        <a:t>1/1/1995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7997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Ιρλανδία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latin typeface="+mn-lt"/>
                          <a:ea typeface="Calibri"/>
                          <a:cs typeface="Times New Roman"/>
                        </a:rPr>
                        <a:t>1/1/1973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4 - Εικόνα" descr="Flag of Austria.sv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360000" cy="25411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Flag of Belgium.sv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00306"/>
            <a:ext cx="360045" cy="2667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Flag of Bulgaria.sv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000372"/>
            <a:ext cx="353441" cy="2667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Flag of France.sv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00438"/>
            <a:ext cx="353695" cy="2381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Flag of Germany.sv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929066"/>
            <a:ext cx="362685" cy="21431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- Εικόνα" descr="Flag of Denmark.sv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429132"/>
            <a:ext cx="304800" cy="23552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- Εικόνα" descr="Flag of Greece.sv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4929198"/>
            <a:ext cx="304800" cy="20781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- Εικόνα" descr="Flag of Estonia.sv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5357826"/>
            <a:ext cx="299357" cy="2381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- Εικόνα" descr="Flag of Ireland.sv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6429396"/>
            <a:ext cx="304800" cy="2095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- Εικόνα" descr="Flag of Spain.sv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14678" y="2071678"/>
            <a:ext cx="321310" cy="2190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- Εικόνα" descr="Flag of Italy.sv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14678" y="2500306"/>
            <a:ext cx="321310" cy="2190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- Εικόνα" descr="Flag of Croatia.sv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14678" y="3000372"/>
            <a:ext cx="323850" cy="1619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- Εικόνα" descr="Flag of Cyprus.sv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14678" y="3500438"/>
            <a:ext cx="321310" cy="2190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- Εικόνα" descr="Flag of Latvia.sv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214678" y="3929066"/>
            <a:ext cx="342900" cy="1714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- Εικόνα" descr="Flag of Lithuania.sv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214678" y="4429132"/>
            <a:ext cx="322385" cy="1905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- Εικόνα" descr="Flag of Luxembourg.sv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14678" y="4929198"/>
            <a:ext cx="322385" cy="1905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20 - Εικόνα" descr="Flag of Malta.sv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214678" y="5429264"/>
            <a:ext cx="335280" cy="228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21 - Εικόνα" descr="Flag of the Netherlands.sv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214678" y="5857892"/>
            <a:ext cx="335280" cy="228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22 - Εικόνα" descr="Flag of Hungary.sv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072198" y="2071678"/>
            <a:ext cx="359410" cy="24260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23 - Εικόνα" descr="Flag of Poland.sv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072198" y="2500306"/>
            <a:ext cx="359229" cy="228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24 - Εικόνα" descr="Flag of Portugal.svg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072198" y="3000372"/>
            <a:ext cx="349250" cy="2381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25 - Εικόνα" descr="Flag of Romania.svg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072198" y="3500438"/>
            <a:ext cx="352425" cy="24029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26 - Εικόνα" descr="Flag of Slovakia.svg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072198" y="3929066"/>
            <a:ext cx="304800" cy="20781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27 - Εικόνα" descr="Flag of Slovenia.svg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072198" y="4429132"/>
            <a:ext cx="342900" cy="1714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28 - Εικόνα" descr="Flag of Sweden.svg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072198" y="4857760"/>
            <a:ext cx="329293" cy="2095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29 - Εικόνα" descr="Flag of the Czech Republic.svg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6072198" y="5357826"/>
            <a:ext cx="304800" cy="20781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30 - Εικόνα" descr="Flag of Finland.svg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6072198" y="5857892"/>
            <a:ext cx="306265" cy="1809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31 - Εικόνα" descr="eu_logo.png"/>
          <p:cNvPicPr>
            <a:picLocks noChangeAspect="1"/>
          </p:cNvPicPr>
          <p:nvPr/>
        </p:nvPicPr>
        <p:blipFill>
          <a:blip r:embed="rId29" cstate="print"/>
          <a:srcRect l="2488" t="3125" r="2488" b="18750"/>
          <a:stretch>
            <a:fillRect/>
          </a:stretch>
        </p:blipFill>
        <p:spPr>
          <a:xfrm>
            <a:off x="0" y="0"/>
            <a:ext cx="1285884" cy="831391"/>
          </a:xfrm>
          <a:prstGeom prst="rect">
            <a:avLst/>
          </a:prstGeom>
        </p:spPr>
      </p:pic>
      <p:pic>
        <p:nvPicPr>
          <p:cNvPr id="33" name="32 - Εικόνα" descr="uk.jp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85720" y="5929330"/>
            <a:ext cx="381000" cy="22860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59 - Εικόνα" descr="Εικόνα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1"/>
          <p:cNvSpPr txBox="1"/>
          <p:nvPr/>
        </p:nvSpPr>
        <p:spPr>
          <a:xfrm>
            <a:off x="1142976" y="285728"/>
            <a:ext cx="7093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i="0" u="none" strike="noStrike" cap="none" normalizeH="0" baseline="0" noProof="0" dirty="0" smtClean="0">
                <a:ln>
                  <a:noFill/>
                </a:ln>
                <a:uLnTx/>
                <a:uFillTx/>
                <a:latin typeface="Calibri" panose="020F0502020204030204"/>
                <a:ea typeface="+mn-ea"/>
                <a:cs typeface="+mn-cs"/>
              </a:rPr>
              <a:t>Τα κράτη μέλη</a:t>
            </a:r>
            <a:r>
              <a:rPr kumimoji="0" lang="el-GR" sz="4400" i="0" u="none" strike="noStrike" cap="none" normalizeH="0" noProof="0" dirty="0" smtClean="0">
                <a:ln>
                  <a:noFill/>
                </a:ln>
                <a:uLnTx/>
                <a:uFillTx/>
                <a:latin typeface="Calibri" panose="020F0502020204030204"/>
                <a:ea typeface="+mn-ea"/>
                <a:cs typeface="+mn-cs"/>
              </a:rPr>
              <a:t> της Ε.Ε. </a:t>
            </a:r>
            <a:endParaRPr kumimoji="0" lang="el-GR" sz="4400" i="0" u="none" strike="noStrike" cap="none" normalizeH="0" baseline="0" noProof="0" dirty="0">
              <a:ln>
                <a:noFill/>
              </a:ln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343982" y="1754372"/>
            <a:ext cx="3286611" cy="723014"/>
          </a:xfrm>
          <a:prstGeom prst="rect">
            <a:avLst/>
          </a:prstGeom>
          <a:solidFill>
            <a:srgbClr val="2A4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410" y="1924493"/>
            <a:ext cx="995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cap="none" normalizeH="0" baseline="0" noProof="0" dirty="0" smtClean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1958</a:t>
            </a:r>
            <a:endParaRPr kumimoji="0" lang="el-GR" sz="2000" b="1" i="0" u="none" strike="noStrike" cap="none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1295140" y="1754372"/>
            <a:ext cx="22455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Βέλγιο, Γαλλία, Γερμανία, Ιταλία, Κάτω Χώρες, Λουξεμβούργο</a:t>
            </a:r>
          </a:p>
        </p:txBody>
      </p:sp>
      <p:sp>
        <p:nvSpPr>
          <p:cNvPr id="11" name="Rectangle 12"/>
          <p:cNvSpPr/>
          <p:nvPr/>
        </p:nvSpPr>
        <p:spPr>
          <a:xfrm>
            <a:off x="343982" y="2477386"/>
            <a:ext cx="3286611" cy="510363"/>
          </a:xfrm>
          <a:prstGeom prst="rect">
            <a:avLst/>
          </a:prstGeom>
          <a:solidFill>
            <a:srgbClr val="FFA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418410" y="2533602"/>
            <a:ext cx="784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1973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1299719" y="2459206"/>
            <a:ext cx="1892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Δανία, Ηνωμένο Βασίλειο, Ιρλανδία</a:t>
            </a:r>
            <a:r>
              <a:rPr kumimoji="0" lang="fr-BE" sz="1400" b="1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endParaRPr kumimoji="0" lang="el-GR" sz="1400" b="1" i="0" u="none" strike="noStrike" cap="none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343982" y="2987749"/>
            <a:ext cx="3286611" cy="340242"/>
          </a:xfrm>
          <a:prstGeom prst="rect">
            <a:avLst/>
          </a:prstGeom>
          <a:solidFill>
            <a:srgbClr val="AE6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418409" y="2958941"/>
            <a:ext cx="784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1981</a:t>
            </a:r>
          </a:p>
        </p:txBody>
      </p:sp>
      <p:sp>
        <p:nvSpPr>
          <p:cNvPr id="16" name="TextBox 17"/>
          <p:cNvSpPr txBox="1"/>
          <p:nvPr/>
        </p:nvSpPr>
        <p:spPr>
          <a:xfrm>
            <a:off x="1295140" y="3005929"/>
            <a:ext cx="1509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Ελλάδα</a:t>
            </a:r>
          </a:p>
        </p:txBody>
      </p:sp>
      <p:sp>
        <p:nvSpPr>
          <p:cNvPr id="17" name="Rectangle 18"/>
          <p:cNvSpPr/>
          <p:nvPr/>
        </p:nvSpPr>
        <p:spPr>
          <a:xfrm>
            <a:off x="343982" y="3327992"/>
            <a:ext cx="3286611" cy="417304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9"/>
          <p:cNvSpPr txBox="1"/>
          <p:nvPr/>
        </p:nvSpPr>
        <p:spPr>
          <a:xfrm>
            <a:off x="401724" y="3313587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1986</a:t>
            </a:r>
          </a:p>
        </p:txBody>
      </p:sp>
      <p:sp>
        <p:nvSpPr>
          <p:cNvPr id="19" name="TextBox 20"/>
          <p:cNvSpPr txBox="1"/>
          <p:nvPr/>
        </p:nvSpPr>
        <p:spPr>
          <a:xfrm>
            <a:off x="1289683" y="3363946"/>
            <a:ext cx="1902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Ισπανία, Πορτογαλία</a:t>
            </a:r>
          </a:p>
        </p:txBody>
      </p:sp>
      <p:sp>
        <p:nvSpPr>
          <p:cNvPr id="20" name="Rectangle 21"/>
          <p:cNvSpPr/>
          <p:nvPr/>
        </p:nvSpPr>
        <p:spPr>
          <a:xfrm>
            <a:off x="343982" y="3745296"/>
            <a:ext cx="3286611" cy="369504"/>
          </a:xfrm>
          <a:prstGeom prst="rect">
            <a:avLst/>
          </a:prstGeom>
          <a:solidFill>
            <a:srgbClr val="54C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2"/>
          <p:cNvSpPr txBox="1"/>
          <p:nvPr/>
        </p:nvSpPr>
        <p:spPr>
          <a:xfrm>
            <a:off x="418410" y="3753330"/>
            <a:ext cx="784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1995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1299718" y="3814870"/>
            <a:ext cx="2700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Αυστρία, Σουηδία, Φινλανδία</a:t>
            </a:r>
          </a:p>
        </p:txBody>
      </p:sp>
      <p:sp>
        <p:nvSpPr>
          <p:cNvPr id="23" name="Rectangle 24"/>
          <p:cNvSpPr/>
          <p:nvPr/>
        </p:nvSpPr>
        <p:spPr>
          <a:xfrm>
            <a:off x="343982" y="4114800"/>
            <a:ext cx="3286611" cy="888772"/>
          </a:xfrm>
          <a:prstGeom prst="rect">
            <a:avLst/>
          </a:prstGeom>
          <a:solidFill>
            <a:srgbClr val="C3D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418410" y="4339811"/>
            <a:ext cx="109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2004</a:t>
            </a:r>
          </a:p>
        </p:txBody>
      </p:sp>
      <p:sp>
        <p:nvSpPr>
          <p:cNvPr id="25" name="TextBox 26"/>
          <p:cNvSpPr txBox="1"/>
          <p:nvPr/>
        </p:nvSpPr>
        <p:spPr>
          <a:xfrm>
            <a:off x="1289558" y="4111673"/>
            <a:ext cx="2516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Εσθονία, Κύπρος, Λετονία, Λιθουανία, Μάλτα, Ουγγαρία, Πολωνία, Σλοβακία, Σλοβενία, Τσεχία</a:t>
            </a:r>
          </a:p>
        </p:txBody>
      </p:sp>
      <p:sp>
        <p:nvSpPr>
          <p:cNvPr id="26" name="Rectangle 27"/>
          <p:cNvSpPr/>
          <p:nvPr/>
        </p:nvSpPr>
        <p:spPr>
          <a:xfrm>
            <a:off x="343982" y="5003572"/>
            <a:ext cx="3286611" cy="440298"/>
          </a:xfrm>
          <a:prstGeom prst="rect">
            <a:avLst/>
          </a:prstGeom>
          <a:solidFill>
            <a:srgbClr val="FEF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8"/>
          <p:cNvSpPr txBox="1"/>
          <p:nvPr/>
        </p:nvSpPr>
        <p:spPr>
          <a:xfrm>
            <a:off x="418409" y="5041128"/>
            <a:ext cx="73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2007</a:t>
            </a:r>
          </a:p>
        </p:txBody>
      </p:sp>
      <p:sp>
        <p:nvSpPr>
          <p:cNvPr id="28" name="TextBox 29"/>
          <p:cNvSpPr txBox="1"/>
          <p:nvPr/>
        </p:nvSpPr>
        <p:spPr>
          <a:xfrm>
            <a:off x="1289558" y="5100936"/>
            <a:ext cx="1860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Βουλγαρία, Ρουμανία</a:t>
            </a:r>
          </a:p>
        </p:txBody>
      </p:sp>
      <p:sp>
        <p:nvSpPr>
          <p:cNvPr id="29" name="Rectangle 30"/>
          <p:cNvSpPr/>
          <p:nvPr/>
        </p:nvSpPr>
        <p:spPr>
          <a:xfrm>
            <a:off x="343982" y="5443870"/>
            <a:ext cx="3286611" cy="3934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31"/>
          <p:cNvSpPr txBox="1"/>
          <p:nvPr/>
        </p:nvSpPr>
        <p:spPr>
          <a:xfrm>
            <a:off x="420561" y="5463794"/>
            <a:ext cx="78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2013</a:t>
            </a:r>
          </a:p>
        </p:txBody>
      </p:sp>
      <p:sp>
        <p:nvSpPr>
          <p:cNvPr id="31" name="TextBox 32"/>
          <p:cNvSpPr txBox="1"/>
          <p:nvPr/>
        </p:nvSpPr>
        <p:spPr>
          <a:xfrm>
            <a:off x="1298158" y="5506078"/>
            <a:ext cx="1498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Κροατία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xmlns="" id="{C4C91D50-7DC7-8845-A242-EAE1AD1ED3F8}"/>
              </a:ext>
            </a:extLst>
          </p:cNvPr>
          <p:cNvSpPr txBox="1"/>
          <p:nvPr/>
        </p:nvSpPr>
        <p:spPr>
          <a:xfrm>
            <a:off x="4592863" y="3135843"/>
            <a:ext cx="1083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Ηνωμένο Βασίλειο</a:t>
            </a:r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xmlns="" id="{FF88FA81-D377-B240-8C05-DF9B3C292C1C}"/>
              </a:ext>
            </a:extLst>
          </p:cNvPr>
          <p:cNvSpPr txBox="1"/>
          <p:nvPr/>
        </p:nvSpPr>
        <p:spPr>
          <a:xfrm>
            <a:off x="4209333" y="2911648"/>
            <a:ext cx="6349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Ιρλανδία</a:t>
            </a:r>
          </a:p>
        </p:txBody>
      </p:sp>
      <p:sp>
        <p:nvSpPr>
          <p:cNvPr id="34" name="TextBox 4">
            <a:extLst>
              <a:ext uri="{FF2B5EF4-FFF2-40B4-BE49-F238E27FC236}">
                <a16:creationId xmlns:a16="http://schemas.microsoft.com/office/drawing/2014/main" xmlns="" id="{05B53261-23E0-0942-A84F-BF9C5D267D3B}"/>
              </a:ext>
            </a:extLst>
          </p:cNvPr>
          <p:cNvSpPr txBox="1"/>
          <p:nvPr/>
        </p:nvSpPr>
        <p:spPr>
          <a:xfrm>
            <a:off x="5660718" y="3562979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Γερμανία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AB29B2D-3351-4748-9E3D-A68B9E9D3F8D}"/>
              </a:ext>
            </a:extLst>
          </p:cNvPr>
          <p:cNvSpPr txBox="1"/>
          <p:nvPr/>
        </p:nvSpPr>
        <p:spPr>
          <a:xfrm>
            <a:off x="4953766" y="3997955"/>
            <a:ext cx="5373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Γαλλία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24EC0FF-8056-9445-9254-72D8E8867249}"/>
              </a:ext>
            </a:extLst>
          </p:cNvPr>
          <p:cNvSpPr txBox="1"/>
          <p:nvPr/>
        </p:nvSpPr>
        <p:spPr>
          <a:xfrm>
            <a:off x="5157513" y="3525101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Βέλγιο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3D06523-CA42-BE44-9AB2-AC55A137836A}"/>
              </a:ext>
            </a:extLst>
          </p:cNvPr>
          <p:cNvSpPr txBox="1"/>
          <p:nvPr/>
        </p:nvSpPr>
        <p:spPr>
          <a:xfrm>
            <a:off x="5440944" y="3338623"/>
            <a:ext cx="840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Κάτω Χώρες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2D56875-B97F-0D46-8587-69ABEE0BAE27}"/>
              </a:ext>
            </a:extLst>
          </p:cNvPr>
          <p:cNvSpPr txBox="1"/>
          <p:nvPr/>
        </p:nvSpPr>
        <p:spPr>
          <a:xfrm>
            <a:off x="5107907" y="373465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Λουξεμβούργο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ED9FD2D-EF10-5C46-BB0E-745C2303C53E}"/>
              </a:ext>
            </a:extLst>
          </p:cNvPr>
          <p:cNvSpPr txBox="1"/>
          <p:nvPr/>
        </p:nvSpPr>
        <p:spPr>
          <a:xfrm>
            <a:off x="5861092" y="4647317"/>
            <a:ext cx="418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Ιταλία</a:t>
            </a:r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xmlns="" id="{C5F84907-4AE7-A440-AE5F-2230E0EAC182}"/>
              </a:ext>
            </a:extLst>
          </p:cNvPr>
          <p:cNvSpPr/>
          <p:nvPr/>
        </p:nvSpPr>
        <p:spPr>
          <a:xfrm>
            <a:off x="4209333" y="4794907"/>
            <a:ext cx="4780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Ισπανία</a:t>
            </a:r>
          </a:p>
        </p:txBody>
      </p:sp>
      <p:sp>
        <p:nvSpPr>
          <p:cNvPr id="41" name="Rectangle 39">
            <a:extLst>
              <a:ext uri="{FF2B5EF4-FFF2-40B4-BE49-F238E27FC236}">
                <a16:creationId xmlns:a16="http://schemas.microsoft.com/office/drawing/2014/main" xmlns="" id="{1AAEA3C3-E3F3-4244-A40D-C53AFB1F79D0}"/>
              </a:ext>
            </a:extLst>
          </p:cNvPr>
          <p:cNvSpPr/>
          <p:nvPr/>
        </p:nvSpPr>
        <p:spPr>
          <a:xfrm>
            <a:off x="3721251" y="4636640"/>
            <a:ext cx="6367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Πορτογαλία</a:t>
            </a:r>
          </a:p>
        </p:txBody>
      </p:sp>
      <p:sp>
        <p:nvSpPr>
          <p:cNvPr id="42" name="Rectangle 40">
            <a:extLst>
              <a:ext uri="{FF2B5EF4-FFF2-40B4-BE49-F238E27FC236}">
                <a16:creationId xmlns:a16="http://schemas.microsoft.com/office/drawing/2014/main" xmlns="" id="{D266AB6C-D960-7741-94FF-A455F9BC782A}"/>
              </a:ext>
            </a:extLst>
          </p:cNvPr>
          <p:cNvSpPr/>
          <p:nvPr/>
        </p:nvSpPr>
        <p:spPr>
          <a:xfrm>
            <a:off x="6225759" y="4361264"/>
            <a:ext cx="5677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Κροατία</a:t>
            </a:r>
          </a:p>
        </p:txBody>
      </p:sp>
      <p:sp>
        <p:nvSpPr>
          <p:cNvPr id="43" name="Rectangle 41">
            <a:extLst>
              <a:ext uri="{FF2B5EF4-FFF2-40B4-BE49-F238E27FC236}">
                <a16:creationId xmlns:a16="http://schemas.microsoft.com/office/drawing/2014/main" xmlns="" id="{7FCE7A43-0EDC-FE4E-B175-272665A49EB3}"/>
              </a:ext>
            </a:extLst>
          </p:cNvPr>
          <p:cNvSpPr/>
          <p:nvPr/>
        </p:nvSpPr>
        <p:spPr>
          <a:xfrm>
            <a:off x="6793543" y="5162492"/>
            <a:ext cx="5565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Ελλάδα</a:t>
            </a:r>
          </a:p>
        </p:txBody>
      </p:sp>
      <p:sp>
        <p:nvSpPr>
          <p:cNvPr id="44" name="Rectangle 42">
            <a:extLst>
              <a:ext uri="{FF2B5EF4-FFF2-40B4-BE49-F238E27FC236}">
                <a16:creationId xmlns:a16="http://schemas.microsoft.com/office/drawing/2014/main" xmlns="" id="{81BB6AD1-DE5E-8B4D-9384-D4DBA2EFF306}"/>
              </a:ext>
            </a:extLst>
          </p:cNvPr>
          <p:cNvSpPr/>
          <p:nvPr/>
        </p:nvSpPr>
        <p:spPr>
          <a:xfrm>
            <a:off x="7071824" y="4671796"/>
            <a:ext cx="6206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Βουλγαρία</a:t>
            </a:r>
          </a:p>
        </p:txBody>
      </p:sp>
      <p:sp>
        <p:nvSpPr>
          <p:cNvPr id="45" name="Rectangle 43">
            <a:extLst>
              <a:ext uri="{FF2B5EF4-FFF2-40B4-BE49-F238E27FC236}">
                <a16:creationId xmlns:a16="http://schemas.microsoft.com/office/drawing/2014/main" xmlns="" id="{5978AAF8-B9C7-E94E-BF1F-8E0B18F2DAD4}"/>
              </a:ext>
            </a:extLst>
          </p:cNvPr>
          <p:cNvSpPr/>
          <p:nvPr/>
        </p:nvSpPr>
        <p:spPr>
          <a:xfrm>
            <a:off x="6989582" y="4247533"/>
            <a:ext cx="6559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Ρουμανία</a:t>
            </a: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xmlns="" id="{F3B2D003-957A-444E-8692-B761F0402118}"/>
              </a:ext>
            </a:extLst>
          </p:cNvPr>
          <p:cNvSpPr/>
          <p:nvPr/>
        </p:nvSpPr>
        <p:spPr>
          <a:xfrm>
            <a:off x="6029418" y="4251281"/>
            <a:ext cx="6351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Σλοβενία</a:t>
            </a:r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xmlns="" id="{6C295AF7-93A7-8A45-BFE7-8DD380533AB0}"/>
              </a:ext>
            </a:extLst>
          </p:cNvPr>
          <p:cNvSpPr/>
          <p:nvPr/>
        </p:nvSpPr>
        <p:spPr>
          <a:xfrm>
            <a:off x="6450857" y="4102530"/>
            <a:ext cx="6319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Ουγγαρία</a:t>
            </a:r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xmlns="" id="{29BA2E72-7248-254C-B460-EFB488EDA3F7}"/>
              </a:ext>
            </a:extLst>
          </p:cNvPr>
          <p:cNvSpPr/>
          <p:nvPr/>
        </p:nvSpPr>
        <p:spPr>
          <a:xfrm>
            <a:off x="6471471" y="3890538"/>
            <a:ext cx="6254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Σλοβακία</a:t>
            </a:r>
          </a:p>
        </p:txBody>
      </p:sp>
      <p:sp>
        <p:nvSpPr>
          <p:cNvPr id="49" name="Rectangle 47">
            <a:extLst>
              <a:ext uri="{FF2B5EF4-FFF2-40B4-BE49-F238E27FC236}">
                <a16:creationId xmlns:a16="http://schemas.microsoft.com/office/drawing/2014/main" xmlns="" id="{63D38D58-3411-BF4B-A206-0B6337C742EA}"/>
              </a:ext>
            </a:extLst>
          </p:cNvPr>
          <p:cNvSpPr/>
          <p:nvPr/>
        </p:nvSpPr>
        <p:spPr>
          <a:xfrm>
            <a:off x="6479628" y="3409333"/>
            <a:ext cx="5549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Πολωνία</a:t>
            </a:r>
          </a:p>
        </p:txBody>
      </p:sp>
      <p:sp>
        <p:nvSpPr>
          <p:cNvPr id="50" name="Rectangle 48">
            <a:extLst>
              <a:ext uri="{FF2B5EF4-FFF2-40B4-BE49-F238E27FC236}">
                <a16:creationId xmlns:a16="http://schemas.microsoft.com/office/drawing/2014/main" xmlns="" id="{0D60B5F3-D354-6543-998E-39A64F9EFA64}"/>
              </a:ext>
            </a:extLst>
          </p:cNvPr>
          <p:cNvSpPr/>
          <p:nvPr/>
        </p:nvSpPr>
        <p:spPr>
          <a:xfrm>
            <a:off x="6085935" y="3749283"/>
            <a:ext cx="5838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Τσεχία</a:t>
            </a:r>
          </a:p>
        </p:txBody>
      </p:sp>
      <p:sp>
        <p:nvSpPr>
          <p:cNvPr id="51" name="Rectangle 49">
            <a:extLst>
              <a:ext uri="{FF2B5EF4-FFF2-40B4-BE49-F238E27FC236}">
                <a16:creationId xmlns:a16="http://schemas.microsoft.com/office/drawing/2014/main" xmlns="" id="{C79E3BD7-8869-674A-BC91-7808926CA798}"/>
              </a:ext>
            </a:extLst>
          </p:cNvPr>
          <p:cNvSpPr/>
          <p:nvPr/>
        </p:nvSpPr>
        <p:spPr>
          <a:xfrm>
            <a:off x="6150812" y="2397363"/>
            <a:ext cx="6078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Σουηδία</a:t>
            </a:r>
          </a:p>
        </p:txBody>
      </p:sp>
      <p:sp>
        <p:nvSpPr>
          <p:cNvPr id="52" name="Rectangle 50">
            <a:extLst>
              <a:ext uri="{FF2B5EF4-FFF2-40B4-BE49-F238E27FC236}">
                <a16:creationId xmlns:a16="http://schemas.microsoft.com/office/drawing/2014/main" xmlns="" id="{144B6949-2685-2F43-9D04-7EF7680CB494}"/>
              </a:ext>
            </a:extLst>
          </p:cNvPr>
          <p:cNvSpPr/>
          <p:nvPr/>
        </p:nvSpPr>
        <p:spPr>
          <a:xfrm>
            <a:off x="6834680" y="2028905"/>
            <a:ext cx="5774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Φινλανδία</a:t>
            </a:r>
          </a:p>
        </p:txBody>
      </p:sp>
      <p:sp>
        <p:nvSpPr>
          <p:cNvPr id="53" name="Rectangle 51">
            <a:extLst>
              <a:ext uri="{FF2B5EF4-FFF2-40B4-BE49-F238E27FC236}">
                <a16:creationId xmlns:a16="http://schemas.microsoft.com/office/drawing/2014/main" xmlns="" id="{ABC140CB-B48B-1C4F-971E-024687CCCF52}"/>
              </a:ext>
            </a:extLst>
          </p:cNvPr>
          <p:cNvSpPr/>
          <p:nvPr/>
        </p:nvSpPr>
        <p:spPr>
          <a:xfrm>
            <a:off x="6878212" y="2520473"/>
            <a:ext cx="5757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Εσθονία</a:t>
            </a:r>
          </a:p>
        </p:txBody>
      </p:sp>
      <p:sp>
        <p:nvSpPr>
          <p:cNvPr id="54" name="Rectangle 52">
            <a:extLst>
              <a:ext uri="{FF2B5EF4-FFF2-40B4-BE49-F238E27FC236}">
                <a16:creationId xmlns:a16="http://schemas.microsoft.com/office/drawing/2014/main" xmlns="" id="{A10FFE75-900A-9547-9B5E-495A3820B75D}"/>
              </a:ext>
            </a:extLst>
          </p:cNvPr>
          <p:cNvSpPr/>
          <p:nvPr/>
        </p:nvSpPr>
        <p:spPr>
          <a:xfrm>
            <a:off x="6910021" y="2766694"/>
            <a:ext cx="5020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Λετονία</a:t>
            </a:r>
          </a:p>
        </p:txBody>
      </p:sp>
      <p:sp>
        <p:nvSpPr>
          <p:cNvPr id="55" name="Rectangle 53">
            <a:extLst>
              <a:ext uri="{FF2B5EF4-FFF2-40B4-BE49-F238E27FC236}">
                <a16:creationId xmlns:a16="http://schemas.microsoft.com/office/drawing/2014/main" xmlns="" id="{7F7D1D41-25E2-244A-9B83-5F76E8E97437}"/>
              </a:ext>
            </a:extLst>
          </p:cNvPr>
          <p:cNvSpPr/>
          <p:nvPr/>
        </p:nvSpPr>
        <p:spPr>
          <a:xfrm>
            <a:off x="6747539" y="2975579"/>
            <a:ext cx="6799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Λιθουανία</a:t>
            </a:r>
          </a:p>
        </p:txBody>
      </p:sp>
      <p:sp>
        <p:nvSpPr>
          <p:cNvPr id="56" name="Rectangle 54">
            <a:extLst>
              <a:ext uri="{FF2B5EF4-FFF2-40B4-BE49-F238E27FC236}">
                <a16:creationId xmlns:a16="http://schemas.microsoft.com/office/drawing/2014/main" xmlns="" id="{9B7A5158-2C2C-1D4B-AB25-3172D3B78FFB}"/>
              </a:ext>
            </a:extLst>
          </p:cNvPr>
          <p:cNvSpPr/>
          <p:nvPr/>
        </p:nvSpPr>
        <p:spPr>
          <a:xfrm>
            <a:off x="6012670" y="5731655"/>
            <a:ext cx="4988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Μάλτα</a:t>
            </a:r>
          </a:p>
        </p:txBody>
      </p:sp>
      <p:sp>
        <p:nvSpPr>
          <p:cNvPr id="57" name="Rectangle 55">
            <a:extLst>
              <a:ext uri="{FF2B5EF4-FFF2-40B4-BE49-F238E27FC236}">
                <a16:creationId xmlns:a16="http://schemas.microsoft.com/office/drawing/2014/main" xmlns="" id="{C4AB9EC1-0E10-6642-B3AB-E2A2CAEFB487}"/>
              </a:ext>
            </a:extLst>
          </p:cNvPr>
          <p:cNvSpPr/>
          <p:nvPr/>
        </p:nvSpPr>
        <p:spPr>
          <a:xfrm>
            <a:off x="8014021" y="5731655"/>
            <a:ext cx="5469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Κύπρος</a:t>
            </a:r>
          </a:p>
        </p:txBody>
      </p:sp>
      <p:sp>
        <p:nvSpPr>
          <p:cNvPr id="58" name="Rectangle 56">
            <a:extLst>
              <a:ext uri="{FF2B5EF4-FFF2-40B4-BE49-F238E27FC236}">
                <a16:creationId xmlns:a16="http://schemas.microsoft.com/office/drawing/2014/main" xmlns="" id="{FBF1B536-5DFC-FB45-BD72-58AA38652A4B}"/>
              </a:ext>
            </a:extLst>
          </p:cNvPr>
          <p:cNvSpPr/>
          <p:nvPr/>
        </p:nvSpPr>
        <p:spPr>
          <a:xfrm>
            <a:off x="5627456" y="2852505"/>
            <a:ext cx="6703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Δανία</a:t>
            </a:r>
          </a:p>
        </p:txBody>
      </p:sp>
      <p:sp>
        <p:nvSpPr>
          <p:cNvPr id="59" name="Rectangle 57">
            <a:extLst>
              <a:ext uri="{FF2B5EF4-FFF2-40B4-BE49-F238E27FC236}">
                <a16:creationId xmlns:a16="http://schemas.microsoft.com/office/drawing/2014/main" xmlns="" id="{37926475-0764-8846-8542-1C8EF916CD87}"/>
              </a:ext>
            </a:extLst>
          </p:cNvPr>
          <p:cNvSpPr/>
          <p:nvPr/>
        </p:nvSpPr>
        <p:spPr>
          <a:xfrm>
            <a:off x="6012670" y="4091189"/>
            <a:ext cx="5661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Αυστρία</a:t>
            </a:r>
          </a:p>
        </p:txBody>
      </p:sp>
      <p:pic>
        <p:nvPicPr>
          <p:cNvPr id="61" name="60 - Εικόνα" descr="eu_logo.png"/>
          <p:cNvPicPr>
            <a:picLocks noChangeAspect="1"/>
          </p:cNvPicPr>
          <p:nvPr/>
        </p:nvPicPr>
        <p:blipFill>
          <a:blip r:embed="rId3" cstate="print"/>
          <a:srcRect l="2488" t="3125" r="2488" b="18750"/>
          <a:stretch>
            <a:fillRect/>
          </a:stretch>
        </p:blipFill>
        <p:spPr>
          <a:xfrm>
            <a:off x="0" y="0"/>
            <a:ext cx="1285884" cy="831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255</Words>
  <Application>Microsoft Office PowerPoint</Application>
  <PresentationFormat>Προβολή στην οθόνη (4:3)</PresentationFormat>
  <Paragraphs>147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Ευρωπαϊκή Ένωση (Ε.Ε.)</vt:lpstr>
      <vt:lpstr>Διαφάνεια 2</vt:lpstr>
      <vt:lpstr>Διαφάνεια 3</vt:lpstr>
      <vt:lpstr>Διαφάνεια 4</vt:lpstr>
      <vt:lpstr>Τα κράτη μέλη της Ε.Ε.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Χρήστης των Windows</dc:creator>
  <cp:lastModifiedBy>Χρήστης των Windows</cp:lastModifiedBy>
  <cp:revision>47</cp:revision>
  <dcterms:created xsi:type="dcterms:W3CDTF">2020-03-09T20:52:33Z</dcterms:created>
  <dcterms:modified xsi:type="dcterms:W3CDTF">2020-05-11T18:12:42Z</dcterms:modified>
</cp:coreProperties>
</file>