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3" r:id="rId3"/>
    <p:sldId id="261" r:id="rId4"/>
    <p:sldId id="276" r:id="rId5"/>
    <p:sldId id="263" r:id="rId6"/>
    <p:sldId id="264" r:id="rId7"/>
    <p:sldId id="277" r:id="rId8"/>
    <p:sldId id="267" r:id="rId9"/>
    <p:sldId id="278" r:id="rId10"/>
    <p:sldId id="268" r:id="rId11"/>
    <p:sldId id="279" r:id="rId12"/>
    <p:sldId id="280" r:id="rId13"/>
    <p:sldId id="269" r:id="rId14"/>
    <p:sldId id="28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218EF-AA85-48A7-B8AE-68EC19A6844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0D8D39B-91C6-487E-853E-E25D114DE67D}">
      <dgm:prSet phldrT="[Κείμενο]"/>
      <dgm:spPr/>
      <dgm:t>
        <a:bodyPr/>
        <a:lstStyle/>
        <a:p>
          <a:r>
            <a:rPr lang="el-GR" dirty="0" smtClean="0"/>
            <a:t>Ευρωπαϊκό Κοινοβούλιο</a:t>
          </a:r>
          <a:endParaRPr lang="el-GR" dirty="0"/>
        </a:p>
      </dgm:t>
    </dgm:pt>
    <dgm:pt modelId="{F09BF9E0-B4AB-4374-A016-905D7058D202}" type="parTrans" cxnId="{544C26A1-8465-4D42-BED2-C33F7B5DB27B}">
      <dgm:prSet/>
      <dgm:spPr/>
      <dgm:t>
        <a:bodyPr/>
        <a:lstStyle/>
        <a:p>
          <a:endParaRPr lang="el-GR"/>
        </a:p>
      </dgm:t>
    </dgm:pt>
    <dgm:pt modelId="{D4CE7C8B-2A95-49A4-BB54-7B2D0B0C5935}" type="sibTrans" cxnId="{544C26A1-8465-4D42-BED2-C33F7B5DB27B}">
      <dgm:prSet/>
      <dgm:spPr/>
      <dgm:t>
        <a:bodyPr/>
        <a:lstStyle/>
        <a:p>
          <a:endParaRPr lang="el-GR"/>
        </a:p>
      </dgm:t>
    </dgm:pt>
    <dgm:pt modelId="{6ED33DEE-560F-4A28-A6EE-BC6479A9BF79}">
      <dgm:prSet phldrT="[Κείμενο]"/>
      <dgm:spPr/>
      <dgm:t>
        <a:bodyPr/>
        <a:lstStyle/>
        <a:p>
          <a:r>
            <a:rPr lang="el-GR" dirty="0" smtClean="0"/>
            <a:t>Συμβούλιο Υπουργών</a:t>
          </a:r>
          <a:endParaRPr lang="el-GR" dirty="0"/>
        </a:p>
      </dgm:t>
    </dgm:pt>
    <dgm:pt modelId="{1EA3C8EA-4444-4094-87AD-90A850BC90D6}" type="parTrans" cxnId="{5CB714DC-B657-49F9-BDE5-75D1493EECB9}">
      <dgm:prSet/>
      <dgm:spPr/>
      <dgm:t>
        <a:bodyPr/>
        <a:lstStyle/>
        <a:p>
          <a:endParaRPr lang="el-GR"/>
        </a:p>
      </dgm:t>
    </dgm:pt>
    <dgm:pt modelId="{087676E3-4526-4BAC-AABE-40AB397E94B8}" type="sibTrans" cxnId="{5CB714DC-B657-49F9-BDE5-75D1493EECB9}">
      <dgm:prSet/>
      <dgm:spPr/>
      <dgm:t>
        <a:bodyPr/>
        <a:lstStyle/>
        <a:p>
          <a:endParaRPr lang="el-GR"/>
        </a:p>
      </dgm:t>
    </dgm:pt>
    <dgm:pt modelId="{EC40F0B7-6FCD-4DD9-9F8A-8498BEB58B13}">
      <dgm:prSet phldrT="[Κείμενο]"/>
      <dgm:spPr/>
      <dgm:t>
        <a:bodyPr/>
        <a:lstStyle/>
        <a:p>
          <a:r>
            <a:rPr lang="el-GR" dirty="0" smtClean="0"/>
            <a:t>Ευρωπαϊκό Συμβούλιο</a:t>
          </a:r>
          <a:endParaRPr lang="el-GR" dirty="0"/>
        </a:p>
      </dgm:t>
    </dgm:pt>
    <dgm:pt modelId="{9BD7B49A-2E59-489C-8986-FCC936FC2A86}" type="parTrans" cxnId="{87296DB9-BD4C-4CD6-96A0-B88698ED3B8C}">
      <dgm:prSet/>
      <dgm:spPr/>
      <dgm:t>
        <a:bodyPr/>
        <a:lstStyle/>
        <a:p>
          <a:endParaRPr lang="el-GR"/>
        </a:p>
      </dgm:t>
    </dgm:pt>
    <dgm:pt modelId="{2D53864B-8E47-4644-BEA9-2F7773587EB8}" type="sibTrans" cxnId="{87296DB9-BD4C-4CD6-96A0-B88698ED3B8C}">
      <dgm:prSet/>
      <dgm:spPr/>
      <dgm:t>
        <a:bodyPr/>
        <a:lstStyle/>
        <a:p>
          <a:endParaRPr lang="el-GR"/>
        </a:p>
      </dgm:t>
    </dgm:pt>
    <dgm:pt modelId="{DBF61229-96DF-470B-9F63-8BAB97F43EC5}">
      <dgm:prSet phldrT="[Κείμενο]"/>
      <dgm:spPr/>
      <dgm:t>
        <a:bodyPr/>
        <a:lstStyle/>
        <a:p>
          <a:r>
            <a:rPr lang="el-GR" dirty="0" smtClean="0"/>
            <a:t>Ευρωπαϊκή Επιτροπή</a:t>
          </a:r>
          <a:endParaRPr lang="el-GR" dirty="0"/>
        </a:p>
      </dgm:t>
    </dgm:pt>
    <dgm:pt modelId="{823D666E-DF8B-4720-BE87-92A4207CEA08}" type="parTrans" cxnId="{37899F20-9137-4707-8D26-D6D0DDC642AD}">
      <dgm:prSet/>
      <dgm:spPr/>
      <dgm:t>
        <a:bodyPr/>
        <a:lstStyle/>
        <a:p>
          <a:endParaRPr lang="el-GR"/>
        </a:p>
      </dgm:t>
    </dgm:pt>
    <dgm:pt modelId="{DD25B390-71A8-4B6D-B0E1-076159FB16D9}" type="sibTrans" cxnId="{37899F20-9137-4707-8D26-D6D0DDC642AD}">
      <dgm:prSet/>
      <dgm:spPr/>
      <dgm:t>
        <a:bodyPr/>
        <a:lstStyle/>
        <a:p>
          <a:endParaRPr lang="el-GR"/>
        </a:p>
      </dgm:t>
    </dgm:pt>
    <dgm:pt modelId="{674DDC31-0C59-46AE-9BDA-61FA4CA0D03A}">
      <dgm:prSet phldrT="[Κείμενο]"/>
      <dgm:spPr/>
      <dgm:t>
        <a:bodyPr/>
        <a:lstStyle/>
        <a:p>
          <a:r>
            <a:rPr lang="el-GR" dirty="0" smtClean="0"/>
            <a:t>Ευρωπαϊκό Δικαστήριο</a:t>
          </a:r>
          <a:endParaRPr lang="el-GR" dirty="0"/>
        </a:p>
      </dgm:t>
    </dgm:pt>
    <dgm:pt modelId="{466E8C81-95FD-41F9-B417-138C265E02CE}" type="parTrans" cxnId="{3A7F270F-27B6-4B40-BC6B-5059265DF298}">
      <dgm:prSet/>
      <dgm:spPr/>
      <dgm:t>
        <a:bodyPr/>
        <a:lstStyle/>
        <a:p>
          <a:endParaRPr lang="el-GR"/>
        </a:p>
      </dgm:t>
    </dgm:pt>
    <dgm:pt modelId="{B95CDFBF-3574-4F75-871E-FCE6053BBBCD}" type="sibTrans" cxnId="{3A7F270F-27B6-4B40-BC6B-5059265DF298}">
      <dgm:prSet/>
      <dgm:spPr/>
      <dgm:t>
        <a:bodyPr/>
        <a:lstStyle/>
        <a:p>
          <a:endParaRPr lang="el-GR"/>
        </a:p>
      </dgm:t>
    </dgm:pt>
    <dgm:pt modelId="{4C62DAD6-A14F-4D97-8433-289D9953A9F7}" type="pres">
      <dgm:prSet presAssocID="{96E218EF-AA85-48A7-B8AE-68EC19A6844A}" presName="Name0" presStyleCnt="0">
        <dgm:presLayoutVars>
          <dgm:dir/>
          <dgm:resizeHandles val="exact"/>
        </dgm:presLayoutVars>
      </dgm:prSet>
      <dgm:spPr/>
    </dgm:pt>
    <dgm:pt modelId="{2E14D0A2-943B-42DF-8B90-DE9638798F90}" type="pres">
      <dgm:prSet presAssocID="{96E218EF-AA85-48A7-B8AE-68EC19A6844A}" presName="bkgdShp" presStyleLbl="alignAccFollowNode1" presStyleIdx="0" presStyleCnt="1"/>
      <dgm:spPr/>
    </dgm:pt>
    <dgm:pt modelId="{979F8C05-3C84-454B-B45A-C16140FFF283}" type="pres">
      <dgm:prSet presAssocID="{96E218EF-AA85-48A7-B8AE-68EC19A6844A}" presName="linComp" presStyleCnt="0"/>
      <dgm:spPr/>
    </dgm:pt>
    <dgm:pt modelId="{18029E51-7196-40CE-896F-EF4CFF6B0630}" type="pres">
      <dgm:prSet presAssocID="{80D8D39B-91C6-487E-853E-E25D114DE67D}" presName="compNode" presStyleCnt="0"/>
      <dgm:spPr/>
    </dgm:pt>
    <dgm:pt modelId="{B81D068A-392D-4EB0-8505-33FD7225C285}" type="pres">
      <dgm:prSet presAssocID="{80D8D39B-91C6-487E-853E-E25D114DE6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388590-8789-4947-A4DF-C1A24C782E62}" type="pres">
      <dgm:prSet presAssocID="{80D8D39B-91C6-487E-853E-E25D114DE67D}" presName="invisiNode" presStyleLbl="node1" presStyleIdx="0" presStyleCnt="5"/>
      <dgm:spPr/>
    </dgm:pt>
    <dgm:pt modelId="{EDB60FFF-15E1-4DAB-B546-B30246388178}" type="pres">
      <dgm:prSet presAssocID="{80D8D39B-91C6-487E-853E-E25D114DE67D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F54656-BBB6-46D3-90B0-C58C1F3F1444}" type="pres">
      <dgm:prSet presAssocID="{D4CE7C8B-2A95-49A4-BB54-7B2D0B0C5935}" presName="sibTrans" presStyleLbl="sibTrans2D1" presStyleIdx="0" presStyleCnt="0"/>
      <dgm:spPr/>
      <dgm:t>
        <a:bodyPr/>
        <a:lstStyle/>
        <a:p>
          <a:endParaRPr lang="el-GR"/>
        </a:p>
      </dgm:t>
    </dgm:pt>
    <dgm:pt modelId="{8180E9E2-7689-4AF8-ACEB-A71FFF2DB2D6}" type="pres">
      <dgm:prSet presAssocID="{6ED33DEE-560F-4A28-A6EE-BC6479A9BF79}" presName="compNode" presStyleCnt="0"/>
      <dgm:spPr/>
    </dgm:pt>
    <dgm:pt modelId="{B225CFD2-657E-4465-929D-12CAFCE42A95}" type="pres">
      <dgm:prSet presAssocID="{6ED33DEE-560F-4A28-A6EE-BC6479A9BF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443572-87A9-44A5-B875-91EF09CBA2B0}" type="pres">
      <dgm:prSet presAssocID="{6ED33DEE-560F-4A28-A6EE-BC6479A9BF79}" presName="invisiNode" presStyleLbl="node1" presStyleIdx="1" presStyleCnt="5"/>
      <dgm:spPr/>
    </dgm:pt>
    <dgm:pt modelId="{338AE70C-1A7C-4B74-AA73-A36BC5955B6E}" type="pres">
      <dgm:prSet presAssocID="{6ED33DEE-560F-4A28-A6EE-BC6479A9BF79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FA5BE38-4268-4562-829F-3C4EBF4F5D67}" type="pres">
      <dgm:prSet presAssocID="{087676E3-4526-4BAC-AABE-40AB397E94B8}" presName="sibTrans" presStyleLbl="sibTrans2D1" presStyleIdx="0" presStyleCnt="0"/>
      <dgm:spPr/>
      <dgm:t>
        <a:bodyPr/>
        <a:lstStyle/>
        <a:p>
          <a:endParaRPr lang="el-GR"/>
        </a:p>
      </dgm:t>
    </dgm:pt>
    <dgm:pt modelId="{538FA064-9B40-4BBF-81BD-4D198005A2C7}" type="pres">
      <dgm:prSet presAssocID="{EC40F0B7-6FCD-4DD9-9F8A-8498BEB58B13}" presName="compNode" presStyleCnt="0"/>
      <dgm:spPr/>
    </dgm:pt>
    <dgm:pt modelId="{B16BB441-F489-43D7-96F4-F4032EFFC549}" type="pres">
      <dgm:prSet presAssocID="{EC40F0B7-6FCD-4DD9-9F8A-8498BEB58B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EC8C2F-819A-4111-812A-63DABE01C972}" type="pres">
      <dgm:prSet presAssocID="{EC40F0B7-6FCD-4DD9-9F8A-8498BEB58B13}" presName="invisiNode" presStyleLbl="node1" presStyleIdx="2" presStyleCnt="5"/>
      <dgm:spPr/>
    </dgm:pt>
    <dgm:pt modelId="{D3821A74-3BED-4275-A15A-8821B002A148}" type="pres">
      <dgm:prSet presAssocID="{EC40F0B7-6FCD-4DD9-9F8A-8498BEB58B13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EFEE072F-1863-4FC0-8E5D-9D00FD50F8CF}" type="pres">
      <dgm:prSet presAssocID="{2D53864B-8E47-4644-BEA9-2F7773587EB8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F636D1D-A822-424C-878F-81F7EC777B97}" type="pres">
      <dgm:prSet presAssocID="{DBF61229-96DF-470B-9F63-8BAB97F43EC5}" presName="compNode" presStyleCnt="0"/>
      <dgm:spPr/>
    </dgm:pt>
    <dgm:pt modelId="{50CE79EA-E276-472F-9524-DD16345A210F}" type="pres">
      <dgm:prSet presAssocID="{DBF61229-96DF-470B-9F63-8BAB97F43E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8821A9-AC8B-4CCF-A09B-C9B2FE2AC700}" type="pres">
      <dgm:prSet presAssocID="{DBF61229-96DF-470B-9F63-8BAB97F43EC5}" presName="invisiNode" presStyleLbl="node1" presStyleIdx="3" presStyleCnt="5"/>
      <dgm:spPr/>
    </dgm:pt>
    <dgm:pt modelId="{C8B07ACF-7C12-411A-9CFA-8CE8E6B5EED5}" type="pres">
      <dgm:prSet presAssocID="{DBF61229-96DF-470B-9F63-8BAB97F43EC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4F1E05A-AD2D-4B97-BC12-0286BE398FE3}" type="pres">
      <dgm:prSet presAssocID="{DD25B390-71A8-4B6D-B0E1-076159FB16D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BB819203-F583-4AE5-995C-EB91A9385344}" type="pres">
      <dgm:prSet presAssocID="{674DDC31-0C59-46AE-9BDA-61FA4CA0D03A}" presName="compNode" presStyleCnt="0"/>
      <dgm:spPr/>
    </dgm:pt>
    <dgm:pt modelId="{919FDED0-A279-4AFC-987D-3071DAAE1661}" type="pres">
      <dgm:prSet presAssocID="{674DDC31-0C59-46AE-9BDA-61FA4CA0D0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7A5A82-A172-41C7-A0E9-A43303082EE2}" type="pres">
      <dgm:prSet presAssocID="{674DDC31-0C59-46AE-9BDA-61FA4CA0D03A}" presName="invisiNode" presStyleLbl="node1" presStyleIdx="4" presStyleCnt="5"/>
      <dgm:spPr/>
    </dgm:pt>
    <dgm:pt modelId="{00CAA59A-B64B-4456-A53F-F3F08249D44A}" type="pres">
      <dgm:prSet presAssocID="{674DDC31-0C59-46AE-9BDA-61FA4CA0D03A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9F4F8F6-F3BD-4985-AF02-97757E0D5D6A}" type="presOf" srcId="{6ED33DEE-560F-4A28-A6EE-BC6479A9BF79}" destId="{B225CFD2-657E-4465-929D-12CAFCE42A95}" srcOrd="0" destOrd="0" presId="urn:microsoft.com/office/officeart/2005/8/layout/pList2"/>
    <dgm:cxn modelId="{8FC0CB3F-2F8E-4D00-B0F8-1F49F96AC924}" type="presOf" srcId="{EC40F0B7-6FCD-4DD9-9F8A-8498BEB58B13}" destId="{B16BB441-F489-43D7-96F4-F4032EFFC549}" srcOrd="0" destOrd="0" presId="urn:microsoft.com/office/officeart/2005/8/layout/pList2"/>
    <dgm:cxn modelId="{37899F20-9137-4707-8D26-D6D0DDC642AD}" srcId="{96E218EF-AA85-48A7-B8AE-68EC19A6844A}" destId="{DBF61229-96DF-470B-9F63-8BAB97F43EC5}" srcOrd="3" destOrd="0" parTransId="{823D666E-DF8B-4720-BE87-92A4207CEA08}" sibTransId="{DD25B390-71A8-4B6D-B0E1-076159FB16D9}"/>
    <dgm:cxn modelId="{C41E812C-7922-4975-948C-19A4D6F5C30B}" type="presOf" srcId="{96E218EF-AA85-48A7-B8AE-68EC19A6844A}" destId="{4C62DAD6-A14F-4D97-8433-289D9953A9F7}" srcOrd="0" destOrd="0" presId="urn:microsoft.com/office/officeart/2005/8/layout/pList2"/>
    <dgm:cxn modelId="{3A7F270F-27B6-4B40-BC6B-5059265DF298}" srcId="{96E218EF-AA85-48A7-B8AE-68EC19A6844A}" destId="{674DDC31-0C59-46AE-9BDA-61FA4CA0D03A}" srcOrd="4" destOrd="0" parTransId="{466E8C81-95FD-41F9-B417-138C265E02CE}" sibTransId="{B95CDFBF-3574-4F75-871E-FCE6053BBBCD}"/>
    <dgm:cxn modelId="{544C26A1-8465-4D42-BED2-C33F7B5DB27B}" srcId="{96E218EF-AA85-48A7-B8AE-68EC19A6844A}" destId="{80D8D39B-91C6-487E-853E-E25D114DE67D}" srcOrd="0" destOrd="0" parTransId="{F09BF9E0-B4AB-4374-A016-905D7058D202}" sibTransId="{D4CE7C8B-2A95-49A4-BB54-7B2D0B0C5935}"/>
    <dgm:cxn modelId="{5CB714DC-B657-49F9-BDE5-75D1493EECB9}" srcId="{96E218EF-AA85-48A7-B8AE-68EC19A6844A}" destId="{6ED33DEE-560F-4A28-A6EE-BC6479A9BF79}" srcOrd="1" destOrd="0" parTransId="{1EA3C8EA-4444-4094-87AD-90A850BC90D6}" sibTransId="{087676E3-4526-4BAC-AABE-40AB397E94B8}"/>
    <dgm:cxn modelId="{FB8B871D-DCB9-45E0-B450-CD0D49EB7D51}" type="presOf" srcId="{2D53864B-8E47-4644-BEA9-2F7773587EB8}" destId="{EFEE072F-1863-4FC0-8E5D-9D00FD50F8CF}" srcOrd="0" destOrd="0" presId="urn:microsoft.com/office/officeart/2005/8/layout/pList2"/>
    <dgm:cxn modelId="{1C525768-079A-4E02-A981-2ECB6D722588}" type="presOf" srcId="{DD25B390-71A8-4B6D-B0E1-076159FB16D9}" destId="{B4F1E05A-AD2D-4B97-BC12-0286BE398FE3}" srcOrd="0" destOrd="0" presId="urn:microsoft.com/office/officeart/2005/8/layout/pList2"/>
    <dgm:cxn modelId="{A5701DD2-097B-4727-ABCC-FD4E2DC0E0AE}" type="presOf" srcId="{087676E3-4526-4BAC-AABE-40AB397E94B8}" destId="{DFA5BE38-4268-4562-829F-3C4EBF4F5D67}" srcOrd="0" destOrd="0" presId="urn:microsoft.com/office/officeart/2005/8/layout/pList2"/>
    <dgm:cxn modelId="{87296DB9-BD4C-4CD6-96A0-B88698ED3B8C}" srcId="{96E218EF-AA85-48A7-B8AE-68EC19A6844A}" destId="{EC40F0B7-6FCD-4DD9-9F8A-8498BEB58B13}" srcOrd="2" destOrd="0" parTransId="{9BD7B49A-2E59-489C-8986-FCC936FC2A86}" sibTransId="{2D53864B-8E47-4644-BEA9-2F7773587EB8}"/>
    <dgm:cxn modelId="{CE2FD1EE-7C53-4659-8224-92F64C71AA63}" type="presOf" srcId="{80D8D39B-91C6-487E-853E-E25D114DE67D}" destId="{B81D068A-392D-4EB0-8505-33FD7225C285}" srcOrd="0" destOrd="0" presId="urn:microsoft.com/office/officeart/2005/8/layout/pList2"/>
    <dgm:cxn modelId="{D935865B-1452-4092-AD6C-28DD13F9EE9F}" type="presOf" srcId="{674DDC31-0C59-46AE-9BDA-61FA4CA0D03A}" destId="{919FDED0-A279-4AFC-987D-3071DAAE1661}" srcOrd="0" destOrd="0" presId="urn:microsoft.com/office/officeart/2005/8/layout/pList2"/>
    <dgm:cxn modelId="{1708CD8D-0F0F-4806-B8D5-989151254A84}" type="presOf" srcId="{DBF61229-96DF-470B-9F63-8BAB97F43EC5}" destId="{50CE79EA-E276-472F-9524-DD16345A210F}" srcOrd="0" destOrd="0" presId="urn:microsoft.com/office/officeart/2005/8/layout/pList2"/>
    <dgm:cxn modelId="{1C0301DF-64AD-4CDF-B622-CA871C3D04B0}" type="presOf" srcId="{D4CE7C8B-2A95-49A4-BB54-7B2D0B0C5935}" destId="{8BF54656-BBB6-46D3-90B0-C58C1F3F1444}" srcOrd="0" destOrd="0" presId="urn:microsoft.com/office/officeart/2005/8/layout/pList2"/>
    <dgm:cxn modelId="{E54FE309-6475-4F31-943F-1762C96D5FE0}" type="presParOf" srcId="{4C62DAD6-A14F-4D97-8433-289D9953A9F7}" destId="{2E14D0A2-943B-42DF-8B90-DE9638798F90}" srcOrd="0" destOrd="0" presId="urn:microsoft.com/office/officeart/2005/8/layout/pList2"/>
    <dgm:cxn modelId="{380BE432-D180-4789-9442-C1915B78D373}" type="presParOf" srcId="{4C62DAD6-A14F-4D97-8433-289D9953A9F7}" destId="{979F8C05-3C84-454B-B45A-C16140FFF283}" srcOrd="1" destOrd="0" presId="urn:microsoft.com/office/officeart/2005/8/layout/pList2"/>
    <dgm:cxn modelId="{0F4F6261-6139-4204-BB82-5FE18DD26EEB}" type="presParOf" srcId="{979F8C05-3C84-454B-B45A-C16140FFF283}" destId="{18029E51-7196-40CE-896F-EF4CFF6B0630}" srcOrd="0" destOrd="0" presId="urn:microsoft.com/office/officeart/2005/8/layout/pList2"/>
    <dgm:cxn modelId="{2DB26C5F-AC5B-4670-9CA3-3F7A0A706E9F}" type="presParOf" srcId="{18029E51-7196-40CE-896F-EF4CFF6B0630}" destId="{B81D068A-392D-4EB0-8505-33FD7225C285}" srcOrd="0" destOrd="0" presId="urn:microsoft.com/office/officeart/2005/8/layout/pList2"/>
    <dgm:cxn modelId="{EE29BFBA-A28E-4246-92B1-77B73A2668B6}" type="presParOf" srcId="{18029E51-7196-40CE-896F-EF4CFF6B0630}" destId="{B4388590-8789-4947-A4DF-C1A24C782E62}" srcOrd="1" destOrd="0" presId="urn:microsoft.com/office/officeart/2005/8/layout/pList2"/>
    <dgm:cxn modelId="{6A2DFF28-4BB1-4816-9E6E-6F6299D753B4}" type="presParOf" srcId="{18029E51-7196-40CE-896F-EF4CFF6B0630}" destId="{EDB60FFF-15E1-4DAB-B546-B30246388178}" srcOrd="2" destOrd="0" presId="urn:microsoft.com/office/officeart/2005/8/layout/pList2"/>
    <dgm:cxn modelId="{1B204DB7-9C96-4D3F-A6CF-29569227EAE6}" type="presParOf" srcId="{979F8C05-3C84-454B-B45A-C16140FFF283}" destId="{8BF54656-BBB6-46D3-90B0-C58C1F3F1444}" srcOrd="1" destOrd="0" presId="urn:microsoft.com/office/officeart/2005/8/layout/pList2"/>
    <dgm:cxn modelId="{8C56F8CC-2E66-4847-A7EE-11520DE1B9FD}" type="presParOf" srcId="{979F8C05-3C84-454B-B45A-C16140FFF283}" destId="{8180E9E2-7689-4AF8-ACEB-A71FFF2DB2D6}" srcOrd="2" destOrd="0" presId="urn:microsoft.com/office/officeart/2005/8/layout/pList2"/>
    <dgm:cxn modelId="{9BB877B1-BAA6-4593-B396-7495DC10EA3A}" type="presParOf" srcId="{8180E9E2-7689-4AF8-ACEB-A71FFF2DB2D6}" destId="{B225CFD2-657E-4465-929D-12CAFCE42A95}" srcOrd="0" destOrd="0" presId="urn:microsoft.com/office/officeart/2005/8/layout/pList2"/>
    <dgm:cxn modelId="{97D63312-D719-414F-9C15-E468B7C9100C}" type="presParOf" srcId="{8180E9E2-7689-4AF8-ACEB-A71FFF2DB2D6}" destId="{51443572-87A9-44A5-B875-91EF09CBA2B0}" srcOrd="1" destOrd="0" presId="urn:microsoft.com/office/officeart/2005/8/layout/pList2"/>
    <dgm:cxn modelId="{236F3BD8-762F-491B-ABFB-05C2BF5A3B22}" type="presParOf" srcId="{8180E9E2-7689-4AF8-ACEB-A71FFF2DB2D6}" destId="{338AE70C-1A7C-4B74-AA73-A36BC5955B6E}" srcOrd="2" destOrd="0" presId="urn:microsoft.com/office/officeart/2005/8/layout/pList2"/>
    <dgm:cxn modelId="{3979E19F-B800-45A2-8732-1E830D14E45A}" type="presParOf" srcId="{979F8C05-3C84-454B-B45A-C16140FFF283}" destId="{DFA5BE38-4268-4562-829F-3C4EBF4F5D67}" srcOrd="3" destOrd="0" presId="urn:microsoft.com/office/officeart/2005/8/layout/pList2"/>
    <dgm:cxn modelId="{F83A0478-25A7-4F36-AED2-02BB3F4F70FF}" type="presParOf" srcId="{979F8C05-3C84-454B-B45A-C16140FFF283}" destId="{538FA064-9B40-4BBF-81BD-4D198005A2C7}" srcOrd="4" destOrd="0" presId="urn:microsoft.com/office/officeart/2005/8/layout/pList2"/>
    <dgm:cxn modelId="{DC0C31E0-69E8-44C0-83EA-E86F8ABD0A1E}" type="presParOf" srcId="{538FA064-9B40-4BBF-81BD-4D198005A2C7}" destId="{B16BB441-F489-43D7-96F4-F4032EFFC549}" srcOrd="0" destOrd="0" presId="urn:microsoft.com/office/officeart/2005/8/layout/pList2"/>
    <dgm:cxn modelId="{15C34C3F-D504-4061-9F38-1A7AE3C33523}" type="presParOf" srcId="{538FA064-9B40-4BBF-81BD-4D198005A2C7}" destId="{68EC8C2F-819A-4111-812A-63DABE01C972}" srcOrd="1" destOrd="0" presId="urn:microsoft.com/office/officeart/2005/8/layout/pList2"/>
    <dgm:cxn modelId="{BFA1EC6F-B79C-4AB7-97A3-6C0DA564ED6B}" type="presParOf" srcId="{538FA064-9B40-4BBF-81BD-4D198005A2C7}" destId="{D3821A74-3BED-4275-A15A-8821B002A148}" srcOrd="2" destOrd="0" presId="urn:microsoft.com/office/officeart/2005/8/layout/pList2"/>
    <dgm:cxn modelId="{3C3B8168-DF6E-4C2B-9EF9-C9AC33B2AD37}" type="presParOf" srcId="{979F8C05-3C84-454B-B45A-C16140FFF283}" destId="{EFEE072F-1863-4FC0-8E5D-9D00FD50F8CF}" srcOrd="5" destOrd="0" presId="urn:microsoft.com/office/officeart/2005/8/layout/pList2"/>
    <dgm:cxn modelId="{6DB737DC-02D1-4B23-87B5-AD37E6347231}" type="presParOf" srcId="{979F8C05-3C84-454B-B45A-C16140FFF283}" destId="{EF636D1D-A822-424C-878F-81F7EC777B97}" srcOrd="6" destOrd="0" presId="urn:microsoft.com/office/officeart/2005/8/layout/pList2"/>
    <dgm:cxn modelId="{565ACADC-1A2F-4C7F-9F36-4DFB72882EE8}" type="presParOf" srcId="{EF636D1D-A822-424C-878F-81F7EC777B97}" destId="{50CE79EA-E276-472F-9524-DD16345A210F}" srcOrd="0" destOrd="0" presId="urn:microsoft.com/office/officeart/2005/8/layout/pList2"/>
    <dgm:cxn modelId="{F13C5308-C84A-4DDA-B300-E4312327C1DA}" type="presParOf" srcId="{EF636D1D-A822-424C-878F-81F7EC777B97}" destId="{368821A9-AC8B-4CCF-A09B-C9B2FE2AC700}" srcOrd="1" destOrd="0" presId="urn:microsoft.com/office/officeart/2005/8/layout/pList2"/>
    <dgm:cxn modelId="{F70B099B-B4D9-4215-8C9A-561C5BCC8BEB}" type="presParOf" srcId="{EF636D1D-A822-424C-878F-81F7EC777B97}" destId="{C8B07ACF-7C12-411A-9CFA-8CE8E6B5EED5}" srcOrd="2" destOrd="0" presId="urn:microsoft.com/office/officeart/2005/8/layout/pList2"/>
    <dgm:cxn modelId="{F39E4B34-64AB-4542-8043-596602273817}" type="presParOf" srcId="{979F8C05-3C84-454B-B45A-C16140FFF283}" destId="{B4F1E05A-AD2D-4B97-BC12-0286BE398FE3}" srcOrd="7" destOrd="0" presId="urn:microsoft.com/office/officeart/2005/8/layout/pList2"/>
    <dgm:cxn modelId="{D8DD5C08-195C-4914-B98C-7E2AAF500FCA}" type="presParOf" srcId="{979F8C05-3C84-454B-B45A-C16140FFF283}" destId="{BB819203-F583-4AE5-995C-EB91A9385344}" srcOrd="8" destOrd="0" presId="urn:microsoft.com/office/officeart/2005/8/layout/pList2"/>
    <dgm:cxn modelId="{63766533-0B38-42E8-86D8-A6991970CE40}" type="presParOf" srcId="{BB819203-F583-4AE5-995C-EB91A9385344}" destId="{919FDED0-A279-4AFC-987D-3071DAAE1661}" srcOrd="0" destOrd="0" presId="urn:microsoft.com/office/officeart/2005/8/layout/pList2"/>
    <dgm:cxn modelId="{3CC4B1B4-3189-4D74-B9FE-BE13CEAD1EA5}" type="presParOf" srcId="{BB819203-F583-4AE5-995C-EB91A9385344}" destId="{167A5A82-A172-41C7-A0E9-A43303082EE2}" srcOrd="1" destOrd="0" presId="urn:microsoft.com/office/officeart/2005/8/layout/pList2"/>
    <dgm:cxn modelId="{8C32058D-9FD1-4051-B349-9A7A848F9660}" type="presParOf" srcId="{BB819203-F583-4AE5-995C-EB91A9385344}" destId="{00CAA59A-B64B-4456-A53F-F3F08249D44A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A5D6-EC3A-451E-8442-D076E7DA427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E6EC-FD8A-40A6-977F-0B4800655DF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ec.europa.eu/info/index_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curia.europa.eu/jcms/jcms/j_6/e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uroparl.europa.eu/news/el/faq/16/ti-einai-to-europaiko-koinovoul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hyperlink" Target="https://www.europarl.europa.eu/portal/e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ur-lex.europa.eu/legal-content/el/TXT/PDF/?uri=CELEX:32016D1316&amp;from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l/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www.consilium.europa.eu/el/council-eu/configura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consilium.europa.eu/el/european-counc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όργανα της Ε.Ε.</a:t>
            </a:r>
            <a:endParaRPr lang="el-GR" dirty="0"/>
          </a:p>
        </p:txBody>
      </p:sp>
      <p:pic>
        <p:nvPicPr>
          <p:cNvPr id="4" name="3 - Θέση περιεχομένου" descr="Screenshot_2020-05-10 eu_in_slides_el pd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786742" cy="5366615"/>
          </a:xfrm>
        </p:spPr>
      </p:pic>
      <p:pic>
        <p:nvPicPr>
          <p:cNvPr id="5" name="4 - Εικόνα" descr="eu_logo.png"/>
          <p:cNvPicPr>
            <a:picLocks noChangeAspect="1"/>
          </p:cNvPicPr>
          <p:nvPr/>
        </p:nvPicPr>
        <p:blipFill>
          <a:blip r:embed="rId3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Ευρωπαϊκή Επιτροπή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268605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Μέλη</a:t>
            </a:r>
            <a:r>
              <a:rPr lang="el-GR" sz="2400" dirty="0" smtClean="0"/>
              <a:t>: 	ομάδα ή «Σώμα» επιτρόπων, 					1 από κάθε κράτος μέλος της ΕΕ</a:t>
            </a:r>
          </a:p>
          <a:p>
            <a:r>
              <a:rPr lang="el-GR" sz="2400" b="1" dirty="0" smtClean="0"/>
              <a:t>Πρόεδρος</a:t>
            </a:r>
            <a:r>
              <a:rPr lang="el-GR" sz="2400" dirty="0" smtClean="0"/>
              <a:t>: 	Ούρσουλα φον ντερ </a:t>
            </a:r>
            <a:r>
              <a:rPr lang="el-GR" sz="2400" dirty="0" err="1" smtClean="0"/>
              <a:t>Λάιεν</a:t>
            </a:r>
            <a:r>
              <a:rPr lang="el-GR" sz="2400" dirty="0" smtClean="0"/>
              <a:t> (Γερμανία)</a:t>
            </a:r>
          </a:p>
          <a:p>
            <a:r>
              <a:rPr lang="el-GR" sz="2400" b="1" dirty="0" smtClean="0"/>
              <a:t>Τόπος</a:t>
            </a:r>
            <a:r>
              <a:rPr lang="el-GR" sz="2400" dirty="0" smtClean="0"/>
              <a:t>: 	Βρυξέλλες (Βέλγιο)</a:t>
            </a:r>
          </a:p>
          <a:p>
            <a:endParaRPr lang="el-GR" sz="2400" dirty="0" smtClean="0"/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18434" name="Picture 2" descr="Αποτέλεσμα εικόνας για Συμβούλιο υπουργών εε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66515" y="1476362"/>
            <a:ext cx="2337970" cy="161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2643175" y="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l-GR" sz="3200" dirty="0" smtClean="0"/>
              <a:t>Ευρωπαϊκή Επιτροπή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FFA00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Wave 1"/>
          <p:cNvSpPr/>
          <p:nvPr/>
        </p:nvSpPr>
        <p:spPr>
          <a:xfrm>
            <a:off x="2" y="542401"/>
            <a:ext cx="9143997" cy="3715830"/>
          </a:xfrm>
          <a:prstGeom prst="wave">
            <a:avLst>
              <a:gd name="adj1" fmla="val 12500"/>
              <a:gd name="adj2" fmla="val 116"/>
            </a:avLst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23409" y="777044"/>
            <a:ext cx="4633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εκπροσωπεί τα κοινά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συμφέροντα της ΕΕ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αποτελείται από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έναν πρόεδρο,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καθώς και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έναν επίτροπο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από κάθε χώρα της ΕΕ, ο οποίος είναι αρμόδιος για συγκεκριμένο αντικείμενο, όπως η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οικονομία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η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γεωργία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και οι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μεταφορές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προτείνει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νέους νόμους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προγράμματα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4995333" y="1481908"/>
            <a:ext cx="4148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εκλέγεται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από το Κοινοβούλιο για </a:t>
            </a:r>
            <a:b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πέντε χρόνια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διαχειρίζεται τις πολιτικές της ΕΕ και</a:t>
            </a:r>
            <a:b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τον προϋπολογισμό της ΕΕ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είναι ο θεματοφύλακας των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Συνθηκών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hlinkClick r:id="rId2"/>
              </a:rPr>
              <a:t>https://ec.europa.eu/info/index_el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13" y="3671433"/>
            <a:ext cx="4643120" cy="309562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040988" y="6501550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</a:t>
            </a:r>
            <a:r>
              <a:rPr kumimoji="0" lang="el-GR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ΕΥΡΩΠΑΪΚΗ ΕΝΩΣΗ</a:t>
            </a:r>
          </a:p>
        </p:txBody>
      </p:sp>
      <p:pic>
        <p:nvPicPr>
          <p:cNvPr id="11" name="10 - Εικόνα" descr="eu_logo.png"/>
          <p:cNvPicPr>
            <a:picLocks noChangeAspect="1"/>
          </p:cNvPicPr>
          <p:nvPr/>
        </p:nvPicPr>
        <p:blipFill>
          <a:blip r:embed="rId4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/>
        </p:nvSpPr>
        <p:spPr>
          <a:xfrm>
            <a:off x="247135" y="1037969"/>
            <a:ext cx="8386119" cy="560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0143" y="4311690"/>
            <a:ext cx="1053618" cy="896881"/>
          </a:xfrm>
          <a:prstGeom prst="rect">
            <a:avLst/>
          </a:prstGeom>
        </p:spPr>
      </p:pic>
      <p:pic>
        <p:nvPicPr>
          <p:cNvPr id="10" name="Image 12">
            <a:extLst>
              <a:ext uri="{FF2B5EF4-FFF2-40B4-BE49-F238E27FC236}">
                <a16:creationId xmlns:a16="http://schemas.microsoft.com/office/drawing/2014/main" xmlns="" id="{3FCDDF3A-A576-2344-B985-FF82AC5CED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8088" y="4311690"/>
            <a:ext cx="1644283" cy="896881"/>
          </a:xfrm>
          <a:prstGeom prst="rect">
            <a:avLst/>
          </a:prstGeom>
        </p:spPr>
      </p:pic>
      <p:sp>
        <p:nvSpPr>
          <p:cNvPr id="11" name="Isosceles Triangle 15"/>
          <p:cNvSpPr/>
          <p:nvPr/>
        </p:nvSpPr>
        <p:spPr>
          <a:xfrm>
            <a:off x="3338381" y="2797731"/>
            <a:ext cx="2203623" cy="173308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ular Callout 20"/>
          <p:cNvSpPr/>
          <p:nvPr/>
        </p:nvSpPr>
        <p:spPr>
          <a:xfrm>
            <a:off x="3690968" y="1849782"/>
            <a:ext cx="1503981" cy="360133"/>
          </a:xfrm>
          <a:prstGeom prst="wedgeRectCallou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ular Callout 21"/>
          <p:cNvSpPr/>
          <p:nvPr/>
        </p:nvSpPr>
        <p:spPr>
          <a:xfrm>
            <a:off x="5927777" y="5383699"/>
            <a:ext cx="1598140" cy="597302"/>
          </a:xfrm>
          <a:prstGeom prst="wedgeRectCallou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4" name="Rectangular Callout 22"/>
          <p:cNvSpPr/>
          <p:nvPr/>
        </p:nvSpPr>
        <p:spPr>
          <a:xfrm>
            <a:off x="1648452" y="5657836"/>
            <a:ext cx="2169377" cy="547997"/>
          </a:xfrm>
          <a:prstGeom prst="wedgeRectCallou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23"/>
          <p:cNvSpPr txBox="1"/>
          <p:nvPr/>
        </p:nvSpPr>
        <p:spPr>
          <a:xfrm>
            <a:off x="3627268" y="1840583"/>
            <a:ext cx="15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φωνή της ΕΕ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5850081" y="5334670"/>
            <a:ext cx="158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Η φωνή των κρατών μελών</a:t>
            </a:r>
          </a:p>
        </p:txBody>
      </p:sp>
      <p:sp>
        <p:nvSpPr>
          <p:cNvPr id="17" name="TextBox 25"/>
          <p:cNvSpPr txBox="1"/>
          <p:nvPr/>
        </p:nvSpPr>
        <p:spPr>
          <a:xfrm>
            <a:off x="1617948" y="5741687"/>
            <a:ext cx="219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φωνή των πολιτών</a:t>
            </a:r>
          </a:p>
        </p:txBody>
      </p:sp>
      <p:cxnSp>
        <p:nvCxnSpPr>
          <p:cNvPr id="18" name="Straight Arrow Connector 27"/>
          <p:cNvCxnSpPr/>
          <p:nvPr/>
        </p:nvCxnSpPr>
        <p:spPr>
          <a:xfrm>
            <a:off x="4657396" y="2275328"/>
            <a:ext cx="1428447" cy="1975703"/>
          </a:xfrm>
          <a:prstGeom prst="straightConnector1">
            <a:avLst/>
          </a:prstGeom>
          <a:ln w="98425">
            <a:solidFill>
              <a:srgbClr val="FFA0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8"/>
          <p:cNvCxnSpPr/>
          <p:nvPr/>
        </p:nvCxnSpPr>
        <p:spPr>
          <a:xfrm flipH="1">
            <a:off x="2701255" y="2275328"/>
            <a:ext cx="1353568" cy="1975703"/>
          </a:xfrm>
          <a:prstGeom prst="straightConnector1">
            <a:avLst/>
          </a:prstGeom>
          <a:ln w="98425">
            <a:solidFill>
              <a:srgbClr val="FFA0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3"/>
          <p:cNvSpPr txBox="1"/>
          <p:nvPr/>
        </p:nvSpPr>
        <p:spPr>
          <a:xfrm>
            <a:off x="1528088" y="5279315"/>
            <a:ext cx="228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>
                <a:solidFill>
                  <a:schemeClr val="bg1">
                    <a:lumMod val="50000"/>
                  </a:schemeClr>
                </a:solidFill>
              </a:rPr>
              <a:t>Ευρωπαϊκό Κοινοβούλιο</a:t>
            </a:r>
          </a:p>
        </p:txBody>
      </p:sp>
      <p:sp>
        <p:nvSpPr>
          <p:cNvPr id="21" name="TextBox 34"/>
          <p:cNvSpPr txBox="1"/>
          <p:nvPr/>
        </p:nvSpPr>
        <p:spPr>
          <a:xfrm>
            <a:off x="6725664" y="4751123"/>
            <a:ext cx="178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>
                <a:solidFill>
                  <a:schemeClr val="bg1">
                    <a:lumMod val="50000"/>
                  </a:schemeClr>
                </a:solidFill>
              </a:rPr>
              <a:t>Συμβούλιο της Ευρωπαϊκής Ένωσης</a:t>
            </a:r>
          </a:p>
        </p:txBody>
      </p:sp>
      <p:sp>
        <p:nvSpPr>
          <p:cNvPr id="22" name="TextBox 35"/>
          <p:cNvSpPr txBox="1"/>
          <p:nvPr/>
        </p:nvSpPr>
        <p:spPr>
          <a:xfrm rot="18389077">
            <a:off x="2538444" y="2797731"/>
            <a:ext cx="117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rgbClr val="FFA00E"/>
                </a:solidFill>
              </a:rPr>
              <a:t>Προτάσεις</a:t>
            </a:r>
          </a:p>
        </p:txBody>
      </p:sp>
      <p:sp>
        <p:nvSpPr>
          <p:cNvPr id="23" name="TextBox 36"/>
          <p:cNvSpPr txBox="1"/>
          <p:nvPr/>
        </p:nvSpPr>
        <p:spPr>
          <a:xfrm rot="3185319">
            <a:off x="5113065" y="2786426"/>
            <a:ext cx="117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rgbClr val="FFA00E"/>
                </a:solidFill>
              </a:rPr>
              <a:t>Προτάσεις</a:t>
            </a: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65802" y="647564"/>
            <a:ext cx="2029108" cy="1019317"/>
          </a:xfrm>
          <a:prstGeom prst="rect">
            <a:avLst/>
          </a:prstGeom>
        </p:spPr>
      </p:pic>
      <p:sp>
        <p:nvSpPr>
          <p:cNvPr id="25" name="TextBox 26"/>
          <p:cNvSpPr txBox="1"/>
          <p:nvPr/>
        </p:nvSpPr>
        <p:spPr>
          <a:xfrm>
            <a:off x="3554600" y="1547713"/>
            <a:ext cx="228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>
                <a:solidFill>
                  <a:schemeClr val="bg1">
                    <a:lumMod val="50000"/>
                  </a:schemeClr>
                </a:solidFill>
              </a:rPr>
              <a:t>Ευρωπαϊκή Επιτροπή</a:t>
            </a:r>
          </a:p>
        </p:txBody>
      </p:sp>
      <p:pic>
        <p:nvPicPr>
          <p:cNvPr id="26" name="25 - Εικόνα" descr="eu_logo.png"/>
          <p:cNvPicPr>
            <a:picLocks noChangeAspect="1"/>
          </p:cNvPicPr>
          <p:nvPr/>
        </p:nvPicPr>
        <p:blipFill>
          <a:blip r:embed="rId5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17948" y="228561"/>
            <a:ext cx="6740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Νόμοι της Ε.Ε. Ποιος κάνει τι</a:t>
            </a:r>
            <a:endParaRPr lang="el-GR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Ευρωπαϊκό Δικαστήριο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643314"/>
            <a:ext cx="8229600" cy="2643206"/>
          </a:xfrm>
        </p:spPr>
        <p:txBody>
          <a:bodyPr>
            <a:normAutofit lnSpcReduction="10000"/>
          </a:bodyPr>
          <a:lstStyle/>
          <a:p>
            <a:r>
              <a:rPr lang="el-GR" sz="2600" b="1" dirty="0" smtClean="0"/>
              <a:t>Μέλη</a:t>
            </a:r>
            <a:r>
              <a:rPr lang="el-GR" sz="2600" dirty="0" smtClean="0"/>
              <a:t>:	</a:t>
            </a:r>
            <a:r>
              <a:rPr lang="el-GR" sz="2600" b="1" i="1" dirty="0" smtClean="0"/>
              <a:t>Δικαστήριο:  </a:t>
            </a:r>
            <a:r>
              <a:rPr lang="el-GR" sz="2600" dirty="0" smtClean="0"/>
              <a:t>1 δικαστής από κάθε κράτος-		μέλος</a:t>
            </a:r>
          </a:p>
          <a:p>
            <a:pPr>
              <a:buNone/>
            </a:pPr>
            <a:r>
              <a:rPr lang="el-GR" sz="2600" dirty="0" smtClean="0"/>
              <a:t>			Συν 11 γενικοί εισαγγελείς</a:t>
            </a:r>
          </a:p>
          <a:p>
            <a:pPr>
              <a:buNone/>
            </a:pPr>
            <a:r>
              <a:rPr lang="el-GR" sz="2600" dirty="0" smtClean="0"/>
              <a:t>			</a:t>
            </a:r>
            <a:r>
              <a:rPr lang="el-GR" sz="2600" b="1" i="1" dirty="0" smtClean="0"/>
              <a:t>Γενικό Δικαστήριο: </a:t>
            </a:r>
            <a:r>
              <a:rPr lang="el-GR" sz="2600" dirty="0" smtClean="0"/>
              <a:t>2 δικαστές από κάθε 		κράτος μέλος</a:t>
            </a:r>
          </a:p>
          <a:p>
            <a:r>
              <a:rPr lang="el-GR" sz="2600" b="1" dirty="0" smtClean="0"/>
              <a:t>Έδρα</a:t>
            </a:r>
            <a:r>
              <a:rPr lang="el-GR" sz="2600" dirty="0" smtClean="0"/>
              <a:t>: 	Λουξεμβούργο</a:t>
            </a:r>
          </a:p>
          <a:p>
            <a:endParaRPr lang="el-GR" sz="2400" dirty="0" smtClean="0"/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18434" name="Picture 2" descr="Αποτέλεσμα εικόνας για Συμβούλιο υπουργών εε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43174" y="1571612"/>
            <a:ext cx="4026507" cy="1509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CFB1B10-B779-1D43-A199-C0E21D53C2D1}"/>
              </a:ext>
            </a:extLst>
          </p:cNvPr>
          <p:cNvSpPr/>
          <p:nvPr/>
        </p:nvSpPr>
        <p:spPr>
          <a:xfrm>
            <a:off x="199325" y="993448"/>
            <a:ext cx="4380921" cy="5566098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5" name="Rectangle 3"/>
          <p:cNvSpPr/>
          <p:nvPr/>
        </p:nvSpPr>
        <p:spPr>
          <a:xfrm>
            <a:off x="199325" y="1005597"/>
            <a:ext cx="438092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Το Δικαστήριο:</a:t>
            </a:r>
          </a:p>
          <a:p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παρακολουθεί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τους νόμους της ΕΕ</a:t>
            </a:r>
          </a:p>
          <a:p>
            <a:pPr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διασφαλίζει ότι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οι χώρες της ΕΕ τηρούν τους νόμους της ΕΕ</a:t>
            </a:r>
          </a:p>
          <a:p>
            <a:pPr>
              <a:buSzPct val="120000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συμβουλεύει τα εθνικά δικαστήρια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την ερμηνεία αυτών των νόμων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επιβάλλει κυρώσεις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στις χώρες, αν δεν τηρούν τους νόμους της ΕΕ</a:t>
            </a:r>
          </a:p>
          <a:p>
            <a:pPr>
              <a:buSzPct val="120000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ελέγχει αν οι νόμοι σέβονται τα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θεμελιώδη δικαιώματα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(π.χ. ελευθερία λόγου, ελευθερία του Τύπου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https://curia.europa.eu/jcms/jcms/j_6/el/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6098" y="993448"/>
            <a:ext cx="3875010" cy="2163876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6098" y="3945971"/>
            <a:ext cx="3875010" cy="2583340"/>
          </a:xfrm>
          <a:prstGeom prst="rect">
            <a:avLst/>
          </a:prstGeom>
        </p:spPr>
      </p:pic>
      <p:pic>
        <p:nvPicPr>
          <p:cNvPr id="9" name="8 - Εικόνα" descr="eu_logo.png"/>
          <p:cNvPicPr>
            <a:picLocks noChangeAspect="1"/>
          </p:cNvPicPr>
          <p:nvPr/>
        </p:nvPicPr>
        <p:blipFill>
          <a:blip r:embed="rId5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10" name="Picture 2" descr="Αποτέλεσμα εικόνας για Συμβούλιο υπουργών εε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00364" y="5786454"/>
            <a:ext cx="1500198" cy="562574"/>
          </a:xfrm>
          <a:prstGeom prst="rect">
            <a:avLst/>
          </a:prstGeom>
          <a:noFill/>
        </p:spPr>
      </p:pic>
      <p:sp>
        <p:nvSpPr>
          <p:cNvPr id="12" name="1 - Τίτλος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el-GR" dirty="0" smtClean="0"/>
              <a:t>Ευρωπαϊκό Δικαστήριο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l-GR" dirty="0" smtClean="0"/>
              <a:t>Τα όργανα της Ε.Ε. </a:t>
            </a:r>
            <a:endParaRPr lang="el-GR" dirty="0"/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Ευρωπαϊκό Κοινοβούλιο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2686056"/>
          </a:xfrm>
        </p:spPr>
        <p:txBody>
          <a:bodyPr>
            <a:normAutofit fontScale="92500" lnSpcReduction="10000"/>
          </a:bodyPr>
          <a:lstStyle/>
          <a:p>
            <a:r>
              <a:rPr lang="el-GR" sz="2400" b="1" dirty="0" smtClean="0"/>
              <a:t>Μέλη</a:t>
            </a:r>
            <a:r>
              <a:rPr lang="el-GR" sz="2400" dirty="0" smtClean="0"/>
              <a:t>: 	705 βουλευτές </a:t>
            </a:r>
            <a:r>
              <a:rPr lang="el-GR" sz="2400" dirty="0" smtClean="0">
                <a:sym typeface="Wingdings"/>
                <a:hlinkClick r:id="rId2"/>
              </a:rPr>
              <a:t></a:t>
            </a:r>
            <a:endParaRPr lang="el-GR" sz="2400" dirty="0" smtClean="0"/>
          </a:p>
          <a:p>
            <a:r>
              <a:rPr lang="el-GR" sz="2400" b="1" dirty="0" smtClean="0"/>
              <a:t>Πρόεδρος</a:t>
            </a:r>
            <a:r>
              <a:rPr lang="el-GR" sz="2400" dirty="0" smtClean="0"/>
              <a:t>:	</a:t>
            </a:r>
            <a:r>
              <a:rPr lang="el-GR" sz="2400" dirty="0" err="1" smtClean="0"/>
              <a:t>Νταβίντ</a:t>
            </a:r>
            <a:r>
              <a:rPr lang="el-GR" sz="2400" dirty="0" smtClean="0"/>
              <a:t>-Μαρία </a:t>
            </a:r>
            <a:r>
              <a:rPr lang="el-GR" sz="2400" dirty="0" err="1" smtClean="0"/>
              <a:t>Σασόλι</a:t>
            </a:r>
            <a:r>
              <a:rPr lang="el-GR" sz="2400" dirty="0" smtClean="0"/>
              <a:t>  (Ιταλία)</a:t>
            </a:r>
          </a:p>
          <a:p>
            <a:r>
              <a:rPr lang="el-GR" sz="2400" b="1" dirty="0" smtClean="0"/>
              <a:t>Τόπος</a:t>
            </a:r>
            <a:r>
              <a:rPr lang="el-GR" sz="2400" dirty="0" smtClean="0"/>
              <a:t>: 	Στρασβούργο (Γαλλία) </a:t>
            </a:r>
          </a:p>
          <a:p>
            <a:pPr marL="2336800" indent="17463" defTabSz="1423988">
              <a:buNone/>
            </a:pPr>
            <a:r>
              <a:rPr lang="el-GR" sz="2400" dirty="0" smtClean="0"/>
              <a:t>(τουλάχιστον 12 συνεδριάσεις τον χρόνο)</a:t>
            </a:r>
          </a:p>
          <a:p>
            <a:pPr marL="1797050" indent="17463">
              <a:buNone/>
            </a:pPr>
            <a:r>
              <a:rPr lang="el-GR" sz="2400" dirty="0" smtClean="0"/>
              <a:t>Βρυξέλλες (Βέλγιο), </a:t>
            </a:r>
          </a:p>
          <a:p>
            <a:pPr marL="2338388" indent="0" defTabSz="1423988">
              <a:buNone/>
            </a:pPr>
            <a:r>
              <a:rPr lang="el-GR" sz="2400" dirty="0" smtClean="0"/>
              <a:t>(τουλάχιστον 6 συνεδριάσεις τον χρόνο)			</a:t>
            </a:r>
            <a:endParaRPr lang="el-GR" sz="2400" dirty="0"/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3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5" name="4 - Εικόνα" descr="ep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071546"/>
            <a:ext cx="3357554" cy="231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xmlns="" id="{DFAC99BB-35AD-444D-9ADD-3B9D0C2A9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47392" y="961555"/>
            <a:ext cx="3845675" cy="2584691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18D6D8FB-A704-144C-9709-19D30C1F460A}"/>
              </a:ext>
            </a:extLst>
          </p:cNvPr>
          <p:cNvSpPr/>
          <p:nvPr/>
        </p:nvSpPr>
        <p:spPr>
          <a:xfrm>
            <a:off x="173697" y="961555"/>
            <a:ext cx="4691423" cy="5662523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pic>
        <p:nvPicPr>
          <p:cNvPr id="8" name="Image 12">
            <a:extLst>
              <a:ext uri="{FF2B5EF4-FFF2-40B4-BE49-F238E27FC236}">
                <a16:creationId xmlns:a16="http://schemas.microsoft.com/office/drawing/2014/main" xmlns="" id="{3FCDDF3A-A576-2344-B985-FF82AC5CED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28596" y="6010386"/>
            <a:ext cx="966710" cy="527296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101181BC-3B67-B643-8B2B-5463BB5FF3A0}"/>
              </a:ext>
            </a:extLst>
          </p:cNvPr>
          <p:cNvSpPr/>
          <p:nvPr/>
        </p:nvSpPr>
        <p:spPr>
          <a:xfrm>
            <a:off x="173696" y="1016003"/>
            <a:ext cx="462161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είναι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η φωνή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Ευρωπαίων πολιτών</a:t>
            </a:r>
          </a:p>
          <a:p>
            <a:pPr>
              <a:lnSpc>
                <a:spcPts val="2000"/>
              </a:lnSpc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έχει μέλη από όλες τις χώρες της ΕΕ, που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εκλέγονται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απευθείας από τους πολίτες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κάθε πέντε χρόνια</a:t>
            </a:r>
          </a:p>
          <a:p>
            <a:pPr>
              <a:lnSpc>
                <a:spcPts val="2000"/>
              </a:lnSpc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συζητά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νέους νόμους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που προτείνονται από την Ευρωπαϊκή Επιτροπή</a:t>
            </a:r>
          </a:p>
          <a:p>
            <a:pPr>
              <a:lnSpc>
                <a:spcPts val="2000"/>
              </a:lnSpc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τροποποιεί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(αν είναι απαραίτητο)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αποφασίζει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αυτούς τους νόμους μαζί με το Συμβούλιο</a:t>
            </a:r>
          </a:p>
          <a:p>
            <a:pPr>
              <a:lnSpc>
                <a:spcPts val="2000"/>
              </a:lnSpc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εκλέγει 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πρόεδρο της Ευρωπαϊκής Επιτροπής</a:t>
            </a: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εγκρίνει 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προϋπολογισμό της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ΕΕ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https://www.europarl.europa.eu/portal/el</a:t>
            </a: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</a:pPr>
            <a:endParaRPr lang="fr-B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60717" y="4085146"/>
            <a:ext cx="3832350" cy="2538932"/>
          </a:xfrm>
          <a:prstGeom prst="rect">
            <a:avLst/>
          </a:prstGeom>
        </p:spPr>
      </p:pic>
      <p:sp>
        <p:nvSpPr>
          <p:cNvPr id="11" name="1 - Τίτλος"/>
          <p:cNvSpPr>
            <a:spLocks noGrp="1"/>
          </p:cNvSpPr>
          <p:nvPr>
            <p:ph type="title"/>
          </p:nvPr>
        </p:nvSpPr>
        <p:spPr>
          <a:xfrm>
            <a:off x="2285984" y="0"/>
            <a:ext cx="5286412" cy="85723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Ευρωπαϊκό Κοινοβούλιο</a:t>
            </a:r>
            <a:endParaRPr lang="el-GR" sz="3600" dirty="0"/>
          </a:p>
        </p:txBody>
      </p:sp>
      <p:pic>
        <p:nvPicPr>
          <p:cNvPr id="12" name="11 - Εικόνα" descr="eu_logo.png"/>
          <p:cNvPicPr>
            <a:picLocks noChangeAspect="1"/>
          </p:cNvPicPr>
          <p:nvPr/>
        </p:nvPicPr>
        <p:blipFill>
          <a:blip r:embed="rId6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Ευρωβουλευτές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477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1285884"/>
                <a:gridCol w="571504"/>
                <a:gridCol w="714380"/>
                <a:gridCol w="1571636"/>
                <a:gridCol w="628616"/>
                <a:gridCol w="800144"/>
                <a:gridCol w="1357322"/>
                <a:gridCol w="585734"/>
              </a:tblGrid>
              <a:tr h="477997">
                <a:tc gridSpan="9"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Ευρωβουλευτές ανά Κράτος</a:t>
                      </a:r>
                      <a:r>
                        <a:rPr lang="el-GR" sz="2400" baseline="0" dirty="0" smtClean="0"/>
                        <a:t> Μέλος</a:t>
                      </a:r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Αυστρία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Ισπανία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Ουγγαρία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Βέλγιο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Ιταλία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Πολωνία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Βουλγαρία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Κροατία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Πορτογαλία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Γαλλία	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Κύπρος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Ρουμανία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Γερμανία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Λετονία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Σλοβακία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Δανία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Λιθουανία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Σλοβενία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Ελλάδα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Λουξεμβούργο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Σουηδία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Εσθονία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Μάλτα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Τσεχία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Ιρλανδία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Ολλανδία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Φινλανδία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l-G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4 - Εικόνα" descr="Flag of Austria.s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360000" cy="2541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Flag of Belgium.sv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360045" cy="266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Flag of Bulgaria.sv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928934"/>
            <a:ext cx="353441" cy="266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Flag of France.sv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00438"/>
            <a:ext cx="353695" cy="23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Flag of Germany.sv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000504"/>
            <a:ext cx="362685" cy="2143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Flag of Denmark.sv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429132"/>
            <a:ext cx="304800" cy="235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Flag of Greece.sv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929198"/>
            <a:ext cx="304800" cy="207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Flag of Estonia.sv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5429264"/>
            <a:ext cx="299357" cy="23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 descr="Flag of Ireland.sv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5857892"/>
            <a:ext cx="304800" cy="2095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Flag of Spain.sv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2071678"/>
            <a:ext cx="321310" cy="219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Flag of Italy.sv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54" y="2500306"/>
            <a:ext cx="321310" cy="219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Flag of Croatia.sv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7554" y="3071810"/>
            <a:ext cx="323850" cy="161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 descr="Flag of Cyprus.sv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86116" y="3571876"/>
            <a:ext cx="321310" cy="219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Flag of Latvia.sv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86116" y="4000504"/>
            <a:ext cx="342900" cy="171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Flag of Lithuania.sv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86116" y="4572008"/>
            <a:ext cx="322385" cy="190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Flag of Luxembourg.sv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86116" y="4929198"/>
            <a:ext cx="322385" cy="190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- Εικόνα" descr="Flag of Malta.sv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86116" y="5500702"/>
            <a:ext cx="335280" cy="22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- Εικόνα" descr="Flag of the Netherlands.sv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86116" y="5857892"/>
            <a:ext cx="335280" cy="22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- Εικόνα" descr="Flag of Hungary.sv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286512" y="2071678"/>
            <a:ext cx="359410" cy="2426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- Εικόνα" descr="Flag of Poland.sv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286512" y="2500306"/>
            <a:ext cx="359229" cy="22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- Εικόνα" descr="Flag of Portugal.sv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286512" y="3000372"/>
            <a:ext cx="349250" cy="23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- Εικόνα" descr="Flag of Romania.sv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286512" y="3500438"/>
            <a:ext cx="352425" cy="2402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 descr="Flag of Slovakia.sv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286512" y="3929066"/>
            <a:ext cx="304800" cy="207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- Εικόνα" descr="Flag of Slovenia.sv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286512" y="4429132"/>
            <a:ext cx="342900" cy="171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- Εικόνα" descr="Flag of Sweden.sv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286512" y="4857760"/>
            <a:ext cx="329293" cy="2095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- Εικόνα" descr="Flag of the Czech Republic.sv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286512" y="5357826"/>
            <a:ext cx="304800" cy="207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- Εικόνα" descr="Flag of Finland.sv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286512" y="5857892"/>
            <a:ext cx="306265" cy="1809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- Εικόνα" descr="eu_logo.png"/>
          <p:cNvPicPr>
            <a:picLocks noChangeAspect="1"/>
          </p:cNvPicPr>
          <p:nvPr/>
        </p:nvPicPr>
        <p:blipFill>
          <a:blip r:embed="rId29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Συμβούλιο Υπουργών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268605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Μέλη</a:t>
            </a:r>
            <a:r>
              <a:rPr lang="el-GR" sz="2400" dirty="0" smtClean="0"/>
              <a:t>: 	υπουργοί από κάθε χώρα της ΕΕ, ανάλογα με τον 		προς συζήτηση τομέα πολιτικής </a:t>
            </a:r>
          </a:p>
          <a:p>
            <a:r>
              <a:rPr lang="el-GR" sz="2400" b="1" dirty="0" smtClean="0"/>
              <a:t>Πρόεδρος</a:t>
            </a:r>
            <a:r>
              <a:rPr lang="el-GR" sz="2400" dirty="0" smtClean="0"/>
              <a:t>: 	κάθε χώρα της Ευρωπαϊκής Ένωσης ασκεί εκ 		περιτροπής την προεδρία για έξι μήνες </a:t>
            </a:r>
            <a:r>
              <a:rPr lang="el-GR" sz="2400" dirty="0" smtClean="0">
                <a:sym typeface="Wingdings"/>
                <a:hlinkClick r:id="rId2"/>
              </a:rPr>
              <a:t></a:t>
            </a:r>
            <a:endParaRPr lang="el-GR" sz="2000" dirty="0" smtClean="0"/>
          </a:p>
          <a:p>
            <a:r>
              <a:rPr lang="el-GR" sz="2400" b="1" dirty="0" smtClean="0"/>
              <a:t>Τόπος</a:t>
            </a:r>
            <a:r>
              <a:rPr lang="el-GR" sz="2400" dirty="0" smtClean="0"/>
              <a:t>: 	Βρυξέλλες (Βέλγιο)</a:t>
            </a:r>
          </a:p>
          <a:p>
            <a:endParaRPr lang="el-GR" sz="2400" dirty="0" smtClean="0"/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3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18434" name="Picture 2" descr="Αποτέλεσμα εικόνας για Συμβούλιο υπουργών ε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355602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714480" y="0"/>
            <a:ext cx="63579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latin typeface="+mj-lt"/>
                <a:ea typeface="+mj-ea"/>
                <a:cs typeface="+mj-cs"/>
              </a:rPr>
              <a:t>Το Συμβούλιο της </a:t>
            </a:r>
            <a:r>
              <a:rPr lang="el-GR" sz="4400" dirty="0">
                <a:latin typeface="+mj-lt"/>
                <a:ea typeface="+mj-ea"/>
                <a:cs typeface="+mj-cs"/>
              </a:rPr>
              <a:t>ΕΕ</a:t>
            </a:r>
          </a:p>
          <a:p>
            <a:endParaRPr lang="fr-BE" dirty="0"/>
          </a:p>
        </p:txBody>
      </p:sp>
      <p:sp>
        <p:nvSpPr>
          <p:cNvPr id="6" name="Rectangle 3"/>
          <p:cNvSpPr/>
          <p:nvPr/>
        </p:nvSpPr>
        <p:spPr>
          <a:xfrm>
            <a:off x="279341" y="917781"/>
            <a:ext cx="4165068" cy="5695670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4"/>
          <p:cNvSpPr txBox="1"/>
          <p:nvPr/>
        </p:nvSpPr>
        <p:spPr>
          <a:xfrm>
            <a:off x="279341" y="923437"/>
            <a:ext cx="4165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εκπροσωπεί τις κυβερνήσεις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των χωρών της ΕΕ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στο πλαίσιό του συνέρχονται υπουργοί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των χωρών της ΕΕ, που συνεδριάζουν για να συζητήσουν θέματα της ΕΕ (γεωργία, εξωτερικές υποθέσεις, δικαιοσύνη κ.λπ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/>
                <a:hlinkClick r:id="rId2"/>
              </a:rPr>
              <a:t>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λαμβάνει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αποφάσεις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ψηφίζει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νόμους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μαζί με το Ευρωπαϊκό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Κοινοβούλιο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https://www.consilium.europa.eu/el/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6805" y="917781"/>
            <a:ext cx="3116859" cy="2080503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6805" y="3283770"/>
            <a:ext cx="3186297" cy="3329681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6981040" y="2864028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>
                <a:solidFill>
                  <a:schemeClr val="bg1"/>
                </a:solidFill>
              </a:rPr>
              <a:t>©</a:t>
            </a:r>
            <a:r>
              <a:rPr lang="el-GR" sz="600">
                <a:solidFill>
                  <a:schemeClr val="bg1"/>
                </a:solidFill>
              </a:rPr>
              <a:t> ΕΥΡΩΠΑΪΚΗ ΕΝΩΣΗ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6981040" y="3283770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/>
              <a:t>©</a:t>
            </a:r>
            <a:r>
              <a:rPr lang="el-GR" sz="600"/>
              <a:t> ΕΥΡΩΠΑΪΚΗ ΕΝΩΣΗ</a:t>
            </a:r>
          </a:p>
        </p:txBody>
      </p:sp>
      <p:pic>
        <p:nvPicPr>
          <p:cNvPr id="13" name="12 - Εικόνα" descr="eu_logo.png"/>
          <p:cNvPicPr>
            <a:picLocks noChangeAspect="1"/>
          </p:cNvPicPr>
          <p:nvPr/>
        </p:nvPicPr>
        <p:blipFill>
          <a:blip r:embed="rId6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14" name="Picture 2" descr="Αποτέλεσμα εικόνας για Συμβούλιο υπουργών εε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571868" y="5786454"/>
            <a:ext cx="748295" cy="640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Ευρωπαϊκό Συμβούλιο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268605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Μέλη:</a:t>
            </a:r>
            <a:r>
              <a:rPr lang="el-GR" sz="2400" dirty="0" smtClean="0"/>
              <a:t> 	Οι αρχηγοί κρατών και κυβερνήσεων των χωρών 		της ΕΕ, ο Πρόεδρος του Ευρωπαϊκού Συμβουλίου, 		ο Πρόεδρος της Ευρωπαϊκής Επιτροπής </a:t>
            </a:r>
          </a:p>
          <a:p>
            <a:r>
              <a:rPr lang="el-GR" sz="2400" b="1" dirty="0" smtClean="0"/>
              <a:t>Πρόεδρος:</a:t>
            </a:r>
            <a:r>
              <a:rPr lang="el-GR" sz="2400" dirty="0" smtClean="0"/>
              <a:t> 	Σαρλ Μισέλ (Βέλγιο)</a:t>
            </a:r>
          </a:p>
          <a:p>
            <a:r>
              <a:rPr lang="el-GR" sz="2400" b="1" dirty="0" smtClean="0"/>
              <a:t>Τόπος:</a:t>
            </a:r>
            <a:r>
              <a:rPr lang="el-GR" sz="2400" dirty="0" smtClean="0"/>
              <a:t> 	Βρυξέλλες (Βέλγιο)</a:t>
            </a:r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18434" name="Picture 2" descr="Αποτέλεσμα εικόνας για Συμβούλιο υπουργών εε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66515" y="1285860"/>
            <a:ext cx="233797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Une image contenant très coloré, bâtiment, plancher, cerf-volant&#10;&#10;&#10;&#10;Description générée automatiquement">
            <a:extLst>
              <a:ext uri="{FF2B5EF4-FFF2-40B4-BE49-F238E27FC236}">
                <a16:creationId xmlns:a16="http://schemas.microsoft.com/office/drawing/2014/main" xmlns="" id="{95B997C6-E17C-D341-9C7A-3E5D4F7A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150119"/>
            <a:ext cx="9144000" cy="2707881"/>
          </a:xfrm>
          <a:prstGeom prst="rect">
            <a:avLst/>
          </a:prstGeom>
        </p:spPr>
      </p:pic>
      <p:sp>
        <p:nvSpPr>
          <p:cNvPr id="6" name="ZoneTexte 1">
            <a:extLst>
              <a:ext uri="{FF2B5EF4-FFF2-40B4-BE49-F238E27FC236}">
                <a16:creationId xmlns:a16="http://schemas.microsoft.com/office/drawing/2014/main" xmlns="" id="{A78758D5-162C-F049-9442-B4BEA24275D4}"/>
              </a:ext>
            </a:extLst>
          </p:cNvPr>
          <p:cNvSpPr txBox="1"/>
          <p:nvPr/>
        </p:nvSpPr>
        <p:spPr>
          <a:xfrm>
            <a:off x="1928794" y="0"/>
            <a:ext cx="6175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Ευρωπαϊκό Συμβούλιο</a:t>
            </a:r>
            <a:endParaRPr lang="el-GR" sz="3200" b="1" dirty="0">
              <a:solidFill>
                <a:srgbClr val="FFA0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Wave 12"/>
          <p:cNvSpPr/>
          <p:nvPr/>
        </p:nvSpPr>
        <p:spPr>
          <a:xfrm>
            <a:off x="0" y="713460"/>
            <a:ext cx="9143999" cy="3412806"/>
          </a:xfrm>
          <a:prstGeom prst="wave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20"/>
          <p:cNvSpPr txBox="1"/>
          <p:nvPr/>
        </p:nvSpPr>
        <p:spPr>
          <a:xfrm>
            <a:off x="0" y="1357298"/>
            <a:ext cx="438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ορίζει τις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κύριες προτεραιότητες και κατευθύνσεις πολιτικής της ΕΕ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5459594" y="209792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/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3210" y="2955488"/>
            <a:ext cx="737680" cy="627942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4643438" y="1643050"/>
            <a:ext cx="37410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συνέρχεται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τουλάχιστον τέσσερις φορές ετησίως στις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Βρυξέλλες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(Βέλγιο) ή στο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Λουξεμβούργο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(Λουξεμβούργο) για τις ευρωπαϊκές συνόδους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κορυφής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https://www.consilium.europa.eu/el/european-council/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13 - Εικόνα" descr="eu_logo.png"/>
          <p:cNvPicPr>
            <a:picLocks noChangeAspect="1"/>
          </p:cNvPicPr>
          <p:nvPr/>
        </p:nvPicPr>
        <p:blipFill>
          <a:blip r:embed="rId5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0" y="2500306"/>
            <a:ext cx="374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εγκρίνει νόμους της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ΕΕ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412</Words>
  <Application>Microsoft Office PowerPoint</Application>
  <PresentationFormat>Προβολή στην οθόνη (4:3)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Τα όργανα της Ε.Ε.</vt:lpstr>
      <vt:lpstr>Τα όργανα της Ε.Ε. </vt:lpstr>
      <vt:lpstr>Ευρωπαϊκό Κοινοβούλιο</vt:lpstr>
      <vt:lpstr>Ευρωπαϊκό Κοινοβούλιο</vt:lpstr>
      <vt:lpstr>Ευρωβουλευτές</vt:lpstr>
      <vt:lpstr>Συμβούλιο Υπουργών</vt:lpstr>
      <vt:lpstr>Διαφάνεια 7</vt:lpstr>
      <vt:lpstr>Ευρωπαϊκό Συμβούλιο</vt:lpstr>
      <vt:lpstr>Διαφάνεια 9</vt:lpstr>
      <vt:lpstr>Ευρωπαϊκή Επιτροπή</vt:lpstr>
      <vt:lpstr>Διαφάνεια 11</vt:lpstr>
      <vt:lpstr>Διαφάνεια 12</vt:lpstr>
      <vt:lpstr>Ευρωπαϊκό Δικαστήριο</vt:lpstr>
      <vt:lpstr>Ευρωπαϊκό Δικαστήριο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Χρήστης των Windows</dc:creator>
  <cp:lastModifiedBy>Χρήστης των Windows</cp:lastModifiedBy>
  <cp:revision>47</cp:revision>
  <dcterms:created xsi:type="dcterms:W3CDTF">2020-03-09T20:52:33Z</dcterms:created>
  <dcterms:modified xsi:type="dcterms:W3CDTF">2020-05-11T18:13:02Z</dcterms:modified>
</cp:coreProperties>
</file>