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3" r:id="rId3"/>
    <p:sldId id="276" r:id="rId4"/>
    <p:sldId id="275" r:id="rId5"/>
    <p:sldId id="259" r:id="rId6"/>
    <p:sldId id="277" r:id="rId7"/>
    <p:sldId id="278" r:id="rId8"/>
    <p:sldId id="280" r:id="rId9"/>
    <p:sldId id="270" r:id="rId10"/>
    <p:sldId id="279" r:id="rId11"/>
    <p:sldId id="281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5" d="100"/>
          <a:sy n="65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5AA430-31A6-4894-B00F-0BC7F16CE6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D44E503-037C-4EE0-8975-FA26943C3A0A}">
      <dgm:prSet phldrT="[Κείμενο]"/>
      <dgm:spPr/>
      <dgm:t>
        <a:bodyPr/>
        <a:lstStyle/>
        <a:p>
          <a:r>
            <a:rPr lang="el-GR" dirty="0" smtClean="0"/>
            <a:t>Κοινά στοιχεία</a:t>
          </a:r>
          <a:endParaRPr lang="el-GR" dirty="0"/>
        </a:p>
      </dgm:t>
    </dgm:pt>
    <dgm:pt modelId="{9A5F3E48-99C4-4D64-A65D-2464FA48F4B3}" type="parTrans" cxnId="{D9D22A3C-05A1-49E8-B751-12557F630641}">
      <dgm:prSet/>
      <dgm:spPr/>
      <dgm:t>
        <a:bodyPr/>
        <a:lstStyle/>
        <a:p>
          <a:endParaRPr lang="el-GR"/>
        </a:p>
      </dgm:t>
    </dgm:pt>
    <dgm:pt modelId="{08F0AB0B-3A8F-4325-99DC-49E4385277DE}" type="sibTrans" cxnId="{D9D22A3C-05A1-49E8-B751-12557F630641}">
      <dgm:prSet/>
      <dgm:spPr/>
      <dgm:t>
        <a:bodyPr/>
        <a:lstStyle/>
        <a:p>
          <a:endParaRPr lang="el-GR"/>
        </a:p>
      </dgm:t>
    </dgm:pt>
    <dgm:pt modelId="{0702910A-4F5C-4059-A338-C30E6B7B7589}">
      <dgm:prSet phldrT="[Κείμενο]"/>
      <dgm:spPr/>
      <dgm:t>
        <a:bodyPr/>
        <a:lstStyle/>
        <a:p>
          <a:r>
            <a:rPr lang="el-GR" dirty="0" smtClean="0"/>
            <a:t>Κοινές αξίες (δημοκρατία, ελευθερία, κοινωνική δικαιοσύνη, σεβασμός στην ετερότητα)</a:t>
          </a:r>
          <a:endParaRPr lang="el-GR" dirty="0"/>
        </a:p>
      </dgm:t>
    </dgm:pt>
    <dgm:pt modelId="{9E9DD6E0-CCAD-4E72-9E78-1E2636354FB1}" type="parTrans" cxnId="{A4EB2883-2444-4697-95C2-F045BB0CE497}">
      <dgm:prSet/>
      <dgm:spPr/>
      <dgm:t>
        <a:bodyPr/>
        <a:lstStyle/>
        <a:p>
          <a:endParaRPr lang="el-GR"/>
        </a:p>
      </dgm:t>
    </dgm:pt>
    <dgm:pt modelId="{F20FCC1F-68F9-46F1-A50C-99079D518EEC}" type="sibTrans" cxnId="{A4EB2883-2444-4697-95C2-F045BB0CE497}">
      <dgm:prSet/>
      <dgm:spPr/>
      <dgm:t>
        <a:bodyPr/>
        <a:lstStyle/>
        <a:p>
          <a:endParaRPr lang="el-GR"/>
        </a:p>
      </dgm:t>
    </dgm:pt>
    <dgm:pt modelId="{878F5104-481E-4961-BB48-E901C6C151E8}">
      <dgm:prSet phldrT="[Κείμενο]"/>
      <dgm:spPr/>
      <dgm:t>
        <a:bodyPr/>
        <a:lstStyle/>
        <a:p>
          <a:r>
            <a:rPr lang="el-GR" dirty="0" smtClean="0"/>
            <a:t>Μη κοινά στοιχεία</a:t>
          </a:r>
          <a:endParaRPr lang="el-GR" dirty="0"/>
        </a:p>
      </dgm:t>
    </dgm:pt>
    <dgm:pt modelId="{F1DCEA8B-AD0D-4960-9A6C-73FABC6945DB}" type="parTrans" cxnId="{A401931C-144B-45F9-AAF0-C98810352563}">
      <dgm:prSet/>
      <dgm:spPr/>
      <dgm:t>
        <a:bodyPr/>
        <a:lstStyle/>
        <a:p>
          <a:endParaRPr lang="el-GR"/>
        </a:p>
      </dgm:t>
    </dgm:pt>
    <dgm:pt modelId="{D3F22BC3-D7F3-480B-82AD-D43B60029ED6}" type="sibTrans" cxnId="{A401931C-144B-45F9-AAF0-C98810352563}">
      <dgm:prSet/>
      <dgm:spPr/>
      <dgm:t>
        <a:bodyPr/>
        <a:lstStyle/>
        <a:p>
          <a:endParaRPr lang="el-GR"/>
        </a:p>
      </dgm:t>
    </dgm:pt>
    <dgm:pt modelId="{D8406E43-8F82-437B-905A-A5D1C8168307}">
      <dgm:prSet phldrT="[Κείμενο]"/>
      <dgm:spPr/>
      <dgm:t>
        <a:bodyPr/>
        <a:lstStyle/>
        <a:p>
          <a:r>
            <a:rPr lang="el-GR" dirty="0" smtClean="0"/>
            <a:t>Γλώσσα</a:t>
          </a:r>
          <a:endParaRPr lang="el-GR" dirty="0"/>
        </a:p>
      </dgm:t>
    </dgm:pt>
    <dgm:pt modelId="{E1A50241-7198-4D7D-A0B2-91486447005E}" type="parTrans" cxnId="{CABFB059-7846-42A2-817B-4889730E9D00}">
      <dgm:prSet/>
      <dgm:spPr/>
      <dgm:t>
        <a:bodyPr/>
        <a:lstStyle/>
        <a:p>
          <a:endParaRPr lang="el-GR"/>
        </a:p>
      </dgm:t>
    </dgm:pt>
    <dgm:pt modelId="{A4FEA64C-363C-443E-AEF4-44E53DCD7EBF}" type="sibTrans" cxnId="{CABFB059-7846-42A2-817B-4889730E9D00}">
      <dgm:prSet/>
      <dgm:spPr/>
      <dgm:t>
        <a:bodyPr/>
        <a:lstStyle/>
        <a:p>
          <a:endParaRPr lang="el-GR"/>
        </a:p>
      </dgm:t>
    </dgm:pt>
    <dgm:pt modelId="{B546B10C-E458-4921-9CB8-44E9B57DFBA5}">
      <dgm:prSet phldrT="[Κείμενο]"/>
      <dgm:spPr/>
      <dgm:t>
        <a:bodyPr/>
        <a:lstStyle/>
        <a:p>
          <a:r>
            <a:rPr lang="el-GR" dirty="0" smtClean="0"/>
            <a:t>Ήθη και έθιμα</a:t>
          </a:r>
          <a:endParaRPr lang="el-GR" dirty="0"/>
        </a:p>
      </dgm:t>
    </dgm:pt>
    <dgm:pt modelId="{A9796B1E-BDF2-4B8D-BB62-14F9F65AADD7}" type="parTrans" cxnId="{BD281C99-A17B-46F4-9798-FAB86727616D}">
      <dgm:prSet/>
      <dgm:spPr/>
      <dgm:t>
        <a:bodyPr/>
        <a:lstStyle/>
        <a:p>
          <a:endParaRPr lang="el-GR"/>
        </a:p>
      </dgm:t>
    </dgm:pt>
    <dgm:pt modelId="{4B4E17CB-AC61-42EB-AEAD-4DDF42F39C0E}" type="sibTrans" cxnId="{BD281C99-A17B-46F4-9798-FAB86727616D}">
      <dgm:prSet/>
      <dgm:spPr/>
      <dgm:t>
        <a:bodyPr/>
        <a:lstStyle/>
        <a:p>
          <a:endParaRPr lang="el-GR"/>
        </a:p>
      </dgm:t>
    </dgm:pt>
    <dgm:pt modelId="{897D77DA-3E6B-4CB8-B532-F66C84A32650}">
      <dgm:prSet phldrT="[Κείμενο]"/>
      <dgm:spPr/>
      <dgm:t>
        <a:bodyPr/>
        <a:lstStyle/>
        <a:p>
          <a:r>
            <a:rPr lang="el-GR" dirty="0" smtClean="0"/>
            <a:t>Παραδόσεις</a:t>
          </a:r>
          <a:endParaRPr lang="el-GR" dirty="0"/>
        </a:p>
      </dgm:t>
    </dgm:pt>
    <dgm:pt modelId="{C7C2C6B9-D7A5-4D8F-B50C-5631D51A8F8F}" type="parTrans" cxnId="{3A77EED5-D81C-44A3-B1CE-F3D988E7D694}">
      <dgm:prSet/>
      <dgm:spPr/>
      <dgm:t>
        <a:bodyPr/>
        <a:lstStyle/>
        <a:p>
          <a:endParaRPr lang="el-GR"/>
        </a:p>
      </dgm:t>
    </dgm:pt>
    <dgm:pt modelId="{64BA3CFC-AD78-4AEA-818E-0E23BA326DC4}" type="sibTrans" cxnId="{3A77EED5-D81C-44A3-B1CE-F3D988E7D694}">
      <dgm:prSet/>
      <dgm:spPr/>
      <dgm:t>
        <a:bodyPr/>
        <a:lstStyle/>
        <a:p>
          <a:endParaRPr lang="el-GR"/>
        </a:p>
      </dgm:t>
    </dgm:pt>
    <dgm:pt modelId="{8D2DF425-2DBF-4C0C-8058-A76AC467449E}">
      <dgm:prSet phldrT="[Κείμενο]"/>
      <dgm:spPr/>
      <dgm:t>
        <a:bodyPr/>
        <a:lstStyle/>
        <a:p>
          <a:r>
            <a:rPr lang="el-GR" dirty="0" smtClean="0"/>
            <a:t>Κοινές πολιτισμικές και ιστορικές ρίζες</a:t>
          </a:r>
          <a:endParaRPr lang="el-GR" dirty="0"/>
        </a:p>
      </dgm:t>
    </dgm:pt>
    <dgm:pt modelId="{4E146545-38CD-4A92-9E51-3E3AE9D1BB62}" type="parTrans" cxnId="{A7977F7E-8552-49ED-AECF-40BA0FA7990A}">
      <dgm:prSet/>
      <dgm:spPr/>
      <dgm:t>
        <a:bodyPr/>
        <a:lstStyle/>
        <a:p>
          <a:endParaRPr lang="el-GR"/>
        </a:p>
      </dgm:t>
    </dgm:pt>
    <dgm:pt modelId="{C8E871DA-F649-4D3D-8AAA-478B814A9948}" type="sibTrans" cxnId="{A7977F7E-8552-49ED-AECF-40BA0FA7990A}">
      <dgm:prSet/>
      <dgm:spPr/>
      <dgm:t>
        <a:bodyPr/>
        <a:lstStyle/>
        <a:p>
          <a:endParaRPr lang="el-GR"/>
        </a:p>
      </dgm:t>
    </dgm:pt>
    <dgm:pt modelId="{1400258A-5819-4011-A43E-36DFF6264344}" type="pres">
      <dgm:prSet presAssocID="{1C5AA430-31A6-4894-B00F-0BC7F16CE69A}" presName="Name0" presStyleCnt="0">
        <dgm:presLayoutVars>
          <dgm:dir/>
          <dgm:animLvl val="lvl"/>
          <dgm:resizeHandles val="exact"/>
        </dgm:presLayoutVars>
      </dgm:prSet>
      <dgm:spPr/>
    </dgm:pt>
    <dgm:pt modelId="{AAD76DF9-CB7F-40EE-ADE8-DD85384274A4}" type="pres">
      <dgm:prSet presAssocID="{FD44E503-037C-4EE0-8975-FA26943C3A0A}" presName="linNode" presStyleCnt="0"/>
      <dgm:spPr/>
    </dgm:pt>
    <dgm:pt modelId="{38C44AFB-5C15-40FB-A436-718F30BF93E9}" type="pres">
      <dgm:prSet presAssocID="{FD44E503-037C-4EE0-8975-FA26943C3A0A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082D1B18-DBE3-4E04-AC8F-11ECA6EE5D8C}" type="pres">
      <dgm:prSet presAssocID="{FD44E503-037C-4EE0-8975-FA26943C3A0A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C49A1FD-7D3C-477A-9719-F42E4C8C0B92}" type="pres">
      <dgm:prSet presAssocID="{08F0AB0B-3A8F-4325-99DC-49E4385277DE}" presName="sp" presStyleCnt="0"/>
      <dgm:spPr/>
    </dgm:pt>
    <dgm:pt modelId="{D550D994-9C0B-477F-9D6D-C10F3EBBBF1B}" type="pres">
      <dgm:prSet presAssocID="{878F5104-481E-4961-BB48-E901C6C151E8}" presName="linNode" presStyleCnt="0"/>
      <dgm:spPr/>
    </dgm:pt>
    <dgm:pt modelId="{1122AA68-CE9A-4BE0-BA37-71A3972CE2B3}" type="pres">
      <dgm:prSet presAssocID="{878F5104-481E-4961-BB48-E901C6C151E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2582B93-5470-4B94-AB4A-31EC57055602}" type="pres">
      <dgm:prSet presAssocID="{878F5104-481E-4961-BB48-E901C6C151E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32032DD-A4F2-4047-9F9C-E6B75ACC31AB}" type="presOf" srcId="{0702910A-4F5C-4059-A338-C30E6B7B7589}" destId="{082D1B18-DBE3-4E04-AC8F-11ECA6EE5D8C}" srcOrd="0" destOrd="0" presId="urn:microsoft.com/office/officeart/2005/8/layout/vList5"/>
    <dgm:cxn modelId="{0CC0AD7B-2B5E-42A3-8D78-54C9665E6F0F}" type="presOf" srcId="{878F5104-481E-4961-BB48-E901C6C151E8}" destId="{1122AA68-CE9A-4BE0-BA37-71A3972CE2B3}" srcOrd="0" destOrd="0" presId="urn:microsoft.com/office/officeart/2005/8/layout/vList5"/>
    <dgm:cxn modelId="{BD281C99-A17B-46F4-9798-FAB86727616D}" srcId="{878F5104-481E-4961-BB48-E901C6C151E8}" destId="{B546B10C-E458-4921-9CB8-44E9B57DFBA5}" srcOrd="2" destOrd="0" parTransId="{A9796B1E-BDF2-4B8D-BB62-14F9F65AADD7}" sibTransId="{4B4E17CB-AC61-42EB-AEAD-4DDF42F39C0E}"/>
    <dgm:cxn modelId="{A4EB2883-2444-4697-95C2-F045BB0CE497}" srcId="{FD44E503-037C-4EE0-8975-FA26943C3A0A}" destId="{0702910A-4F5C-4059-A338-C30E6B7B7589}" srcOrd="0" destOrd="0" parTransId="{9E9DD6E0-CCAD-4E72-9E78-1E2636354FB1}" sibTransId="{F20FCC1F-68F9-46F1-A50C-99079D518EEC}"/>
    <dgm:cxn modelId="{7011AE80-5D1D-4ADD-9C7D-DF665F26EA35}" type="presOf" srcId="{1C5AA430-31A6-4894-B00F-0BC7F16CE69A}" destId="{1400258A-5819-4011-A43E-36DFF6264344}" srcOrd="0" destOrd="0" presId="urn:microsoft.com/office/officeart/2005/8/layout/vList5"/>
    <dgm:cxn modelId="{EFF43BBA-1A71-4F8C-9F64-72D382A0AFC4}" type="presOf" srcId="{D8406E43-8F82-437B-905A-A5D1C8168307}" destId="{82582B93-5470-4B94-AB4A-31EC57055602}" srcOrd="0" destOrd="0" presId="urn:microsoft.com/office/officeart/2005/8/layout/vList5"/>
    <dgm:cxn modelId="{D9D22A3C-05A1-49E8-B751-12557F630641}" srcId="{1C5AA430-31A6-4894-B00F-0BC7F16CE69A}" destId="{FD44E503-037C-4EE0-8975-FA26943C3A0A}" srcOrd="0" destOrd="0" parTransId="{9A5F3E48-99C4-4D64-A65D-2464FA48F4B3}" sibTransId="{08F0AB0B-3A8F-4325-99DC-49E4385277DE}"/>
    <dgm:cxn modelId="{E95D07C9-964A-4EB6-841F-9505D65AFD49}" type="presOf" srcId="{FD44E503-037C-4EE0-8975-FA26943C3A0A}" destId="{38C44AFB-5C15-40FB-A436-718F30BF93E9}" srcOrd="0" destOrd="0" presId="urn:microsoft.com/office/officeart/2005/8/layout/vList5"/>
    <dgm:cxn modelId="{A401931C-144B-45F9-AAF0-C98810352563}" srcId="{1C5AA430-31A6-4894-B00F-0BC7F16CE69A}" destId="{878F5104-481E-4961-BB48-E901C6C151E8}" srcOrd="1" destOrd="0" parTransId="{F1DCEA8B-AD0D-4960-9A6C-73FABC6945DB}" sibTransId="{D3F22BC3-D7F3-480B-82AD-D43B60029ED6}"/>
    <dgm:cxn modelId="{58675365-0088-4E67-916C-1EC669006AF4}" type="presOf" srcId="{897D77DA-3E6B-4CB8-B532-F66C84A32650}" destId="{82582B93-5470-4B94-AB4A-31EC57055602}" srcOrd="0" destOrd="1" presId="urn:microsoft.com/office/officeart/2005/8/layout/vList5"/>
    <dgm:cxn modelId="{CABFB059-7846-42A2-817B-4889730E9D00}" srcId="{878F5104-481E-4961-BB48-E901C6C151E8}" destId="{D8406E43-8F82-437B-905A-A5D1C8168307}" srcOrd="0" destOrd="0" parTransId="{E1A50241-7198-4D7D-A0B2-91486447005E}" sibTransId="{A4FEA64C-363C-443E-AEF4-44E53DCD7EBF}"/>
    <dgm:cxn modelId="{DF7658B8-5AD3-48D5-99C7-FB5F111AF3F2}" type="presOf" srcId="{8D2DF425-2DBF-4C0C-8058-A76AC467449E}" destId="{082D1B18-DBE3-4E04-AC8F-11ECA6EE5D8C}" srcOrd="0" destOrd="1" presId="urn:microsoft.com/office/officeart/2005/8/layout/vList5"/>
    <dgm:cxn modelId="{A7977F7E-8552-49ED-AECF-40BA0FA7990A}" srcId="{FD44E503-037C-4EE0-8975-FA26943C3A0A}" destId="{8D2DF425-2DBF-4C0C-8058-A76AC467449E}" srcOrd="1" destOrd="0" parTransId="{4E146545-38CD-4A92-9E51-3E3AE9D1BB62}" sibTransId="{C8E871DA-F649-4D3D-8AAA-478B814A9948}"/>
    <dgm:cxn modelId="{3A77EED5-D81C-44A3-B1CE-F3D988E7D694}" srcId="{878F5104-481E-4961-BB48-E901C6C151E8}" destId="{897D77DA-3E6B-4CB8-B532-F66C84A32650}" srcOrd="1" destOrd="0" parTransId="{C7C2C6B9-D7A5-4D8F-B50C-5631D51A8F8F}" sibTransId="{64BA3CFC-AD78-4AEA-818E-0E23BA326DC4}"/>
    <dgm:cxn modelId="{701DF65A-4F76-46FA-A6CC-81726CBE785F}" type="presOf" srcId="{B546B10C-E458-4921-9CB8-44E9B57DFBA5}" destId="{82582B93-5470-4B94-AB4A-31EC57055602}" srcOrd="0" destOrd="2" presId="urn:microsoft.com/office/officeart/2005/8/layout/vList5"/>
    <dgm:cxn modelId="{6DDB8C7F-7BA2-4975-8CAD-4A5CCC753823}" type="presParOf" srcId="{1400258A-5819-4011-A43E-36DFF6264344}" destId="{AAD76DF9-CB7F-40EE-ADE8-DD85384274A4}" srcOrd="0" destOrd="0" presId="urn:microsoft.com/office/officeart/2005/8/layout/vList5"/>
    <dgm:cxn modelId="{E90175DE-9E28-4587-ADAA-76CA57B9BEBC}" type="presParOf" srcId="{AAD76DF9-CB7F-40EE-ADE8-DD85384274A4}" destId="{38C44AFB-5C15-40FB-A436-718F30BF93E9}" srcOrd="0" destOrd="0" presId="urn:microsoft.com/office/officeart/2005/8/layout/vList5"/>
    <dgm:cxn modelId="{017A40D8-416D-4010-9B9B-B49250668533}" type="presParOf" srcId="{AAD76DF9-CB7F-40EE-ADE8-DD85384274A4}" destId="{082D1B18-DBE3-4E04-AC8F-11ECA6EE5D8C}" srcOrd="1" destOrd="0" presId="urn:microsoft.com/office/officeart/2005/8/layout/vList5"/>
    <dgm:cxn modelId="{75FFA874-0373-4D43-968E-278BEF5AB7CF}" type="presParOf" srcId="{1400258A-5819-4011-A43E-36DFF6264344}" destId="{5C49A1FD-7D3C-477A-9719-F42E4C8C0B92}" srcOrd="1" destOrd="0" presId="urn:microsoft.com/office/officeart/2005/8/layout/vList5"/>
    <dgm:cxn modelId="{A3E752E5-E4B1-48D0-871F-734C6BE7AB84}" type="presParOf" srcId="{1400258A-5819-4011-A43E-36DFF6264344}" destId="{D550D994-9C0B-477F-9D6D-C10F3EBBBF1B}" srcOrd="2" destOrd="0" presId="urn:microsoft.com/office/officeart/2005/8/layout/vList5"/>
    <dgm:cxn modelId="{F68F9C3C-6935-4C11-859A-313B6DBF4043}" type="presParOf" srcId="{D550D994-9C0B-477F-9D6D-C10F3EBBBF1B}" destId="{1122AA68-CE9A-4BE0-BA37-71A3972CE2B3}" srcOrd="0" destOrd="0" presId="urn:microsoft.com/office/officeart/2005/8/layout/vList5"/>
    <dgm:cxn modelId="{D4ECB01D-CB6B-4B93-8E82-F15337C080BF}" type="presParOf" srcId="{D550D994-9C0B-477F-9D6D-C10F3EBBBF1B}" destId="{82582B93-5470-4B94-AB4A-31EC57055602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1A5D6-EC3A-451E-8442-D076E7DA4279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BE6EC-FD8A-40A6-977F-0B4800655DF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aseline="0" noProof="0"/>
              <a:t>﻿Το ευρώ χρησιμοποιείται σήμερα από περίπου τα δύο τρίτα των πολιτών της ΕΕ σε 19 χώρες.</a:t>
            </a:r>
          </a:p>
          <a:p>
            <a:pPr lvl="0">
              <a:defRPr/>
            </a:pPr>
            <a:r>
              <a:rPr lang="el-GR" baseline="0" noProof="0"/>
              <a:t>Τα κράτη μέλη της EΕ που χρησιμοποιούν</a:t>
            </a:r>
            <a:r>
              <a:rPr lang="el-GR" noProof="0"/>
              <a:t> το </a:t>
            </a:r>
            <a:r>
              <a:rPr lang="el-GR"/>
              <a:t>ευρώ </a:t>
            </a:r>
            <a:r>
              <a:rPr lang="el-GR" baseline="0" noProof="0"/>
              <a:t>είναι τα εξής: </a:t>
            </a:r>
            <a:r>
              <a:rPr lang="el-GR"/>
              <a:t>Βέλγιο, Γερμανία, Εσθονία, Ιρλανδία, Ελλάδα, Ισπανία, Γαλλία, Ιταλία, Κύπρος, Λετονία, Λιθουανία, Λουξεμβούργο, Μάλτα, Κάτω Χώρες, Αυστρία, Πορτογαλία, Σλοβενία, Σλοβακία, Φινλανδία.</a:t>
            </a:r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8FA88-871F-5C48-9EBC-B5098FA55A7A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8878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60D-9F48-4500-B69F-43AF2A5D36B9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5D60D-9F48-4500-B69F-43AF2A5D36B9}" type="datetimeFigureOut">
              <a:rPr lang="el-GR" smtClean="0"/>
              <a:pPr/>
              <a:t>10/5/2020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15EC-9FAE-487B-9A78-F43E72E6442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youtube.net/w/I9j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euro/html/index.el.html" TargetMode="External"/><Relationship Id="rId2" Type="http://schemas.openxmlformats.org/officeDocument/2006/relationships/hyperlink" Target="https://www.ecb.europa.eu/home/languagepolicy/html/index.e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hyperlink" Target="https://www.ecb.europa.eu/euro/banknotes/design/html/index.el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6.jpe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c.europa.eu/programmes/erasmus-plus/about_e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coc2021.culture.gr/el/%cf%80%ce%bf%ce%bb%ce%b9%cf%84%ce%b9%cf%83%cf%84%ce%b9%ce%ba%ce%ad%cf%82-%cf%80%cf%81%cf%89%cf%84%ce%b5%cf%8d%ce%bf%cf%85%cf%83%ce%b5%cf%82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ean-union/about-eu/eu-languages_e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/>
          <a:lstStyle/>
          <a:p>
            <a:r>
              <a:rPr lang="el-GR" dirty="0" smtClean="0"/>
              <a:t>Ευρωπαϊκή Ένωση (Ε.Ε.)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57290" y="1643050"/>
            <a:ext cx="6400800" cy="685808"/>
          </a:xfrm>
        </p:spPr>
        <p:txBody>
          <a:bodyPr/>
          <a:lstStyle/>
          <a:p>
            <a:r>
              <a:rPr lang="el-GR" dirty="0" smtClean="0"/>
              <a:t>Ευρωπαϊκοί θεσμοί</a:t>
            </a:r>
            <a:endParaRPr lang="el-GR" dirty="0"/>
          </a:p>
        </p:txBody>
      </p:sp>
      <p:pic>
        <p:nvPicPr>
          <p:cNvPr id="4" name="3 - Εικόνα" descr="eu_logo.png"/>
          <p:cNvPicPr>
            <a:picLocks noChangeAspect="1"/>
          </p:cNvPicPr>
          <p:nvPr/>
        </p:nvPicPr>
        <p:blipFill>
          <a:blip r:embed="rId2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  <p:pic>
        <p:nvPicPr>
          <p:cNvPr id="5" name="4 - Εικόνα" descr="e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357430"/>
            <a:ext cx="4853802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Δικαιώματα και Υποχρεώσεις </a:t>
            </a:r>
            <a:br>
              <a:rPr lang="el-GR" dirty="0" smtClean="0"/>
            </a:br>
            <a:r>
              <a:rPr lang="el-GR" dirty="0" smtClean="0"/>
              <a:t>των πολιτών στην Ε.Ε.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dirty="0" smtClean="0"/>
              <a:t>Όλοι </a:t>
            </a:r>
            <a:r>
              <a:rPr lang="el-GR" dirty="0" smtClean="0"/>
              <a:t>οι πολίτες της Ευρωπαϊκής Ένωσης (Ε.Ε.), ανεξάρτητα από εθνικότητα, φύλο, θρησκεία και πεποιθήσεις μπορούν:</a:t>
            </a:r>
          </a:p>
          <a:p>
            <a:r>
              <a:rPr lang="el-GR" dirty="0" smtClean="0"/>
              <a:t>να εκλέγουν και να εκλέγονται στις Ευρωεκλογές και στις δημοτικές εκλογές της κοινοτικής χώρας που ζουν, έστω κι αν δεν είναι πολίτες της χώρας αυτής,</a:t>
            </a:r>
          </a:p>
          <a:p>
            <a:r>
              <a:rPr lang="el-GR" dirty="0" smtClean="0"/>
              <a:t>να ταξιδεύουν, να ζουν, να σπουδάζουν και να εργάζονται σε κάθε χώρα της Ευρωπαϊκής Ένωσης,</a:t>
            </a:r>
          </a:p>
          <a:p>
            <a:r>
              <a:rPr lang="el-GR" dirty="0" smtClean="0"/>
              <a:t>να συμμετέχουν σε προγράμματα της Ε.Ε., ώστε να αποκτήσουν γνώσεις και ικανότητες,</a:t>
            </a:r>
          </a:p>
          <a:p>
            <a:pPr>
              <a:buNone/>
            </a:pPr>
            <a:r>
              <a:rPr lang="el-GR" dirty="0" smtClean="0"/>
              <a:t>Έχουν την υποχρέωση:</a:t>
            </a:r>
          </a:p>
          <a:p>
            <a:r>
              <a:rPr lang="el-GR" dirty="0" smtClean="0"/>
              <a:t>να εφαρμόζουν τους κανονισμούς της Ε.Ε. που γίνονται και νόμοι της χώρας τους.</a:t>
            </a:r>
          </a:p>
          <a:p>
            <a:endParaRPr lang="el-GR" dirty="0" smtClean="0">
              <a:sym typeface="Wingdings"/>
            </a:endParaRPr>
          </a:p>
          <a:p>
            <a:endParaRPr lang="el-GR" dirty="0"/>
          </a:p>
        </p:txBody>
      </p:sp>
      <p:pic>
        <p:nvPicPr>
          <p:cNvPr id="4" name="3 - Εικόνα" descr="eu_logo.png"/>
          <p:cNvPicPr>
            <a:picLocks noChangeAspect="1"/>
          </p:cNvPicPr>
          <p:nvPr/>
        </p:nvPicPr>
        <p:blipFill>
          <a:blip r:embed="rId2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Δικαιώματα και Υποχρεώσεις </a:t>
            </a:r>
            <a:br>
              <a:rPr lang="el-GR" dirty="0" smtClean="0"/>
            </a:br>
            <a:r>
              <a:rPr lang="el-GR" dirty="0" smtClean="0"/>
              <a:t>των πολιτών στην Ε.Ε.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Διαβάζω </a:t>
            </a:r>
            <a:r>
              <a:rPr lang="el-GR" dirty="0" smtClean="0"/>
              <a:t>ορισμένους κανόνες που ισχύουν σε κράτη της Ευρωπαϊκής Ένωσης:</a:t>
            </a:r>
          </a:p>
          <a:p>
            <a:r>
              <a:rPr lang="el-GR" b="1" i="1" dirty="0" smtClean="0"/>
              <a:t>Στην </a:t>
            </a:r>
            <a:r>
              <a:rPr lang="el-GR" b="1" i="1" dirty="0" smtClean="0"/>
              <a:t>Ιρλανδία, την Κύπρο και τη Μάλτα οδηγούμε στην αριστερή πλευρά του δρόμου</a:t>
            </a:r>
            <a:r>
              <a:rPr lang="el-GR" b="1" i="1" dirty="0" smtClean="0"/>
              <a:t>.</a:t>
            </a:r>
          </a:p>
          <a:p>
            <a:r>
              <a:rPr lang="el-GR" b="1" i="1" dirty="0" smtClean="0"/>
              <a:t>Τα </a:t>
            </a:r>
            <a:r>
              <a:rPr lang="el-GR" b="1" i="1" dirty="0" smtClean="0"/>
              <a:t>κατοικίδια ζώα πρέπει να είναι εφοδιασμένα με διαβατήριο, στο οποίο να καταγράφεται ο πλήρης εμβολιασμός </a:t>
            </a:r>
            <a:r>
              <a:rPr lang="el-GR" b="1" i="1" dirty="0" smtClean="0"/>
              <a:t>τους.</a:t>
            </a:r>
            <a:endParaRPr lang="el-GR" b="1" i="1" dirty="0" smtClean="0"/>
          </a:p>
          <a:p>
            <a:r>
              <a:rPr lang="el-GR" b="1" i="1" dirty="0" smtClean="0"/>
              <a:t>Η </a:t>
            </a:r>
            <a:r>
              <a:rPr lang="el-GR" b="1" i="1" dirty="0" smtClean="0"/>
              <a:t>χρήση κινητού τηλεφώνου κατά την οδήγηση αυξάνει υπέρμετρα τον κίνδυνο πρόκλησης θανατηφόρων ατυχημάτων και γι’ αυτό απαγορεύεται ρητά σε όλες τις χώρες της Ευρωπαϊκής Ένωσης.</a:t>
            </a:r>
            <a:endParaRPr lang="el-GR" dirty="0" smtClean="0">
              <a:sym typeface="Wingdings"/>
            </a:endParaRPr>
          </a:p>
          <a:p>
            <a:endParaRPr lang="el-GR" dirty="0"/>
          </a:p>
        </p:txBody>
      </p:sp>
      <p:pic>
        <p:nvPicPr>
          <p:cNvPr id="4" name="3 - Εικόνα" descr="eu_logo.png"/>
          <p:cNvPicPr>
            <a:picLocks noChangeAspect="1"/>
          </p:cNvPicPr>
          <p:nvPr/>
        </p:nvPicPr>
        <p:blipFill>
          <a:blip r:embed="rId2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3286116" y="28572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Η Ελλάδα στην Ε.Ε.</a:t>
            </a:r>
            <a:endParaRPr lang="el-GR" sz="3200" dirty="0"/>
          </a:p>
        </p:txBody>
      </p:sp>
      <p:sp>
        <p:nvSpPr>
          <p:cNvPr id="7" name="Chevron 4"/>
          <p:cNvSpPr/>
          <p:nvPr/>
        </p:nvSpPr>
        <p:spPr>
          <a:xfrm>
            <a:off x="972815" y="3718037"/>
            <a:ext cx="2170425" cy="408457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8" name="Chevron 9"/>
          <p:cNvSpPr/>
          <p:nvPr/>
        </p:nvSpPr>
        <p:spPr>
          <a:xfrm>
            <a:off x="0" y="3718037"/>
            <a:ext cx="1110717" cy="408457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cxnSp>
        <p:nvCxnSpPr>
          <p:cNvPr id="13" name="Elbow Connector 19"/>
          <p:cNvCxnSpPr/>
          <p:nvPr/>
        </p:nvCxnSpPr>
        <p:spPr>
          <a:xfrm rot="16200000" flipV="1">
            <a:off x="-222148" y="2704607"/>
            <a:ext cx="1339703" cy="687160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1"/>
          <p:cNvCxnSpPr/>
          <p:nvPr/>
        </p:nvCxnSpPr>
        <p:spPr>
          <a:xfrm>
            <a:off x="104123" y="2378335"/>
            <a:ext cx="73919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2"/>
          <p:cNvSpPr txBox="1"/>
          <p:nvPr/>
        </p:nvSpPr>
        <p:spPr>
          <a:xfrm>
            <a:off x="228854" y="2036494"/>
            <a:ext cx="739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</a:rPr>
              <a:t>1979</a:t>
            </a:r>
            <a:endParaRPr lang="el-G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104123" y="2351120"/>
            <a:ext cx="1610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Συνθήκη προσχώρησης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4"/>
          <p:cNvSpPr/>
          <p:nvPr/>
        </p:nvSpPr>
        <p:spPr>
          <a:xfrm>
            <a:off x="7413017" y="4114526"/>
            <a:ext cx="1571800" cy="114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Chevron 25"/>
          <p:cNvSpPr/>
          <p:nvPr/>
        </p:nvSpPr>
        <p:spPr>
          <a:xfrm>
            <a:off x="3105693" y="3718036"/>
            <a:ext cx="2252125" cy="40845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1" name="Chevron 26"/>
          <p:cNvSpPr/>
          <p:nvPr/>
        </p:nvSpPr>
        <p:spPr>
          <a:xfrm>
            <a:off x="5271317" y="3710728"/>
            <a:ext cx="2301079" cy="408457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3" name="Chevron 28"/>
          <p:cNvSpPr/>
          <p:nvPr/>
        </p:nvSpPr>
        <p:spPr>
          <a:xfrm>
            <a:off x="8461558" y="3698044"/>
            <a:ext cx="673562" cy="413663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4" name="Chevron 30"/>
          <p:cNvSpPr/>
          <p:nvPr/>
        </p:nvSpPr>
        <p:spPr>
          <a:xfrm>
            <a:off x="7446363" y="3703250"/>
            <a:ext cx="1152201" cy="408457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cxnSp>
        <p:nvCxnSpPr>
          <p:cNvPr id="25" name="Elbow Connector 31"/>
          <p:cNvCxnSpPr/>
          <p:nvPr/>
        </p:nvCxnSpPr>
        <p:spPr>
          <a:xfrm rot="16200000" flipV="1">
            <a:off x="1469326" y="2701320"/>
            <a:ext cx="1339703" cy="687160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5"/>
          <p:cNvCxnSpPr/>
          <p:nvPr/>
        </p:nvCxnSpPr>
        <p:spPr>
          <a:xfrm flipV="1">
            <a:off x="1795597" y="2370598"/>
            <a:ext cx="1372040" cy="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6"/>
          <p:cNvSpPr txBox="1"/>
          <p:nvPr/>
        </p:nvSpPr>
        <p:spPr>
          <a:xfrm>
            <a:off x="1744774" y="2355874"/>
            <a:ext cx="172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Ένταξη στην ΕΟΚ</a:t>
            </a:r>
            <a:endParaRPr lang="el-G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TextBox 33"/>
          <p:cNvSpPr txBox="1"/>
          <p:nvPr/>
        </p:nvSpPr>
        <p:spPr>
          <a:xfrm>
            <a:off x="1702129" y="2027955"/>
            <a:ext cx="1030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</a:rPr>
              <a:t>1981</a:t>
            </a:r>
            <a:endParaRPr lang="el-G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0" name="Elbow Connector 36"/>
          <p:cNvCxnSpPr/>
          <p:nvPr/>
        </p:nvCxnSpPr>
        <p:spPr>
          <a:xfrm rot="16200000" flipV="1">
            <a:off x="3499335" y="2715718"/>
            <a:ext cx="1353113" cy="63653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40"/>
          <p:cNvCxnSpPr/>
          <p:nvPr/>
        </p:nvCxnSpPr>
        <p:spPr>
          <a:xfrm rot="16200000" flipV="1">
            <a:off x="5569619" y="2788574"/>
            <a:ext cx="1239901" cy="52049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55"/>
          <p:cNvCxnSpPr/>
          <p:nvPr/>
        </p:nvCxnSpPr>
        <p:spPr>
          <a:xfrm>
            <a:off x="3857620" y="2357430"/>
            <a:ext cx="111109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58"/>
          <p:cNvSpPr txBox="1"/>
          <p:nvPr/>
        </p:nvSpPr>
        <p:spPr>
          <a:xfrm>
            <a:off x="3929058" y="2000240"/>
            <a:ext cx="890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</a:rPr>
              <a:t>1983</a:t>
            </a:r>
            <a:endParaRPr lang="el-G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BE" dirty="0"/>
          </a:p>
        </p:txBody>
      </p:sp>
      <p:sp>
        <p:nvSpPr>
          <p:cNvPr id="41" name="TextBox 59"/>
          <p:cNvSpPr txBox="1"/>
          <p:nvPr/>
        </p:nvSpPr>
        <p:spPr>
          <a:xfrm>
            <a:off x="3857620" y="2357430"/>
            <a:ext cx="138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Ανάληψη Προεδρίας</a:t>
            </a:r>
            <a:endParaRPr lang="el-GR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42" name="Straight Connector 63"/>
          <p:cNvCxnSpPr/>
          <p:nvPr/>
        </p:nvCxnSpPr>
        <p:spPr>
          <a:xfrm>
            <a:off x="5929322" y="2428868"/>
            <a:ext cx="71441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64"/>
          <p:cNvSpPr txBox="1"/>
          <p:nvPr/>
        </p:nvSpPr>
        <p:spPr>
          <a:xfrm>
            <a:off x="5929322" y="2000240"/>
            <a:ext cx="767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</a:rPr>
              <a:t>2002</a:t>
            </a:r>
            <a:endParaRPr lang="el-G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extBox 65"/>
          <p:cNvSpPr txBox="1"/>
          <p:nvPr/>
        </p:nvSpPr>
        <p:spPr>
          <a:xfrm>
            <a:off x="6000760" y="2428868"/>
            <a:ext cx="147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Μέλος της Ευρωζώνης</a:t>
            </a:r>
            <a:endParaRPr lang="el-G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4" name="53 - Εικόνα" descr="eu_logo.png"/>
          <p:cNvPicPr>
            <a:picLocks noChangeAspect="1"/>
          </p:cNvPicPr>
          <p:nvPr/>
        </p:nvPicPr>
        <p:blipFill>
          <a:blip r:embed="rId2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  <p:sp>
        <p:nvSpPr>
          <p:cNvPr id="29" name="28 - TextBox"/>
          <p:cNvSpPr txBox="1"/>
          <p:nvPr/>
        </p:nvSpPr>
        <p:spPr>
          <a:xfrm>
            <a:off x="642910" y="5143512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Έλληνες πρωθυπουργοί στην Ε.Ε. </a:t>
            </a:r>
            <a:r>
              <a:rPr lang="el-GR" dirty="0" smtClean="0">
                <a:sym typeface="Wingdings"/>
                <a:hlinkClick r:id="rId3"/>
              </a:rPr>
              <a:t>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Οικονομία: Ευρώ ( € 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Ε.Κ.Τ. (</a:t>
            </a:r>
            <a:r>
              <a:rPr lang="en-US" dirty="0" smtClean="0"/>
              <a:t>ECB European Central Bank)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  <a:hlinkClick r:id="rId2"/>
              </a:rPr>
              <a:t></a:t>
            </a:r>
            <a:endParaRPr lang="el-GR" dirty="0" smtClean="0"/>
          </a:p>
          <a:p>
            <a:pPr lvl="1"/>
            <a:r>
              <a:rPr lang="el-GR" dirty="0" smtClean="0"/>
              <a:t>01/01/1999 Χρήση του Ευρώ (άυλο χρήμα)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  <a:hlinkClick r:id="rId3"/>
              </a:rPr>
              <a:t></a:t>
            </a:r>
            <a:endParaRPr lang="el-GR" dirty="0" smtClean="0"/>
          </a:p>
          <a:p>
            <a:pPr lvl="1"/>
            <a:r>
              <a:rPr lang="el-GR" dirty="0" smtClean="0"/>
              <a:t>01/01/2002 Κέρματα και χαρτονομίσματα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  <a:hlinkClick r:id="rId4"/>
              </a:rPr>
              <a:t></a:t>
            </a:r>
            <a:endParaRPr lang="el-GR" dirty="0" smtClean="0">
              <a:sym typeface="Wingdings"/>
            </a:endParaRPr>
          </a:p>
          <a:p>
            <a:pPr lvl="1">
              <a:buNone/>
            </a:pPr>
            <a:endParaRPr lang="el-GR" dirty="0" smtClean="0">
              <a:sym typeface="Wingdings"/>
            </a:endParaRPr>
          </a:p>
          <a:p>
            <a:r>
              <a:rPr lang="el-GR" dirty="0" smtClean="0">
                <a:sym typeface="Wingdings"/>
              </a:rPr>
              <a:t>Οι χώρες του Ευρώ</a:t>
            </a:r>
          </a:p>
          <a:p>
            <a:pPr lvl="1"/>
            <a:r>
              <a:rPr lang="el-GR" dirty="0" smtClean="0">
                <a:sym typeface="Wingdings"/>
              </a:rPr>
              <a:t>19 χώρες</a:t>
            </a:r>
            <a:endParaRPr lang="en-US" dirty="0" smtClean="0">
              <a:sym typeface="Wingdings"/>
            </a:endParaRPr>
          </a:p>
        </p:txBody>
      </p:sp>
      <p:pic>
        <p:nvPicPr>
          <p:cNvPr id="4" name="3 - Εικόνα" descr="eu_logo.png"/>
          <p:cNvPicPr>
            <a:picLocks noChangeAspect="1"/>
          </p:cNvPicPr>
          <p:nvPr/>
        </p:nvPicPr>
        <p:blipFill>
          <a:blip r:embed="rId5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  <p:pic>
        <p:nvPicPr>
          <p:cNvPr id="5" name="4 - Εικόνα" descr="EC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3286124"/>
            <a:ext cx="1712783" cy="2837299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3786182" y="5786454"/>
            <a:ext cx="224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Ε.Κ.Τ.  - Φρανκφούρτη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865258CA-0E58-374A-87E9-BD19EDFC9C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9242"/>
            <a:ext cx="9141060" cy="68557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7EAC4CA-5FA6-4EE3-B48B-D82AD2F5FA1C}"/>
              </a:ext>
            </a:extLst>
          </p:cNvPr>
          <p:cNvSpPr/>
          <p:nvPr/>
        </p:nvSpPr>
        <p:spPr>
          <a:xfrm>
            <a:off x="6834530" y="1928802"/>
            <a:ext cx="2309470" cy="2408753"/>
          </a:xfrm>
          <a:prstGeom prst="rect">
            <a:avLst/>
          </a:prstGeom>
          <a:solidFill>
            <a:srgbClr val="00B0F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dirty="0"/>
          </a:p>
        </p:txBody>
      </p:sp>
      <p:sp>
        <p:nvSpPr>
          <p:cNvPr id="11" name="ZoneTexte 2">
            <a:extLst>
              <a:ext uri="{FF2B5EF4-FFF2-40B4-BE49-F238E27FC236}">
                <a16:creationId xmlns="" xmlns:a16="http://schemas.microsoft.com/office/drawing/2014/main" id="{B78D48ED-93EA-4E25-8E7D-A85CF5E9F5DD}"/>
              </a:ext>
            </a:extLst>
          </p:cNvPr>
          <p:cNvSpPr txBox="1"/>
          <p:nvPr/>
        </p:nvSpPr>
        <p:spPr>
          <a:xfrm>
            <a:off x="6904181" y="2000240"/>
            <a:ext cx="22398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Το 2002 το ευρώ αντικατέστησε τα προηγούμενα εθνικά νομίσματα.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19 κράτη μέλη χρησιμοποιούν πλέον το ευρώ ως εθνικό νόμισμα.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52" y="4855900"/>
            <a:ext cx="1248478" cy="12274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5400000">
            <a:off x="499950" y="5977591"/>
            <a:ext cx="1625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" i="1">
                <a:solidFill>
                  <a:schemeClr val="bg1"/>
                </a:solidFill>
              </a:rPr>
              <a:t>© </a:t>
            </a:r>
            <a:r>
              <a:rPr lang="el-GR" sz="600">
                <a:solidFill>
                  <a:schemeClr val="bg1"/>
                </a:solidFill>
              </a:rPr>
              <a:t> ΕΥΡΩΠΑΪΚΗ ΕΝΩΣΗ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21DEB0C3-1086-1A40-8C87-14C60C8683E4}"/>
              </a:ext>
            </a:extLst>
          </p:cNvPr>
          <p:cNvSpPr txBox="1"/>
          <p:nvPr/>
        </p:nvSpPr>
        <p:spPr>
          <a:xfrm>
            <a:off x="2554152" y="3293527"/>
            <a:ext cx="1083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/>
              <a:t>Ηνωμένο Βασίλειο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02A975C3-2777-DA47-96FA-8B5DD2E6769A}"/>
              </a:ext>
            </a:extLst>
          </p:cNvPr>
          <p:cNvSpPr txBox="1"/>
          <p:nvPr/>
        </p:nvSpPr>
        <p:spPr>
          <a:xfrm>
            <a:off x="2263493" y="3068481"/>
            <a:ext cx="676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/>
              <a:t>Ιρλανδία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3F26F2AA-FD8A-4F42-B0A0-8A3E6B8B34BE}"/>
              </a:ext>
            </a:extLst>
          </p:cNvPr>
          <p:cNvSpPr txBox="1"/>
          <p:nvPr/>
        </p:nvSpPr>
        <p:spPr>
          <a:xfrm>
            <a:off x="3739172" y="3642377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b="1"/>
              <a:t>Γερμανία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F6EC003E-BBEC-FA43-9149-A7D0C235CECA}"/>
              </a:ext>
            </a:extLst>
          </p:cNvPr>
          <p:cNvSpPr txBox="1"/>
          <p:nvPr/>
        </p:nvSpPr>
        <p:spPr>
          <a:xfrm>
            <a:off x="3018078" y="4172300"/>
            <a:ext cx="5373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b="1"/>
              <a:t>Γαλλία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0184FFEF-B6E8-3644-89CA-21EDE7FEE667}"/>
              </a:ext>
            </a:extLst>
          </p:cNvPr>
          <p:cNvSpPr txBox="1"/>
          <p:nvPr/>
        </p:nvSpPr>
        <p:spPr>
          <a:xfrm>
            <a:off x="3147585" y="3674577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b="1"/>
              <a:t>Βέλγιο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693A9F0B-347F-3E43-9424-971EB337708A}"/>
              </a:ext>
            </a:extLst>
          </p:cNvPr>
          <p:cNvSpPr txBox="1"/>
          <p:nvPr/>
        </p:nvSpPr>
        <p:spPr>
          <a:xfrm>
            <a:off x="3319025" y="3476407"/>
            <a:ext cx="840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b="1"/>
              <a:t>Κάτω Χώρες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2955C839-F289-BD4B-A40D-607D8CE9AA93}"/>
              </a:ext>
            </a:extLst>
          </p:cNvPr>
          <p:cNvSpPr txBox="1"/>
          <p:nvPr/>
        </p:nvSpPr>
        <p:spPr>
          <a:xfrm>
            <a:off x="3096019" y="384560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b="1"/>
              <a:t>Λουξεμβούργο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3E9A89D3-850B-9544-B5FE-51E7D154E10D}"/>
              </a:ext>
            </a:extLst>
          </p:cNvPr>
          <p:cNvSpPr txBox="1"/>
          <p:nvPr/>
        </p:nvSpPr>
        <p:spPr>
          <a:xfrm>
            <a:off x="3934435" y="4794074"/>
            <a:ext cx="418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b="1"/>
              <a:t>Ιταλία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3FCCD3E6-8B61-DF44-B667-F3226B1EEA1C}"/>
              </a:ext>
            </a:extLst>
          </p:cNvPr>
          <p:cNvSpPr/>
          <p:nvPr/>
        </p:nvSpPr>
        <p:spPr>
          <a:xfrm>
            <a:off x="2198938" y="4918017"/>
            <a:ext cx="4780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/>
              <a:t>Ισπανία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10592456-FA0F-D142-B408-EC1613C8C354}"/>
              </a:ext>
            </a:extLst>
          </p:cNvPr>
          <p:cNvSpPr/>
          <p:nvPr/>
        </p:nvSpPr>
        <p:spPr>
          <a:xfrm>
            <a:off x="1551184" y="4758778"/>
            <a:ext cx="6367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/>
              <a:t>Πορτογαλία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DDA8F01F-3F20-F748-B20F-2FE0A8D99F6F}"/>
              </a:ext>
            </a:extLst>
          </p:cNvPr>
          <p:cNvSpPr/>
          <p:nvPr/>
        </p:nvSpPr>
        <p:spPr>
          <a:xfrm>
            <a:off x="4189538" y="4517415"/>
            <a:ext cx="5677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/>
              <a:t>Κροατία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C9479068-00C1-0F46-BE1C-D1B66FAEC0AB}"/>
              </a:ext>
            </a:extLst>
          </p:cNvPr>
          <p:cNvSpPr/>
          <p:nvPr/>
        </p:nvSpPr>
        <p:spPr>
          <a:xfrm>
            <a:off x="4872593" y="5279560"/>
            <a:ext cx="5565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/>
              <a:t>Ελλάδα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="" xmlns:a16="http://schemas.microsoft.com/office/drawing/2014/main" id="{B9307EB9-93F1-4146-9830-1B81350C076E}"/>
              </a:ext>
            </a:extLst>
          </p:cNvPr>
          <p:cNvSpPr/>
          <p:nvPr/>
        </p:nvSpPr>
        <p:spPr>
          <a:xfrm>
            <a:off x="5112402" y="4812778"/>
            <a:ext cx="6206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/>
              <a:t>Βουλγαρία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="" xmlns:a16="http://schemas.microsoft.com/office/drawing/2014/main" id="{7CBA8065-995C-B140-930A-BB060328E2DF}"/>
              </a:ext>
            </a:extLst>
          </p:cNvPr>
          <p:cNvSpPr/>
          <p:nvPr/>
        </p:nvSpPr>
        <p:spPr>
          <a:xfrm>
            <a:off x="5017332" y="4418521"/>
            <a:ext cx="6559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/>
              <a:t>Ρουμανία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="" xmlns:a16="http://schemas.microsoft.com/office/drawing/2014/main" id="{82C39546-5E07-0440-A19C-D228C79DF593}"/>
              </a:ext>
            </a:extLst>
          </p:cNvPr>
          <p:cNvSpPr/>
          <p:nvPr/>
        </p:nvSpPr>
        <p:spPr>
          <a:xfrm>
            <a:off x="4110110" y="4366033"/>
            <a:ext cx="6351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/>
              <a:t>Σλοβενία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="" xmlns:a16="http://schemas.microsoft.com/office/drawing/2014/main" id="{E1269D0D-E13F-D648-89CE-F5F6AB0DB1BB}"/>
              </a:ext>
            </a:extLst>
          </p:cNvPr>
          <p:cNvSpPr/>
          <p:nvPr/>
        </p:nvSpPr>
        <p:spPr>
          <a:xfrm>
            <a:off x="4494378" y="4233664"/>
            <a:ext cx="6319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/>
              <a:t>Ουγγαρία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="" xmlns:a16="http://schemas.microsoft.com/office/drawing/2014/main" id="{B4392836-D6DB-E74D-9E85-42AA3AD8C6E8}"/>
              </a:ext>
            </a:extLst>
          </p:cNvPr>
          <p:cNvSpPr/>
          <p:nvPr/>
        </p:nvSpPr>
        <p:spPr>
          <a:xfrm>
            <a:off x="4536545" y="4013103"/>
            <a:ext cx="6254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/>
              <a:t>Σλοβακία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="" xmlns:a16="http://schemas.microsoft.com/office/drawing/2014/main" id="{1E0CB627-1751-5E42-BC18-01349DCE1F37}"/>
              </a:ext>
            </a:extLst>
          </p:cNvPr>
          <p:cNvSpPr/>
          <p:nvPr/>
        </p:nvSpPr>
        <p:spPr>
          <a:xfrm>
            <a:off x="4557442" y="3567030"/>
            <a:ext cx="5549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/>
              <a:t>Πολωνία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="" xmlns:a16="http://schemas.microsoft.com/office/drawing/2014/main" id="{408C7AE2-445C-254A-868F-788833F66F6E}"/>
              </a:ext>
            </a:extLst>
          </p:cNvPr>
          <p:cNvSpPr/>
          <p:nvPr/>
        </p:nvSpPr>
        <p:spPr>
          <a:xfrm>
            <a:off x="4135758" y="3871278"/>
            <a:ext cx="5838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/>
              <a:t>Τσεχία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="" xmlns:a16="http://schemas.microsoft.com/office/drawing/2014/main" id="{C646C2FC-4137-9F4D-AB34-6595EEFCBEAB}"/>
              </a:ext>
            </a:extLst>
          </p:cNvPr>
          <p:cNvSpPr/>
          <p:nvPr/>
        </p:nvSpPr>
        <p:spPr>
          <a:xfrm>
            <a:off x="4205713" y="2520021"/>
            <a:ext cx="6078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/>
              <a:t>Σουηδία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="" xmlns:a16="http://schemas.microsoft.com/office/drawing/2014/main" id="{788C12CD-7118-D34A-B10C-C3A692F721BF}"/>
              </a:ext>
            </a:extLst>
          </p:cNvPr>
          <p:cNvSpPr/>
          <p:nvPr/>
        </p:nvSpPr>
        <p:spPr>
          <a:xfrm>
            <a:off x="4943690" y="2073948"/>
            <a:ext cx="5774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/>
              <a:t>Φινλανδία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="" xmlns:a16="http://schemas.microsoft.com/office/drawing/2014/main" id="{270ADBB8-6E4F-F84A-AC02-21047C32DABB}"/>
              </a:ext>
            </a:extLst>
          </p:cNvPr>
          <p:cNvSpPr/>
          <p:nvPr/>
        </p:nvSpPr>
        <p:spPr>
          <a:xfrm>
            <a:off x="4874978" y="2636927"/>
            <a:ext cx="5757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/>
              <a:t>Εσθονία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="" xmlns:a16="http://schemas.microsoft.com/office/drawing/2014/main" id="{F5475126-7982-8E47-821C-AA4EE5C1BBB1}"/>
              </a:ext>
            </a:extLst>
          </p:cNvPr>
          <p:cNvSpPr/>
          <p:nvPr/>
        </p:nvSpPr>
        <p:spPr>
          <a:xfrm>
            <a:off x="4962512" y="2826890"/>
            <a:ext cx="5020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/>
              <a:t>Λετονία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="" xmlns:a16="http://schemas.microsoft.com/office/drawing/2014/main" id="{250875FD-4089-BD45-92BA-D74889A97C51}"/>
              </a:ext>
            </a:extLst>
          </p:cNvPr>
          <p:cNvSpPr/>
          <p:nvPr/>
        </p:nvSpPr>
        <p:spPr>
          <a:xfrm>
            <a:off x="4770783" y="3062847"/>
            <a:ext cx="6799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/>
              <a:t>Λιθουανία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="" xmlns:a16="http://schemas.microsoft.com/office/drawing/2014/main" id="{126A42F7-979B-A34B-B770-00794C904AA2}"/>
              </a:ext>
            </a:extLst>
          </p:cNvPr>
          <p:cNvSpPr/>
          <p:nvPr/>
        </p:nvSpPr>
        <p:spPr>
          <a:xfrm>
            <a:off x="4125511" y="5936877"/>
            <a:ext cx="4988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/>
              <a:t>Μάλτα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="" xmlns:a16="http://schemas.microsoft.com/office/drawing/2014/main" id="{77353EA2-3CDB-484F-B313-1C40DC775017}"/>
              </a:ext>
            </a:extLst>
          </p:cNvPr>
          <p:cNvSpPr/>
          <p:nvPr/>
        </p:nvSpPr>
        <p:spPr>
          <a:xfrm>
            <a:off x="6078468" y="5895067"/>
            <a:ext cx="5469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/>
              <a:t>Κύπρος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="" xmlns:a16="http://schemas.microsoft.com/office/drawing/2014/main" id="{00146A8C-5D32-C445-AB44-AD2DD299CE1D}"/>
              </a:ext>
            </a:extLst>
          </p:cNvPr>
          <p:cNvSpPr/>
          <p:nvPr/>
        </p:nvSpPr>
        <p:spPr>
          <a:xfrm>
            <a:off x="3714575" y="3051469"/>
            <a:ext cx="6703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/>
              <a:t>Δανία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="" xmlns:a16="http://schemas.microsoft.com/office/drawing/2014/main" id="{954B30C0-DF52-0D42-824F-BF2BF46D0644}"/>
              </a:ext>
            </a:extLst>
          </p:cNvPr>
          <p:cNvSpPr/>
          <p:nvPr/>
        </p:nvSpPr>
        <p:spPr>
          <a:xfrm>
            <a:off x="4070049" y="4191818"/>
            <a:ext cx="5661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/>
              <a:t>Αυστρία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31A0997-57C4-E045-96CF-E5BA10AD43D3}"/>
              </a:ext>
            </a:extLst>
          </p:cNvPr>
          <p:cNvSpPr txBox="1"/>
          <p:nvPr/>
        </p:nvSpPr>
        <p:spPr>
          <a:xfrm>
            <a:off x="1767730" y="6168202"/>
            <a:ext cx="2726648" cy="338554"/>
          </a:xfrm>
          <a:prstGeom prst="rect">
            <a:avLst/>
          </a:prstGeom>
          <a:solidFill>
            <a:srgbClr val="FAD024"/>
          </a:solidFill>
        </p:spPr>
        <p:txBody>
          <a:bodyPr wrap="square" rtlCol="0">
            <a:spAutoFit/>
          </a:bodyPr>
          <a:lstStyle/>
          <a:p>
            <a:r>
              <a:rPr lang="el-GR" sz="1600"/>
              <a:t>Χώρες της ζώνης του ευρώ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510B4BB-D05A-8743-B906-AD2B7E937A3B}"/>
              </a:ext>
            </a:extLst>
          </p:cNvPr>
          <p:cNvSpPr txBox="1"/>
          <p:nvPr/>
        </p:nvSpPr>
        <p:spPr>
          <a:xfrm>
            <a:off x="4494378" y="6168202"/>
            <a:ext cx="3074822" cy="338554"/>
          </a:xfrm>
          <a:prstGeom prst="rect">
            <a:avLst/>
          </a:prstGeom>
          <a:solidFill>
            <a:srgbClr val="31C5F1"/>
          </a:solidFill>
        </p:spPr>
        <p:txBody>
          <a:bodyPr wrap="square" rtlCol="0">
            <a:spAutoFit/>
          </a:bodyPr>
          <a:lstStyle/>
          <a:p>
            <a:r>
              <a:rPr lang="el-GR" sz="1600"/>
              <a:t>Χώρες εκτός της ζώνης του ευρώ</a:t>
            </a:r>
          </a:p>
        </p:txBody>
      </p:sp>
      <p:pic>
        <p:nvPicPr>
          <p:cNvPr id="38" name="37 - Εικόνα" descr="eu_logo.png"/>
          <p:cNvPicPr>
            <a:picLocks noChangeAspect="1"/>
          </p:cNvPicPr>
          <p:nvPr/>
        </p:nvPicPr>
        <p:blipFill>
          <a:blip r:embed="rId5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  <p:sp>
        <p:nvSpPr>
          <p:cNvPr id="42" name="1 - Τίτλος"/>
          <p:cNvSpPr txBox="1">
            <a:spLocks/>
          </p:cNvSpPr>
          <p:nvPr/>
        </p:nvSpPr>
        <p:spPr>
          <a:xfrm>
            <a:off x="642910" y="35716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Ευρωζώνη</a:t>
            </a:r>
            <a:endParaRPr kumimoji="0" lang="el-G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53387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Τα κράτη μέλη της Ευρωζώνης (€)</a:t>
            </a:r>
            <a:endParaRPr lang="el-GR" sz="36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8229600" cy="3823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1885944"/>
                <a:gridCol w="900138"/>
                <a:gridCol w="1843062"/>
                <a:gridCol w="943020"/>
                <a:gridCol w="1800180"/>
              </a:tblGrid>
              <a:tr h="477997">
                <a:tc gridSpan="6"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19 Κράτη</a:t>
                      </a:r>
                      <a:r>
                        <a:rPr lang="el-GR" sz="2400" baseline="0" dirty="0" smtClean="0"/>
                        <a:t> Μέλη</a:t>
                      </a:r>
                      <a:endParaRPr lang="el-G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77997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Αυστρία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Ισπανία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Ολλανδία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7997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Βέλγιο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Ιταλία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Πορτογαλία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7997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Γαλλία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Κύπρος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Σλοβακία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7997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Γερμανία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	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Λετονία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Σλοβενία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7997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Ελλάδα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Λιθουανία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Φινλανδία</a:t>
                      </a:r>
                      <a:endParaRPr lang="el-GR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7997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Εσθονία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Λουξεμβούργο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68580" marR="68580" marT="0" marB="0" anchor="ctr"/>
                </a:tc>
              </a:tr>
              <a:tr h="477997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Ιρλανδία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Μάλτα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4 - Εικόνα" descr="Flag of Austria.sv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360000" cy="2541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Flag of Belgium.sv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500306"/>
            <a:ext cx="360045" cy="2667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Flag of France.sv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000372"/>
            <a:ext cx="353695" cy="2381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Flag of Germany.sv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500438"/>
            <a:ext cx="362685" cy="21431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- Εικόνα" descr="Flag of Greece.sv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3929066"/>
            <a:ext cx="304800" cy="2078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- Εικόνα" descr="Flag of Estonia.sv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4429132"/>
            <a:ext cx="299357" cy="2381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- Εικόνα" descr="Flag of Ireland.sv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4929198"/>
            <a:ext cx="304800" cy="2095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- Εικόνα" descr="Flag of Spain.sv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68" y="2071678"/>
            <a:ext cx="321310" cy="2190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- Εικόνα" descr="Flag of Italy.sv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868" y="2500306"/>
            <a:ext cx="321310" cy="2190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- Εικόνα" descr="Flag of Cyprus.sv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868" y="3000372"/>
            <a:ext cx="321310" cy="2190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- Εικόνα" descr="Flag of Latvia.sv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868" y="3500438"/>
            <a:ext cx="342900" cy="1714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- Εικόνα" descr="Flag of Lithuania.sv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868" y="4000504"/>
            <a:ext cx="322385" cy="1905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- Εικόνα" descr="Flag of Luxembourg.sv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71868" y="4429132"/>
            <a:ext cx="322385" cy="1905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- Εικόνα" descr="Flag of Malta.sv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71868" y="4857760"/>
            <a:ext cx="335280" cy="228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21 - Εικόνα" descr="Flag of the Netherlands.sv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286512" y="2071678"/>
            <a:ext cx="335280" cy="228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24 - Εικόνα" descr="Flag of Portugal.sv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286512" y="2571744"/>
            <a:ext cx="349250" cy="2381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26 - Εικόνα" descr="Flag of Slovakia.sv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286512" y="3000372"/>
            <a:ext cx="304800" cy="2078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27 - Εικόνα" descr="Flag of Slovenia.sv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286512" y="3500438"/>
            <a:ext cx="342900" cy="1714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30 - Εικόνα" descr="Flag of Finland.sv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357950" y="4000504"/>
            <a:ext cx="306265" cy="1809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31 - Εικόνα" descr="eu_logo.png"/>
          <p:cNvPicPr>
            <a:picLocks noChangeAspect="1"/>
          </p:cNvPicPr>
          <p:nvPr/>
        </p:nvPicPr>
        <p:blipFill>
          <a:blip r:embed="rId21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  <p:pic>
        <p:nvPicPr>
          <p:cNvPr id="33" name="32 - Εικόνα" descr="euro coins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8662" y="5395910"/>
            <a:ext cx="3030729" cy="1462090"/>
          </a:xfrm>
          <a:prstGeom prst="rect">
            <a:avLst/>
          </a:prstGeom>
        </p:spPr>
      </p:pic>
      <p:pic>
        <p:nvPicPr>
          <p:cNvPr id="34" name="33 - Εικόνα" descr="euro.jpg"/>
          <p:cNvPicPr>
            <a:picLocks noChangeAspect="1"/>
          </p:cNvPicPr>
          <p:nvPr/>
        </p:nvPicPr>
        <p:blipFill>
          <a:blip r:embed="rId23"/>
          <a:srcRect t="19192" b="14429"/>
          <a:stretch>
            <a:fillRect/>
          </a:stretch>
        </p:blipFill>
        <p:spPr>
          <a:xfrm>
            <a:off x="4286248" y="5414077"/>
            <a:ext cx="4143404" cy="1443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</a:t>
            </a:r>
            <a:r>
              <a:rPr lang="el-GR" dirty="0" smtClean="0"/>
              <a:t>Εκπαίδευση: </a:t>
            </a:r>
            <a:br>
              <a:rPr lang="el-GR" dirty="0" smtClean="0"/>
            </a:br>
            <a:r>
              <a:rPr lang="el-GR" dirty="0" smtClean="0"/>
              <a:t>Προγράμματα </a:t>
            </a:r>
            <a:r>
              <a:rPr lang="en-US" dirty="0" smtClean="0"/>
              <a:t>Erasmus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Το </a:t>
            </a:r>
            <a:r>
              <a:rPr lang="el-GR" dirty="0" err="1" smtClean="0"/>
              <a:t>Erasmus</a:t>
            </a:r>
            <a:r>
              <a:rPr lang="el-GR" dirty="0" smtClean="0"/>
              <a:t>+ είναι το πρόγραμμα της ΕΕ για τη στήριξη της εκπαίδευσης, της κατάρτισης, της νεολαίας και του αθλητισμού στην Ευρώπη.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  <a:hlinkClick r:id="rId2"/>
              </a:rPr>
              <a:t></a:t>
            </a:r>
            <a:endParaRPr lang="en-US" dirty="0" smtClean="0">
              <a:sym typeface="Wingdings"/>
            </a:endParaRPr>
          </a:p>
          <a:p>
            <a:r>
              <a:rPr lang="el-GR" dirty="0" smtClean="0"/>
              <a:t>Αρχικά συμμετείχαν φοιτητές. </a:t>
            </a:r>
          </a:p>
          <a:p>
            <a:r>
              <a:rPr lang="el-GR" dirty="0" smtClean="0"/>
              <a:t>Στο πρόγραμμα </a:t>
            </a:r>
            <a:r>
              <a:rPr lang="el-GR" dirty="0" err="1" smtClean="0"/>
              <a:t>Erasmus</a:t>
            </a:r>
            <a:r>
              <a:rPr lang="el-GR" dirty="0" smtClean="0"/>
              <a:t>+ μπορούν να συμμετέχουν μεμονωμένα άτομα, αλλά και οργανισμοί.</a:t>
            </a:r>
          </a:p>
          <a:p>
            <a:r>
              <a:rPr lang="el-GR" dirty="0" smtClean="0"/>
              <a:t>Μπορούν επίσης να συμμετέχουν και χώρες εκτός Ε.Ε.</a:t>
            </a:r>
          </a:p>
        </p:txBody>
      </p:sp>
      <p:pic>
        <p:nvPicPr>
          <p:cNvPr id="4" name="3 - Εικόνα" descr="eu_logo.png"/>
          <p:cNvPicPr>
            <a:picLocks noChangeAspect="1"/>
          </p:cNvPicPr>
          <p:nvPr/>
        </p:nvPicPr>
        <p:blipFill>
          <a:blip r:embed="rId3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</a:t>
            </a:r>
            <a:r>
              <a:rPr lang="el-GR" dirty="0" smtClean="0"/>
              <a:t>Πολιτισμός: </a:t>
            </a:r>
            <a:br>
              <a:rPr lang="el-GR" dirty="0" smtClean="0"/>
            </a:br>
            <a:r>
              <a:rPr lang="el-GR" dirty="0" smtClean="0"/>
              <a:t>Πολιτιστικές πρωτεύουσες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Συμβάλει στην προσέγγιση των λαών της Ευρώπης  </a:t>
            </a:r>
          </a:p>
          <a:p>
            <a:r>
              <a:rPr lang="el-GR" dirty="0" smtClean="0"/>
              <a:t>Είναι μια κοινοτική δράση για την ανάδειξη του πλούτου της ποικιλομορφίας, των κοινών πτυχών των ευρωπαϊκών πολιτισμών και τη βελτίωση της αλληλοκατανόησης μεταξύ των ευρωπαίων πολιτών</a:t>
            </a:r>
          </a:p>
          <a:p>
            <a:r>
              <a:rPr lang="el-GR" dirty="0" smtClean="0">
                <a:sym typeface="Wingdings"/>
              </a:rPr>
              <a:t>πρόταση της Μελίνας Μερκούρη (Ιούνιος 1985)</a:t>
            </a:r>
          </a:p>
          <a:p>
            <a:r>
              <a:rPr lang="el-GR" dirty="0" smtClean="0">
                <a:sym typeface="Wingdings"/>
              </a:rPr>
              <a:t>Οι πολιτιστικές πρωτεύουσες τις Ευρώπης </a:t>
            </a:r>
            <a:r>
              <a:rPr lang="el-GR" dirty="0" smtClean="0">
                <a:sym typeface="Wingdings"/>
                <a:hlinkClick r:id="rId2"/>
              </a:rPr>
              <a:t></a:t>
            </a:r>
            <a:endParaRPr lang="el-GR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http://ecoc2021.culture.gr/el/</a:t>
            </a:r>
            <a:endParaRPr lang="el-GR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</p:txBody>
      </p:sp>
      <p:pic>
        <p:nvPicPr>
          <p:cNvPr id="4" name="3 - Εικόνα" descr="eu_logo.png"/>
          <p:cNvPicPr>
            <a:picLocks noChangeAspect="1"/>
          </p:cNvPicPr>
          <p:nvPr/>
        </p:nvPicPr>
        <p:blipFill>
          <a:blip r:embed="rId3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  Λαοί και πολιτισμοί στην Ε.Ε.</a:t>
            </a:r>
            <a:endParaRPr lang="el-GR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- Εικόνα" descr="eu_logo.png"/>
          <p:cNvPicPr>
            <a:picLocks noChangeAspect="1"/>
          </p:cNvPicPr>
          <p:nvPr/>
        </p:nvPicPr>
        <p:blipFill>
          <a:blip r:embed="rId6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41 - Εικόνα" descr="Εικόνα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10"/>
          <p:cNvSpPr txBox="1"/>
          <p:nvPr/>
        </p:nvSpPr>
        <p:spPr>
          <a:xfrm>
            <a:off x="1357290" y="0"/>
            <a:ext cx="44291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libri" charset="0"/>
                <a:ea typeface="Calibri" charset="0"/>
                <a:cs typeface="Calibri" charset="0"/>
              </a:rPr>
              <a:t>Οι οικογένειες γλωσσών της </a:t>
            </a:r>
            <a:r>
              <a:rPr lang="el-GR" sz="2400" dirty="0" smtClean="0">
                <a:latin typeface="Calibri" charset="0"/>
                <a:ea typeface="Calibri" charset="0"/>
                <a:cs typeface="Calibri" charset="0"/>
              </a:rPr>
              <a:t>ΕΕ </a:t>
            </a:r>
            <a:r>
              <a:rPr lang="el-GR" sz="2400" dirty="0" smtClean="0">
                <a:sym typeface="Wingdings"/>
                <a:hlinkClick r:id="rId3"/>
              </a:rPr>
              <a:t></a:t>
            </a:r>
            <a:r>
              <a:rPr lang="el-GR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el-GR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6212610" y="61718"/>
            <a:ext cx="2894675" cy="3732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24 επίσημες γλώσσες της ΕΕ</a:t>
            </a:r>
          </a:p>
        </p:txBody>
      </p:sp>
      <p:sp>
        <p:nvSpPr>
          <p:cNvPr id="10" name="Oval Callout 21"/>
          <p:cNvSpPr/>
          <p:nvPr/>
        </p:nvSpPr>
        <p:spPr>
          <a:xfrm>
            <a:off x="153591" y="1528514"/>
            <a:ext cx="3073545" cy="2144019"/>
          </a:xfrm>
          <a:prstGeom prst="wedgeEllipseCallout">
            <a:avLst/>
          </a:prstGeom>
          <a:solidFill>
            <a:schemeClr val="accent1">
              <a:lumMod val="60000"/>
              <a:lumOff val="4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1" name="TextBox 22"/>
          <p:cNvSpPr txBox="1"/>
          <p:nvPr/>
        </p:nvSpPr>
        <p:spPr>
          <a:xfrm>
            <a:off x="1080837" y="1545902"/>
            <a:ext cx="129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/>
              <a:t>Βουλγαρικά</a:t>
            </a:r>
          </a:p>
        </p:txBody>
      </p:sp>
      <p:sp>
        <p:nvSpPr>
          <p:cNvPr id="12" name="TextBox 23"/>
          <p:cNvSpPr txBox="1"/>
          <p:nvPr/>
        </p:nvSpPr>
        <p:spPr>
          <a:xfrm>
            <a:off x="375952" y="2704844"/>
            <a:ext cx="1230777" cy="37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Σλοβακικά</a:t>
            </a:r>
          </a:p>
        </p:txBody>
      </p:sp>
      <p:sp>
        <p:nvSpPr>
          <p:cNvPr id="13" name="TextBox 24"/>
          <p:cNvSpPr txBox="1"/>
          <p:nvPr/>
        </p:nvSpPr>
        <p:spPr>
          <a:xfrm>
            <a:off x="362190" y="2019980"/>
            <a:ext cx="125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Σλοβενικά</a:t>
            </a:r>
          </a:p>
        </p:txBody>
      </p:sp>
      <p:sp>
        <p:nvSpPr>
          <p:cNvPr id="14" name="TextBox 25"/>
          <p:cNvSpPr txBox="1"/>
          <p:nvPr/>
        </p:nvSpPr>
        <p:spPr>
          <a:xfrm>
            <a:off x="1291791" y="3168407"/>
            <a:ext cx="1312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Πολωνικά</a:t>
            </a:r>
          </a:p>
        </p:txBody>
      </p:sp>
      <p:sp>
        <p:nvSpPr>
          <p:cNvPr id="15" name="TextBox 26"/>
          <p:cNvSpPr txBox="1"/>
          <p:nvPr/>
        </p:nvSpPr>
        <p:spPr>
          <a:xfrm>
            <a:off x="2139388" y="1981771"/>
            <a:ext cx="98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Τσεχικά</a:t>
            </a:r>
          </a:p>
        </p:txBody>
      </p:sp>
      <p:sp>
        <p:nvSpPr>
          <p:cNvPr id="16" name="TextBox 27"/>
          <p:cNvSpPr txBox="1"/>
          <p:nvPr/>
        </p:nvSpPr>
        <p:spPr>
          <a:xfrm>
            <a:off x="1984504" y="2704844"/>
            <a:ext cx="105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Κροατικά</a:t>
            </a:r>
          </a:p>
        </p:txBody>
      </p:sp>
      <p:sp>
        <p:nvSpPr>
          <p:cNvPr id="17" name="TextBox 28"/>
          <p:cNvSpPr txBox="1"/>
          <p:nvPr/>
        </p:nvSpPr>
        <p:spPr>
          <a:xfrm>
            <a:off x="1234542" y="2268975"/>
            <a:ext cx="1139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FF00"/>
                </a:solidFill>
              </a:rPr>
              <a:t>ΣΛΑΒΙΚΕΣ</a:t>
            </a:r>
          </a:p>
        </p:txBody>
      </p:sp>
      <p:sp>
        <p:nvSpPr>
          <p:cNvPr id="18" name="Oval Callout 29"/>
          <p:cNvSpPr/>
          <p:nvPr/>
        </p:nvSpPr>
        <p:spPr>
          <a:xfrm>
            <a:off x="3325079" y="3157565"/>
            <a:ext cx="2733887" cy="2327243"/>
          </a:xfrm>
          <a:prstGeom prst="wedgeEllipseCallout">
            <a:avLst/>
          </a:prstGeom>
          <a:solidFill>
            <a:schemeClr val="accent1">
              <a:lumMod val="60000"/>
              <a:lumOff val="4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TextBox 30"/>
          <p:cNvSpPr txBox="1"/>
          <p:nvPr/>
        </p:nvSpPr>
        <p:spPr>
          <a:xfrm>
            <a:off x="4186229" y="4036521"/>
            <a:ext cx="1070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>
                <a:solidFill>
                  <a:srgbClr val="FFFF00"/>
                </a:solidFill>
              </a:rPr>
              <a:t>ΑΛΛΕΣ</a:t>
            </a:r>
          </a:p>
          <a:p>
            <a:endParaRPr lang="fr-BE" dirty="0"/>
          </a:p>
        </p:txBody>
      </p:sp>
      <p:sp>
        <p:nvSpPr>
          <p:cNvPr id="20" name="TextBox 63"/>
          <p:cNvSpPr txBox="1"/>
          <p:nvPr/>
        </p:nvSpPr>
        <p:spPr>
          <a:xfrm>
            <a:off x="5061604" y="3700441"/>
            <a:ext cx="105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Ελληνικά</a:t>
            </a:r>
          </a:p>
        </p:txBody>
      </p:sp>
      <p:sp>
        <p:nvSpPr>
          <p:cNvPr id="21" name="TextBox 64"/>
          <p:cNvSpPr txBox="1"/>
          <p:nvPr/>
        </p:nvSpPr>
        <p:spPr>
          <a:xfrm>
            <a:off x="4721388" y="4625148"/>
            <a:ext cx="165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Λιθουανικά</a:t>
            </a:r>
          </a:p>
        </p:txBody>
      </p:sp>
      <p:sp>
        <p:nvSpPr>
          <p:cNvPr id="22" name="TextBox 65"/>
          <p:cNvSpPr txBox="1"/>
          <p:nvPr/>
        </p:nvSpPr>
        <p:spPr>
          <a:xfrm>
            <a:off x="4214854" y="4994480"/>
            <a:ext cx="127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/>
              <a:t>Λετονικά</a:t>
            </a:r>
          </a:p>
        </p:txBody>
      </p:sp>
      <p:sp>
        <p:nvSpPr>
          <p:cNvPr id="23" name="TextBox 66"/>
          <p:cNvSpPr txBox="1"/>
          <p:nvPr/>
        </p:nvSpPr>
        <p:spPr>
          <a:xfrm>
            <a:off x="3622458" y="3663370"/>
            <a:ext cx="129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Φινλανδικά</a:t>
            </a:r>
          </a:p>
        </p:txBody>
      </p:sp>
      <p:sp>
        <p:nvSpPr>
          <p:cNvPr id="24" name="TextBox 67"/>
          <p:cNvSpPr txBox="1"/>
          <p:nvPr/>
        </p:nvSpPr>
        <p:spPr>
          <a:xfrm>
            <a:off x="4163976" y="3209488"/>
            <a:ext cx="117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Εσθονικά</a:t>
            </a:r>
          </a:p>
        </p:txBody>
      </p:sp>
      <p:sp>
        <p:nvSpPr>
          <p:cNvPr id="25" name="Oval Callout 68"/>
          <p:cNvSpPr/>
          <p:nvPr/>
        </p:nvSpPr>
        <p:spPr>
          <a:xfrm>
            <a:off x="6212610" y="1525706"/>
            <a:ext cx="2894675" cy="2297985"/>
          </a:xfrm>
          <a:prstGeom prst="wedgeEllipseCallout">
            <a:avLst/>
          </a:prstGeom>
          <a:solidFill>
            <a:schemeClr val="accent1">
              <a:lumMod val="60000"/>
              <a:lumOff val="4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TextBox 69"/>
          <p:cNvSpPr txBox="1"/>
          <p:nvPr/>
        </p:nvSpPr>
        <p:spPr>
          <a:xfrm>
            <a:off x="7065931" y="2438982"/>
            <a:ext cx="166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>
                <a:solidFill>
                  <a:srgbClr val="FFFF00"/>
                </a:solidFill>
              </a:rPr>
              <a:t>ΛΑΤΙΝΟΓΕΝΕΙΣ</a:t>
            </a:r>
          </a:p>
        </p:txBody>
      </p:sp>
      <p:sp>
        <p:nvSpPr>
          <p:cNvPr id="27" name="TextBox 76"/>
          <p:cNvSpPr txBox="1"/>
          <p:nvPr/>
        </p:nvSpPr>
        <p:spPr>
          <a:xfrm>
            <a:off x="8176747" y="2201573"/>
            <a:ext cx="93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/>
              <a:t>Γαλλικά</a:t>
            </a:r>
          </a:p>
        </p:txBody>
      </p:sp>
      <p:sp>
        <p:nvSpPr>
          <p:cNvPr id="28" name="TextBox 86"/>
          <p:cNvSpPr txBox="1"/>
          <p:nvPr/>
        </p:nvSpPr>
        <p:spPr>
          <a:xfrm>
            <a:off x="6293129" y="2191701"/>
            <a:ext cx="135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/>
              <a:t>Ρουμανικά</a:t>
            </a:r>
          </a:p>
        </p:txBody>
      </p:sp>
      <p:sp>
        <p:nvSpPr>
          <p:cNvPr id="29" name="TextBox 87"/>
          <p:cNvSpPr txBox="1"/>
          <p:nvPr/>
        </p:nvSpPr>
        <p:spPr>
          <a:xfrm>
            <a:off x="7324290" y="1687742"/>
            <a:ext cx="1381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/>
              <a:t>Ισπανικά</a:t>
            </a:r>
          </a:p>
        </p:txBody>
      </p:sp>
      <p:sp>
        <p:nvSpPr>
          <p:cNvPr id="30" name="TextBox 88"/>
          <p:cNvSpPr txBox="1"/>
          <p:nvPr/>
        </p:nvSpPr>
        <p:spPr>
          <a:xfrm>
            <a:off x="8122246" y="2972899"/>
            <a:ext cx="92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Ιταλικά</a:t>
            </a:r>
          </a:p>
        </p:txBody>
      </p:sp>
      <p:sp>
        <p:nvSpPr>
          <p:cNvPr id="31" name="TextBox 89"/>
          <p:cNvSpPr txBox="1"/>
          <p:nvPr/>
        </p:nvSpPr>
        <p:spPr>
          <a:xfrm>
            <a:off x="6445533" y="2973898"/>
            <a:ext cx="1488550" cy="36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Πορτογαλικά</a:t>
            </a:r>
          </a:p>
        </p:txBody>
      </p:sp>
      <p:sp>
        <p:nvSpPr>
          <p:cNvPr id="32" name="Oval Callout 90"/>
          <p:cNvSpPr/>
          <p:nvPr/>
        </p:nvSpPr>
        <p:spPr>
          <a:xfrm>
            <a:off x="3123990" y="711210"/>
            <a:ext cx="3247261" cy="2018303"/>
          </a:xfrm>
          <a:prstGeom prst="wedgeEllipseCallout">
            <a:avLst/>
          </a:prstGeom>
          <a:solidFill>
            <a:schemeClr val="accent1">
              <a:lumMod val="60000"/>
              <a:lumOff val="4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TextBox 91"/>
          <p:cNvSpPr txBox="1"/>
          <p:nvPr/>
        </p:nvSpPr>
        <p:spPr>
          <a:xfrm>
            <a:off x="4152263" y="1173054"/>
            <a:ext cx="1407334" cy="381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FF00"/>
                </a:solidFill>
              </a:rPr>
              <a:t>ΓΕΡΜΑΝΙΚΕΣ</a:t>
            </a:r>
          </a:p>
        </p:txBody>
      </p:sp>
      <p:sp>
        <p:nvSpPr>
          <p:cNvPr id="34" name="TextBox 92"/>
          <p:cNvSpPr txBox="1"/>
          <p:nvPr/>
        </p:nvSpPr>
        <p:spPr>
          <a:xfrm>
            <a:off x="3180748" y="1439158"/>
            <a:ext cx="129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/>
              <a:t>Σουηδικά</a:t>
            </a:r>
          </a:p>
        </p:txBody>
      </p:sp>
      <p:sp>
        <p:nvSpPr>
          <p:cNvPr id="35" name="TextBox 93"/>
          <p:cNvSpPr txBox="1"/>
          <p:nvPr/>
        </p:nvSpPr>
        <p:spPr>
          <a:xfrm>
            <a:off x="4913330" y="2105196"/>
            <a:ext cx="123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/>
              <a:t>Αγγλικά</a:t>
            </a:r>
          </a:p>
        </p:txBody>
      </p:sp>
      <p:sp>
        <p:nvSpPr>
          <p:cNvPr id="36" name="TextBox 94"/>
          <p:cNvSpPr txBox="1"/>
          <p:nvPr/>
        </p:nvSpPr>
        <p:spPr>
          <a:xfrm>
            <a:off x="4427792" y="796121"/>
            <a:ext cx="151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/>
              <a:t>Δανικά</a:t>
            </a:r>
          </a:p>
        </p:txBody>
      </p:sp>
      <p:sp>
        <p:nvSpPr>
          <p:cNvPr id="37" name="TextBox 95"/>
          <p:cNvSpPr txBox="1"/>
          <p:nvPr/>
        </p:nvSpPr>
        <p:spPr>
          <a:xfrm>
            <a:off x="3704152" y="2057074"/>
            <a:ext cx="120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Ολλανδικά</a:t>
            </a:r>
          </a:p>
        </p:txBody>
      </p:sp>
      <p:sp>
        <p:nvSpPr>
          <p:cNvPr id="38" name="TextBox 96"/>
          <p:cNvSpPr txBox="1"/>
          <p:nvPr/>
        </p:nvSpPr>
        <p:spPr>
          <a:xfrm>
            <a:off x="5185522" y="1439157"/>
            <a:ext cx="126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Γερμανικά</a:t>
            </a:r>
          </a:p>
        </p:txBody>
      </p:sp>
      <p:sp>
        <p:nvSpPr>
          <p:cNvPr id="39" name="TextBox 2"/>
          <p:cNvSpPr txBox="1"/>
          <p:nvPr/>
        </p:nvSpPr>
        <p:spPr>
          <a:xfrm>
            <a:off x="3360480" y="4620101"/>
            <a:ext cx="1277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/>
              <a:t>Ουγγρικά</a:t>
            </a:r>
          </a:p>
        </p:txBody>
      </p:sp>
      <p:sp>
        <p:nvSpPr>
          <p:cNvPr id="40" name="TextBox 3"/>
          <p:cNvSpPr txBox="1"/>
          <p:nvPr/>
        </p:nvSpPr>
        <p:spPr>
          <a:xfrm>
            <a:off x="3365496" y="4290401"/>
            <a:ext cx="127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Μαλτέζικα</a:t>
            </a:r>
          </a:p>
        </p:txBody>
      </p:sp>
      <p:sp>
        <p:nvSpPr>
          <p:cNvPr id="41" name="TextBox 5"/>
          <p:cNvSpPr txBox="1"/>
          <p:nvPr/>
        </p:nvSpPr>
        <p:spPr>
          <a:xfrm>
            <a:off x="5033628" y="4134195"/>
            <a:ext cx="110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Ιρλανδικά</a:t>
            </a:r>
          </a:p>
        </p:txBody>
      </p:sp>
      <p:pic>
        <p:nvPicPr>
          <p:cNvPr id="43" name="42 - Εικόνα" descr="eu_logo.png"/>
          <p:cNvPicPr>
            <a:picLocks noChangeAspect="1"/>
          </p:cNvPicPr>
          <p:nvPr/>
        </p:nvPicPr>
        <p:blipFill>
          <a:blip r:embed="rId4" cstate="print"/>
          <a:srcRect l="2488" t="3125" r="2488" b="18750"/>
          <a:stretch>
            <a:fillRect/>
          </a:stretch>
        </p:blipFill>
        <p:spPr>
          <a:xfrm>
            <a:off x="0" y="0"/>
            <a:ext cx="1285884" cy="831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532</Words>
  <Application>Microsoft Office PowerPoint</Application>
  <PresentationFormat>Προβολή στην οθόνη (4:3)</PresentationFormat>
  <Paragraphs>139</Paragraphs>
  <Slides>11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Ευρωπαϊκή Ένωση (Ε.Ε.)</vt:lpstr>
      <vt:lpstr>Διαφάνεια 2</vt:lpstr>
      <vt:lpstr>Οικονομία: Ευρώ ( € )</vt:lpstr>
      <vt:lpstr>Διαφάνεια 4</vt:lpstr>
      <vt:lpstr>Τα κράτη μέλη της Ευρωζώνης (€)</vt:lpstr>
      <vt:lpstr>      Εκπαίδευση:  Προγράμματα Erasmus</vt:lpstr>
      <vt:lpstr>      Πολιτισμός:  Πολιτιστικές πρωτεύουσες</vt:lpstr>
      <vt:lpstr>      Λαοί και πολιτισμοί στην Ε.Ε.</vt:lpstr>
      <vt:lpstr>Διαφάνεια 9</vt:lpstr>
      <vt:lpstr>Δικαιώματα και Υποχρεώσεις  των πολιτών στην Ε.Ε.</vt:lpstr>
      <vt:lpstr>Δικαιώματα και Υποχρεώσεις  των πολιτών στην Ε.Ε.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Χρήστης των Windows</dc:creator>
  <cp:lastModifiedBy>Χρήστης των Windows</cp:lastModifiedBy>
  <cp:revision>46</cp:revision>
  <dcterms:created xsi:type="dcterms:W3CDTF">2020-03-09T20:52:33Z</dcterms:created>
  <dcterms:modified xsi:type="dcterms:W3CDTF">2020-05-10T19:48:52Z</dcterms:modified>
</cp:coreProperties>
</file>