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6" r:id="rId3"/>
    <p:sldId id="279" r:id="rId4"/>
    <p:sldId id="283" r:id="rId5"/>
    <p:sldId id="284" r:id="rId6"/>
    <p:sldId id="285" r:id="rId7"/>
    <p:sldId id="281" r:id="rId8"/>
    <p:sldId id="288" r:id="rId9"/>
    <p:sldId id="287"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5" d="100"/>
          <a:sy n="65" d="100"/>
        </p:scale>
        <p:origin x="-7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1A5D6-EC3A-451E-8442-D076E7DA4279}" type="datetimeFigureOut">
              <a:rPr lang="el-GR" smtClean="0"/>
              <a:pPr/>
              <a:t>23/5/2020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BE6EC-FD8A-40A6-977F-0B4800655DF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F5D60D-9F48-4500-B69F-43AF2A5D36B9}" type="datetimeFigureOut">
              <a:rPr lang="el-GR" smtClean="0"/>
              <a:pPr/>
              <a:t>23/5/2020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5D15EC-9FAE-487B-9A78-F43E72E6442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5D60D-9F48-4500-B69F-43AF2A5D36B9}" type="datetimeFigureOut">
              <a:rPr lang="el-GR" smtClean="0"/>
              <a:pPr/>
              <a:t>23/5/2020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D15EC-9FAE-487B-9A78-F43E72E6442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c.europa.eu/greece/services/your-rights_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info/live-work-travel-eu_el" TargetMode="External"/><Relationship Id="rId2" Type="http://schemas.openxmlformats.org/officeDocument/2006/relationships/hyperlink" Target="https://www.europarl.europa.eu/news/el/headlines/eu-affairs/20181122STO19860/ola-osa-chreiazetai-na-gnorizete-gia-tis-euroekloges-tou-2019"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europa.eu/youreurope/business/finance-funding/getting-funding/eu-funding-programmes/index_el.htm" TargetMode="External"/><Relationship Id="rId2" Type="http://schemas.openxmlformats.org/officeDocument/2006/relationships/hyperlink" Target="https://www.minedu.gov.gr/2012-07-19-10-59-39/2012-07-24-09-19-14/840-eu-programs-sub"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uroparl.europa.eu/charter/pdf/text_e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ur-lex.europa.eu/oj/direct-acces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EKAA.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PP1.png" TargetMode="External"/><Relationship Id="rId2" Type="http://schemas.openxmlformats.org/officeDocument/2006/relationships/hyperlink" Target="PP.jpg"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7772400" cy="1470025"/>
          </a:xfrm>
        </p:spPr>
        <p:txBody>
          <a:bodyPr/>
          <a:lstStyle/>
          <a:p>
            <a:r>
              <a:rPr lang="el-GR" dirty="0" smtClean="0"/>
              <a:t>Ευρωπαϊκή Ένωση (Ε.Ε.)</a:t>
            </a:r>
            <a:endParaRPr lang="el-GR" dirty="0"/>
          </a:p>
        </p:txBody>
      </p:sp>
      <p:sp>
        <p:nvSpPr>
          <p:cNvPr id="3" name="2 - Υπότιτλος"/>
          <p:cNvSpPr>
            <a:spLocks noGrp="1"/>
          </p:cNvSpPr>
          <p:nvPr>
            <p:ph type="subTitle" idx="1"/>
          </p:nvPr>
        </p:nvSpPr>
        <p:spPr>
          <a:xfrm>
            <a:off x="1357290" y="1643050"/>
            <a:ext cx="6400800" cy="685808"/>
          </a:xfrm>
        </p:spPr>
        <p:txBody>
          <a:bodyPr/>
          <a:lstStyle/>
          <a:p>
            <a:r>
              <a:rPr lang="el-GR" dirty="0" smtClean="0"/>
              <a:t>Δικαιώματα και υποχρεώσεις</a:t>
            </a:r>
            <a:endParaRPr lang="el-GR" dirty="0"/>
          </a:p>
        </p:txBody>
      </p:sp>
      <p:pic>
        <p:nvPicPr>
          <p:cNvPr id="4" name="3 - Εικόνα" descr="eu_logo.png"/>
          <p:cNvPicPr>
            <a:picLocks noChangeAspect="1"/>
          </p:cNvPicPr>
          <p:nvPr/>
        </p:nvPicPr>
        <p:blipFill>
          <a:blip r:embed="rId2" cstate="print"/>
          <a:srcRect l="2488" t="3125" r="2488" b="18750"/>
          <a:stretch>
            <a:fillRect/>
          </a:stretch>
        </p:blipFill>
        <p:spPr>
          <a:xfrm>
            <a:off x="0" y="0"/>
            <a:ext cx="1285884" cy="831391"/>
          </a:xfrm>
          <a:prstGeom prst="rect">
            <a:avLst/>
          </a:prstGeom>
        </p:spPr>
      </p:pic>
      <p:pic>
        <p:nvPicPr>
          <p:cNvPr id="5" name="4 - Εικόνα" descr="eu.png"/>
          <p:cNvPicPr>
            <a:picLocks noChangeAspect="1"/>
          </p:cNvPicPr>
          <p:nvPr/>
        </p:nvPicPr>
        <p:blipFill>
          <a:blip r:embed="rId3"/>
          <a:stretch>
            <a:fillRect/>
          </a:stretch>
        </p:blipFill>
        <p:spPr>
          <a:xfrm>
            <a:off x="2143108" y="2357430"/>
            <a:ext cx="4853802" cy="37147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και υποχρεώσεις</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a:bodyPr>
          <a:lstStyle/>
          <a:p>
            <a:pPr marL="0" indent="0" algn="just">
              <a:buNone/>
            </a:pPr>
            <a:r>
              <a:rPr lang="el-GR" dirty="0" smtClean="0"/>
              <a:t>Όλοι οι πολίτες της Ευρωπαϊκής Ένωσης (Ε.Ε.), ανεξάρτητα από εθνικότητα, φύλο, θρησκεία και πεποιθήσεις έχουν :</a:t>
            </a:r>
          </a:p>
          <a:p>
            <a:pPr algn="just"/>
            <a:r>
              <a:rPr lang="el-GR" dirty="0" smtClean="0"/>
              <a:t>δικαιώματα </a:t>
            </a:r>
            <a:r>
              <a:rPr lang="el-GR" dirty="0" smtClean="0">
                <a:sym typeface="Wingdings"/>
                <a:hlinkClick r:id="rId2"/>
              </a:rPr>
              <a:t></a:t>
            </a:r>
            <a:endParaRPr lang="el-GR" dirty="0" smtClean="0"/>
          </a:p>
          <a:p>
            <a:pPr algn="just"/>
            <a:r>
              <a:rPr lang="el-GR" dirty="0" smtClean="0"/>
              <a:t>υποχρεώσεις</a:t>
            </a:r>
          </a:p>
          <a:p>
            <a:pPr>
              <a:buNone/>
            </a:pPr>
            <a:endParaRPr lang="el-GR" dirty="0" smtClean="0"/>
          </a:p>
        </p:txBody>
      </p:sp>
      <p:pic>
        <p:nvPicPr>
          <p:cNvPr id="4" name="3 - Εικόνα" descr="eu_logo.png"/>
          <p:cNvPicPr>
            <a:picLocks noChangeAspect="1"/>
          </p:cNvPicPr>
          <p:nvPr/>
        </p:nvPicPr>
        <p:blipFill>
          <a:blip r:embed="rId3"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να εκλέγουν και να εκλέγονται στις Ευρωεκλογές και στις δημοτικές εκλογές της κοινοτικής χώρας που ζουν, έστω κι αν δεν είναι πολίτες της χώρας αυτής </a:t>
            </a:r>
            <a:r>
              <a:rPr lang="el-GR" dirty="0" smtClean="0">
                <a:sym typeface="Webdings"/>
                <a:hlinkClick r:id="rId2"/>
              </a:rPr>
              <a:t></a:t>
            </a:r>
            <a:endParaRPr lang="el-GR" dirty="0" smtClean="0">
              <a:sym typeface="Webdings"/>
            </a:endParaRPr>
          </a:p>
          <a:p>
            <a:pPr algn="just">
              <a:buNone/>
            </a:pPr>
            <a:endParaRPr lang="el-GR" dirty="0" smtClean="0">
              <a:sym typeface="Webdings"/>
            </a:endParaRPr>
          </a:p>
          <a:p>
            <a:pPr algn="just"/>
            <a:r>
              <a:rPr lang="el-GR" dirty="0" smtClean="0"/>
              <a:t>να ταξιδεύουν, να ζουν, να σπουδάζουν και να εργάζονται σε κάθε χώρα της Ευρωπαϊκής Ένωσης</a:t>
            </a:r>
            <a:r>
              <a:rPr lang="en-US" dirty="0" smtClean="0"/>
              <a:t> </a:t>
            </a:r>
            <a:r>
              <a:rPr lang="en-US" dirty="0" smtClean="0">
                <a:sym typeface="Wingdings"/>
                <a:hlinkClick r:id="rId3"/>
              </a:rPr>
              <a:t></a:t>
            </a:r>
            <a:endParaRPr lang="el-GR" dirty="0" smtClean="0"/>
          </a:p>
          <a:p>
            <a:pPr algn="just"/>
            <a:endParaRPr lang="el-GR" dirty="0" smtClean="0"/>
          </a:p>
          <a:p>
            <a:pPr>
              <a:buNone/>
            </a:pPr>
            <a:endParaRPr lang="el-GR" dirty="0" smtClean="0"/>
          </a:p>
        </p:txBody>
      </p:sp>
      <p:pic>
        <p:nvPicPr>
          <p:cNvPr id="4" name="3 - Εικόνα" descr="eu_logo.png"/>
          <p:cNvPicPr>
            <a:picLocks noChangeAspect="1"/>
          </p:cNvPicPr>
          <p:nvPr/>
        </p:nvPicPr>
        <p:blipFill>
          <a:blip r:embed="rId4"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a:bodyPr>
          <a:lstStyle/>
          <a:p>
            <a:pPr algn="just">
              <a:buNone/>
            </a:pPr>
            <a:endParaRPr lang="el-GR" dirty="0" smtClean="0"/>
          </a:p>
          <a:p>
            <a:pPr algn="just"/>
            <a:r>
              <a:rPr lang="el-GR" dirty="0" smtClean="0"/>
              <a:t>να συμμετέχουν σε προγράμματα της Ε.Ε., ώστε να αποκτήσουν γνώσεις και ικανότητες </a:t>
            </a:r>
            <a:r>
              <a:rPr lang="el-GR" dirty="0" smtClean="0">
                <a:sym typeface="Wingdings"/>
                <a:hlinkClick r:id="rId2"/>
              </a:rPr>
              <a:t></a:t>
            </a:r>
            <a:endParaRPr lang="el-GR" dirty="0" smtClean="0">
              <a:sym typeface="Wingdings"/>
            </a:endParaRPr>
          </a:p>
          <a:p>
            <a:pPr algn="just"/>
            <a:endParaRPr lang="el-GR" dirty="0" smtClean="0">
              <a:sym typeface="Wingdings"/>
            </a:endParaRPr>
          </a:p>
          <a:p>
            <a:pPr algn="just"/>
            <a:r>
              <a:rPr lang="el-GR" dirty="0" smtClean="0">
                <a:sym typeface="Wingdings"/>
              </a:rPr>
              <a:t>να συμμετέχουν σε οικονομικά προγράμματα της Ε.Ε. για χρηματοδότηση </a:t>
            </a:r>
            <a:r>
              <a:rPr lang="el-GR" dirty="0" smtClean="0">
                <a:sym typeface="Wingdings"/>
                <a:hlinkClick r:id="rId3"/>
              </a:rPr>
              <a:t></a:t>
            </a:r>
            <a:endParaRPr lang="el-GR" dirty="0" smtClean="0">
              <a:sym typeface="Wingdings"/>
            </a:endParaRPr>
          </a:p>
          <a:p>
            <a:endParaRPr lang="el-GR" dirty="0"/>
          </a:p>
        </p:txBody>
      </p:sp>
      <p:pic>
        <p:nvPicPr>
          <p:cNvPr id="4" name="3 - Εικόνα" descr="eu_logo.png"/>
          <p:cNvPicPr>
            <a:picLocks noChangeAspect="1"/>
          </p:cNvPicPr>
          <p:nvPr/>
        </p:nvPicPr>
        <p:blipFill>
          <a:blip r:embed="rId4"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και Υποχρεώσεις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normAutofit fontScale="70000" lnSpcReduction="20000"/>
          </a:bodyPr>
          <a:lstStyle/>
          <a:p>
            <a:pPr indent="11113" algn="just">
              <a:buNone/>
            </a:pPr>
            <a:r>
              <a:rPr lang="el-GR" dirty="0" smtClean="0"/>
              <a:t>Τα δικαιώματα των Ευρωπαίων πολιτών περιέχονται στον «</a:t>
            </a:r>
            <a:r>
              <a:rPr lang="el-GR" b="1" dirty="0" smtClean="0">
                <a:hlinkClick r:id="rId2"/>
              </a:rPr>
              <a:t>Χάρτη των Θεμελιωδών Δικαιωμάτων της Ευρωπαϊκής Ένωσης</a:t>
            </a:r>
            <a:r>
              <a:rPr lang="el-GR" dirty="0" smtClean="0"/>
              <a:t>» που εγκρίθηκε επίσημα τον Δεκέμβριο του 2000 κατά το Ευρωπαϊκό Συμβούλιο της Νίκαιας στη Γαλλία. Στη Συνέλευση που έφτιαξε το σχέδιο του Χάρτη συμμετείχαν αντιπρόσωποι των ευρωπαϊκών οργάνων και των κυβερνήσεων των κρατών μελών. Ο Χάρτης αποτελεί μια σημαντική πρόοδο για την προστασία των θεμελιωδών δικαιωμάτων στην Ένωση.</a:t>
            </a:r>
          </a:p>
          <a:p>
            <a:pPr indent="11113" algn="just">
              <a:buNone/>
            </a:pPr>
            <a:r>
              <a:rPr lang="el-GR" dirty="0" smtClean="0"/>
              <a:t/>
            </a:r>
            <a:br>
              <a:rPr lang="el-GR" dirty="0" smtClean="0"/>
            </a:br>
            <a:r>
              <a:rPr lang="el-GR" dirty="0" smtClean="0"/>
              <a:t>Ο «</a:t>
            </a:r>
            <a:r>
              <a:rPr lang="el-GR" b="1" dirty="0" smtClean="0"/>
              <a:t>Χάρτης των Θεμελιωδών Δικαιωμάτων</a:t>
            </a:r>
            <a:r>
              <a:rPr lang="el-GR" dirty="0" smtClean="0"/>
              <a:t>» περιέχει 54 άρθρα, τα οποία ορίζουν τα πολιτικά, οικονομικά και κοινωνικά δικαιώματα των πολιτών της Ευρωπαϊκής Ένωσης. Πιο αναλυτικά, κατοχυρώνει την ανθρώπινη αξιοπρέπεια, το δικαίωμα στη ζωή, στην ακεραιότητα του ατόμου, την ελευθερία της έκφρασης και της συνείδησης. Προωθεί επίσης την ισότητα ανδρών και γυναικών, το δικαίωμα στην περιβαλλοντική προστασία κ.ά.</a:t>
            </a:r>
            <a:endParaRPr lang="el-GR" dirty="0"/>
          </a:p>
        </p:txBody>
      </p:sp>
      <p:pic>
        <p:nvPicPr>
          <p:cNvPr id="4" name="3 - Εικόνα" descr="eu_logo.png"/>
          <p:cNvPicPr>
            <a:picLocks noChangeAspect="1"/>
          </p:cNvPicPr>
          <p:nvPr/>
        </p:nvPicPr>
        <p:blipFill>
          <a:blip r:embed="rId3"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Υποχρεώσεις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a:bodyPr>
          <a:lstStyle/>
          <a:p>
            <a:r>
              <a:rPr lang="el-GR" dirty="0" smtClean="0"/>
              <a:t>να εφαρμόζουν τους κανονισμούς της Ε.Ε. που γίνονται και νόμοι της χώρας τους. </a:t>
            </a:r>
            <a:r>
              <a:rPr lang="el-GR" dirty="0" smtClean="0">
                <a:sym typeface="Wingdings"/>
                <a:hlinkClick r:id="rId2"/>
              </a:rPr>
              <a:t></a:t>
            </a:r>
            <a:endParaRPr lang="el-GR" dirty="0" smtClean="0">
              <a:sym typeface="Wingdings"/>
            </a:endParaRPr>
          </a:p>
          <a:p>
            <a:r>
              <a:rPr lang="el-GR" dirty="0" smtClean="0"/>
              <a:t>να σέβονται τον πολιτισμό, τη γλώσσα, την ιστορία και τις παραδόσεις κάθε λαού της Ε.Ε.</a:t>
            </a:r>
          </a:p>
          <a:p>
            <a:r>
              <a:rPr lang="el-GR" dirty="0" smtClean="0"/>
              <a:t>να τηρούν τους νόμους που ισχύουν σε κάθε κράτος και </a:t>
            </a:r>
          </a:p>
          <a:p>
            <a:r>
              <a:rPr lang="el-GR" dirty="0" smtClean="0"/>
              <a:t>να διασφαλίζουν την ειρηνική συνύπαρξη και συνεργασία.</a:t>
            </a:r>
          </a:p>
          <a:p>
            <a:pPr algn="just"/>
            <a:endParaRPr lang="el-GR" dirty="0"/>
          </a:p>
        </p:txBody>
      </p:sp>
      <p:pic>
        <p:nvPicPr>
          <p:cNvPr id="4" name="3 - Εικόνα" descr="eu_logo.png"/>
          <p:cNvPicPr>
            <a:picLocks noChangeAspect="1"/>
          </p:cNvPicPr>
          <p:nvPr/>
        </p:nvPicPr>
        <p:blipFill>
          <a:blip r:embed="rId3"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Υποχρεώσεις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Κανόνες που ισχύουν σε κράτη της Ευρωπαϊκής Ένωσης:</a:t>
            </a:r>
          </a:p>
          <a:p>
            <a:pPr algn="just"/>
            <a:r>
              <a:rPr lang="el-GR" i="1" dirty="0" smtClean="0"/>
              <a:t>Στην Ιρλανδία, την Κύπρο και τη Μάλτα οδηγούμε στην αριστερή πλευρά του δρόμου.</a:t>
            </a:r>
          </a:p>
          <a:p>
            <a:pPr algn="just"/>
            <a:r>
              <a:rPr lang="el-GR" i="1" dirty="0" smtClean="0"/>
              <a:t>Τα κατοικίδια ζώα πρέπει να είναι εφοδιασμένα με διαβατήριο, στο οποίο να καταγράφεται ο πλήρης εμβολιασμός τους.</a:t>
            </a:r>
          </a:p>
          <a:p>
            <a:pPr algn="just"/>
            <a:r>
              <a:rPr lang="el-GR" i="1" dirty="0" smtClean="0"/>
              <a:t>Η χρήση κινητού τηλεφώνου κατά την οδήγηση αυξάνει υπέρμετρα τον κίνδυνο πρόκλησης θανατηφόρων ατυχημάτων και γι’ αυτό απαγορεύεται ρητά σε όλες τις χώρες της Ευρωπαϊκής Ένωσης.</a:t>
            </a:r>
            <a:endParaRPr lang="el-GR" dirty="0" smtClean="0">
              <a:sym typeface="Wingdings"/>
            </a:endParaRPr>
          </a:p>
          <a:p>
            <a:endParaRPr lang="el-GR" dirty="0"/>
          </a:p>
        </p:txBody>
      </p:sp>
      <p:pic>
        <p:nvPicPr>
          <p:cNvPr id="4" name="3 - Εικόνα" descr="eu_logo.png"/>
          <p:cNvPicPr>
            <a:picLocks noChangeAspect="1"/>
          </p:cNvPicPr>
          <p:nvPr/>
        </p:nvPicPr>
        <p:blipFill>
          <a:blip r:embed="rId2"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και Υποχρεώσεις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Ένα ταξίδι στην Ε.Ε.</a:t>
            </a:r>
            <a:endParaRPr lang="en-US" dirty="0" smtClean="0"/>
          </a:p>
          <a:p>
            <a:pPr>
              <a:buNone/>
            </a:pPr>
            <a:endParaRPr lang="el-GR" dirty="0" smtClean="0"/>
          </a:p>
          <a:p>
            <a:r>
              <a:rPr lang="el-GR" dirty="0" smtClean="0"/>
              <a:t>Έγκυρο δελτίο ταυτότητας ή διαβατήριο.</a:t>
            </a:r>
            <a:endParaRPr lang="en-US" dirty="0" smtClean="0"/>
          </a:p>
          <a:p>
            <a:endParaRPr lang="el-GR" dirty="0" smtClean="0"/>
          </a:p>
          <a:p>
            <a:r>
              <a:rPr lang="el-GR" dirty="0" smtClean="0"/>
              <a:t>Ευρωπαϊκή Κάρτα Ασφάλισης Ασθενείας.</a:t>
            </a:r>
            <a:r>
              <a:rPr lang="en-US" dirty="0" smtClean="0"/>
              <a:t> </a:t>
            </a:r>
            <a:r>
              <a:rPr lang="en-US" dirty="0" smtClean="0">
                <a:sym typeface="Wingdings"/>
                <a:hlinkClick r:id="rId2" action="ppaction://hlinkfile"/>
              </a:rPr>
              <a:t></a:t>
            </a:r>
            <a:endParaRPr lang="en-US" dirty="0" smtClean="0">
              <a:sym typeface="Wingdings"/>
            </a:endParaRPr>
          </a:p>
          <a:p>
            <a:endParaRPr lang="el-GR" dirty="0" smtClean="0"/>
          </a:p>
          <a:p>
            <a:r>
              <a:rPr lang="el-GR" dirty="0" smtClean="0"/>
              <a:t>Νόμισμα (€).</a:t>
            </a:r>
            <a:endParaRPr lang="en-US" dirty="0" smtClean="0"/>
          </a:p>
          <a:p>
            <a:endParaRPr lang="el-GR" dirty="0" smtClean="0"/>
          </a:p>
          <a:p>
            <a:r>
              <a:rPr lang="el-GR" dirty="0" smtClean="0"/>
              <a:t>Επικοινωνία (κινητό – περιαγωγή)</a:t>
            </a:r>
          </a:p>
          <a:p>
            <a:endParaRPr lang="el-GR" dirty="0" smtClean="0"/>
          </a:p>
          <a:p>
            <a:pPr>
              <a:buNone/>
            </a:pPr>
            <a:endParaRPr lang="el-GR" dirty="0" smtClean="0"/>
          </a:p>
          <a:p>
            <a:pPr>
              <a:buNone/>
            </a:pPr>
            <a:endParaRPr lang="el-GR" dirty="0" smtClean="0">
              <a:sym typeface="Wingdings"/>
            </a:endParaRPr>
          </a:p>
          <a:p>
            <a:endParaRPr lang="el-GR" dirty="0"/>
          </a:p>
        </p:txBody>
      </p:sp>
      <p:pic>
        <p:nvPicPr>
          <p:cNvPr id="4" name="3 - Εικόνα" descr="eu_logo.png"/>
          <p:cNvPicPr>
            <a:picLocks noChangeAspect="1"/>
          </p:cNvPicPr>
          <p:nvPr/>
        </p:nvPicPr>
        <p:blipFill>
          <a:blip r:embed="rId3" cstate="print"/>
          <a:srcRect l="2488" t="3125" r="2488" b="18750"/>
          <a:stretch>
            <a:fillRect/>
          </a:stretch>
        </p:blipFill>
        <p:spPr>
          <a:xfrm>
            <a:off x="0" y="0"/>
            <a:ext cx="1285884" cy="83139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Δικαιώματα και Υποχρεώσεις </a:t>
            </a:r>
            <a:br>
              <a:rPr lang="el-GR" dirty="0" smtClean="0"/>
            </a:br>
            <a:r>
              <a:rPr lang="el-GR" dirty="0" smtClean="0"/>
              <a:t>των πολιτών στην Ε.Ε.</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Ένα ταξίδι στην Ε.Ε.</a:t>
            </a:r>
          </a:p>
          <a:p>
            <a:r>
              <a:rPr lang="el-GR" dirty="0" smtClean="0"/>
              <a:t>Αν υπάρχει κατοικίδιο με διαβατήριο και εμβολιασμένο </a:t>
            </a:r>
            <a:r>
              <a:rPr lang="en-US" dirty="0" smtClean="0"/>
              <a:t> </a:t>
            </a:r>
            <a:r>
              <a:rPr lang="en-US" dirty="0" smtClean="0">
                <a:sym typeface="Wingdings"/>
                <a:hlinkClick r:id="rId2" action="ppaction://hlinkfile"/>
              </a:rPr>
              <a:t></a:t>
            </a:r>
            <a:r>
              <a:rPr lang="en-US" dirty="0" smtClean="0">
                <a:sym typeface="Wingdings"/>
              </a:rPr>
              <a:t> </a:t>
            </a:r>
            <a:r>
              <a:rPr lang="en-US" dirty="0" smtClean="0">
                <a:sym typeface="Wingdings"/>
                <a:hlinkClick r:id="rId3" action="ppaction://hlinkfile"/>
              </a:rPr>
              <a:t></a:t>
            </a:r>
            <a:r>
              <a:rPr lang="en-US" dirty="0" smtClean="0">
                <a:sym typeface="Wingdings"/>
              </a:rPr>
              <a:t> </a:t>
            </a:r>
            <a:endParaRPr lang="el-GR" dirty="0" smtClean="0"/>
          </a:p>
          <a:p>
            <a:pPr>
              <a:buNone/>
            </a:pPr>
            <a:endParaRPr lang="el-GR" dirty="0" smtClean="0"/>
          </a:p>
          <a:p>
            <a:pPr>
              <a:buNone/>
            </a:pPr>
            <a:endParaRPr lang="el-GR" dirty="0" smtClean="0">
              <a:sym typeface="Wingdings"/>
            </a:endParaRPr>
          </a:p>
          <a:p>
            <a:endParaRPr lang="el-GR" dirty="0"/>
          </a:p>
        </p:txBody>
      </p:sp>
      <p:pic>
        <p:nvPicPr>
          <p:cNvPr id="4" name="3 - Εικόνα" descr="eu_logo.png"/>
          <p:cNvPicPr>
            <a:picLocks noChangeAspect="1"/>
          </p:cNvPicPr>
          <p:nvPr/>
        </p:nvPicPr>
        <p:blipFill>
          <a:blip r:embed="rId4" cstate="print"/>
          <a:srcRect l="2488" t="3125" r="2488" b="18750"/>
          <a:stretch>
            <a:fillRect/>
          </a:stretch>
        </p:blipFill>
        <p:spPr>
          <a:xfrm>
            <a:off x="0" y="0"/>
            <a:ext cx="1285884" cy="831391"/>
          </a:xfrm>
          <a:prstGeom prst="rect">
            <a:avLst/>
          </a:prstGeom>
        </p:spPr>
      </p:pic>
      <p:pic>
        <p:nvPicPr>
          <p:cNvPr id="6" name="5 - Εικόνα" descr="PET TRAVEL.jpg"/>
          <p:cNvPicPr>
            <a:picLocks noChangeAspect="1"/>
          </p:cNvPicPr>
          <p:nvPr/>
        </p:nvPicPr>
        <p:blipFill>
          <a:blip r:embed="rId5"/>
          <a:stretch>
            <a:fillRect/>
          </a:stretch>
        </p:blipFill>
        <p:spPr>
          <a:xfrm>
            <a:off x="1142976" y="3857628"/>
            <a:ext cx="2643206" cy="2338598"/>
          </a:xfrm>
          <a:prstGeom prst="rect">
            <a:avLst/>
          </a:prstGeom>
        </p:spPr>
      </p:pic>
      <p:pic>
        <p:nvPicPr>
          <p:cNvPr id="7" name="6 - Εικόνα" descr="TRAVEL CAT.jpg"/>
          <p:cNvPicPr>
            <a:picLocks noChangeAspect="1"/>
          </p:cNvPicPr>
          <p:nvPr/>
        </p:nvPicPr>
        <p:blipFill>
          <a:blip r:embed="rId6"/>
          <a:stretch>
            <a:fillRect/>
          </a:stretch>
        </p:blipFill>
        <p:spPr>
          <a:xfrm>
            <a:off x="4357686" y="3000372"/>
            <a:ext cx="4143384" cy="27622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p:val>
                                            <p:fltVal val="0"/>
                                          </p:val>
                                        </p:tav>
                                        <p:tav tm="100000">
                                          <p:val>
                                            <p:strVal val="#ppt_w"/>
                                          </p:val>
                                        </p:tav>
                                      </p:tavLst>
                                    </p:anim>
                                    <p:anim calcmode="lin" valueType="num">
                                      <p:cBhvr>
                                        <p:cTn id="8" dur="5000" fill="hold"/>
                                        <p:tgtEl>
                                          <p:spTgt spid="6"/>
                                        </p:tgtEl>
                                        <p:attrNameLst>
                                          <p:attrName>ppt_h</p:attrName>
                                        </p:attrNameLst>
                                      </p:cBhvr>
                                      <p:tavLst>
                                        <p:tav tm="0">
                                          <p:val>
                                            <p:fltVal val="0"/>
                                          </p:val>
                                        </p:tav>
                                        <p:tav tm="100000">
                                          <p:val>
                                            <p:strVal val="#ppt_h"/>
                                          </p:val>
                                        </p:tav>
                                      </p:tavLst>
                                    </p:anim>
                                    <p:animEffect transition="in" filter="fade">
                                      <p:cBhvr>
                                        <p:cTn id="9" dur="5000"/>
                                        <p:tgtEl>
                                          <p:spTgt spid="6"/>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0" fill="hold"/>
                                        <p:tgtEl>
                                          <p:spTgt spid="7"/>
                                        </p:tgtEl>
                                        <p:attrNameLst>
                                          <p:attrName>ppt_w</p:attrName>
                                        </p:attrNameLst>
                                      </p:cBhvr>
                                      <p:tavLst>
                                        <p:tav tm="0">
                                          <p:val>
                                            <p:fltVal val="0"/>
                                          </p:val>
                                        </p:tav>
                                        <p:tav tm="100000">
                                          <p:val>
                                            <p:strVal val="#ppt_w"/>
                                          </p:val>
                                        </p:tav>
                                      </p:tavLst>
                                    </p:anim>
                                    <p:anim calcmode="lin" valueType="num">
                                      <p:cBhvr>
                                        <p:cTn id="13" dur="5000" fill="hold"/>
                                        <p:tgtEl>
                                          <p:spTgt spid="7"/>
                                        </p:tgtEl>
                                        <p:attrNameLst>
                                          <p:attrName>ppt_h</p:attrName>
                                        </p:attrNameLst>
                                      </p:cBhvr>
                                      <p:tavLst>
                                        <p:tav tm="0">
                                          <p:val>
                                            <p:fltVal val="0"/>
                                          </p:val>
                                        </p:tav>
                                        <p:tav tm="100000">
                                          <p:val>
                                            <p:strVal val="#ppt_h"/>
                                          </p:val>
                                        </p:tav>
                                      </p:tavLst>
                                    </p:anim>
                                    <p:animEffect transition="in" filter="fade">
                                      <p:cBhvr>
                                        <p:cTn id="14"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348</Words>
  <Application>Microsoft Office PowerPoint</Application>
  <PresentationFormat>Προβολή στην οθόνη (4:3)</PresentationFormat>
  <Paragraphs>44</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Ευρωπαϊκή Ένωση (Ε.Ε.)</vt:lpstr>
      <vt:lpstr>Δικαιώματα και υποχρεώσεις των πολιτών στην Ε.Ε.</vt:lpstr>
      <vt:lpstr>Δικαιώματα  των πολιτών στην Ε.Ε.</vt:lpstr>
      <vt:lpstr>Δικαιώματα  των πολιτών στην Ε.Ε.</vt:lpstr>
      <vt:lpstr>Δικαιώματα και Υποχρεώσεις  των πολιτών στην Ε.Ε.</vt:lpstr>
      <vt:lpstr>Υποχρεώσεις  των πολιτών στην Ε.Ε.</vt:lpstr>
      <vt:lpstr>Υποχρεώσεις  των πολιτών στην Ε.Ε.</vt:lpstr>
      <vt:lpstr>Δικαιώματα και Υποχρεώσεις  των πολιτών στην Ε.Ε.</vt:lpstr>
      <vt:lpstr>Δικαιώματα και Υποχρεώσεις  των πολιτών στην Ε.Ε.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Χρήστης των Windows</cp:lastModifiedBy>
  <cp:revision>56</cp:revision>
  <dcterms:created xsi:type="dcterms:W3CDTF">2020-03-09T20:52:33Z</dcterms:created>
  <dcterms:modified xsi:type="dcterms:W3CDTF">2020-05-23T20:19:25Z</dcterms:modified>
</cp:coreProperties>
</file>