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Στυλ κύριου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2DADB2D-647C-466C-942F-7DDC7B63FA04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8/12/2023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C798092-4453-4868-80E7-02917985B08A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Στυλ κύριου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Στυλ υποδείγματος κειμένου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Δεύτερου επιπέδου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Τρίτου επιπέδου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E6FC30E-2BE2-4639-A164-DEE1AC662253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8/12/2023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1F4860-B53F-491E-906C-426263C87465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 cap="all">
                <a:solidFill>
                  <a:srgbClr val="000000"/>
                </a:solidFill>
                <a:latin typeface="Calibri"/>
              </a:rPr>
              <a:t>Στυλ κύριου τίτλου</a:t>
            </a:r>
            <a:endParaRPr b="0" lang="el-G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l-GR" sz="2000" spc="-1" strike="noStrike">
                <a:solidFill>
                  <a:srgbClr val="8b8b8b"/>
                </a:solidFill>
                <a:latin typeface="Calibri"/>
              </a:rPr>
              <a:t>Στυλ υποδείγματος κειμένου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311A324-9DB9-40A3-A35F-D3294D85EA56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8/12/2023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25337AC-6E51-4FCC-A089-239ACCB90615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Στυλ κύριου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l-GR" sz="2400" spc="-1" strike="noStrike">
                <a:solidFill>
                  <a:srgbClr val="000000"/>
                </a:solidFill>
                <a:latin typeface="Calibri"/>
              </a:rPr>
              <a:t>Στυλ υποδείγματος κειμένου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Στυλ υποδείγματος κειμένου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Δεύτερου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Τρίτου επιπέδου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pc="-1" strike="noStrike">
                <a:solidFill>
                  <a:srgbClr val="000000"/>
                </a:solidFill>
                <a:latin typeface="Calibri"/>
              </a:rPr>
              <a:t>Τέταρτου επιπέδου</a:t>
            </a:r>
            <a:endParaRPr b="0" lang="el-GR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pc="-1" strike="noStrike">
                <a:solidFill>
                  <a:srgbClr val="000000"/>
                </a:solidFill>
                <a:latin typeface="Calibri"/>
              </a:rPr>
              <a:t>Πέμπτου επιπέδου</a:t>
            </a:r>
            <a:endParaRPr b="0" lang="el-G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l-GR" sz="2400" spc="-1" strike="noStrike">
                <a:solidFill>
                  <a:srgbClr val="000000"/>
                </a:solidFill>
                <a:latin typeface="Calibri"/>
              </a:rPr>
              <a:t>Στυλ υποδείγματος κειμένου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Στυλ υποδείγματος κειμένου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Δεύτερου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Τρίτου επιπέδου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pc="-1" strike="noStrike">
                <a:solidFill>
                  <a:srgbClr val="000000"/>
                </a:solidFill>
                <a:latin typeface="Calibri"/>
              </a:rPr>
              <a:t>Τέταρτου επιπέδου</a:t>
            </a:r>
            <a:endParaRPr b="0" lang="el-GR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pc="-1" strike="noStrike">
                <a:solidFill>
                  <a:srgbClr val="000000"/>
                </a:solidFill>
                <a:latin typeface="Calibri"/>
              </a:rPr>
              <a:t>Πέμπτου επιπέδου</a:t>
            </a:r>
            <a:endParaRPr b="0" lang="el-G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84812D1-60D5-4557-853D-474F51E48214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8/12/2023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130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AD38B65-5414-4981-A410-59A07092D534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E:\greek diet\R.jpg"/>
          <p:cNvPicPr/>
          <p:nvPr/>
        </p:nvPicPr>
        <p:blipFill>
          <a:blip r:embed="rId1"/>
          <a:stretch/>
        </p:blipFill>
        <p:spPr>
          <a:xfrm>
            <a:off x="467640" y="1917000"/>
            <a:ext cx="3583080" cy="187200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2" descr="E:\greek diet\POWERinMEAT_slider_1.2.jpg"/>
          <p:cNvPicPr/>
          <p:nvPr/>
        </p:nvPicPr>
        <p:blipFill>
          <a:blip r:embed="rId2"/>
          <a:stretch/>
        </p:blipFill>
        <p:spPr>
          <a:xfrm flipH="1">
            <a:off x="2844360" y="3501000"/>
            <a:ext cx="5996520" cy="2498400"/>
          </a:xfrm>
          <a:prstGeom prst="rect">
            <a:avLst/>
          </a:prstGeom>
          <a:ln w="0">
            <a:noFill/>
          </a:ln>
        </p:spPr>
      </p:pic>
      <p:sp>
        <p:nvSpPr>
          <p:cNvPr id="169" name="TextShape 1"/>
          <p:cNvSpPr txBox="1"/>
          <p:nvPr/>
        </p:nvSpPr>
        <p:spPr>
          <a:xfrm>
            <a:off x="611640" y="62064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3a2c7"/>
                </a:solidFill>
                <a:latin typeface="Calibri"/>
              </a:rPr>
              <a:t>MEDITERRANEAN </a:t>
            </a:r>
            <a:br/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403640" y="41490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b3a2c7"/>
                </a:solidFill>
                <a:latin typeface="Calibri"/>
              </a:rPr>
              <a:t>Greek traditional diet is based on its cultural heritage</a:t>
            </a: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Few servings per week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Fish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457200" y="4941000"/>
            <a:ext cx="4039920" cy="1184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 fish is an aquatic, craniate, gill-bearing animal that lacks limbs with digits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Seafood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5"/>
          <p:cNvSpPr txBox="1"/>
          <p:nvPr/>
        </p:nvSpPr>
        <p:spPr>
          <a:xfrm>
            <a:off x="4645080" y="4941000"/>
            <a:ext cx="4041360" cy="1184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4000"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Seafood is any form of sea life regarded as food by humans, prominently including fish and shellfish.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Picture 2" descr="E:\greek diet\OIP (5).jpg"/>
          <p:cNvPicPr/>
          <p:nvPr/>
        </p:nvPicPr>
        <p:blipFill>
          <a:blip r:embed="rId1"/>
          <a:stretch/>
        </p:blipFill>
        <p:spPr>
          <a:xfrm>
            <a:off x="323640" y="2133000"/>
            <a:ext cx="2966760" cy="156240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3" descr="E:\greek diet\d69c9dc9aa86e38e17d6173cc5fcee31_XL (1).jpg"/>
          <p:cNvPicPr/>
          <p:nvPr/>
        </p:nvPicPr>
        <p:blipFill>
          <a:blip r:embed="rId2"/>
          <a:stretch/>
        </p:blipFill>
        <p:spPr>
          <a:xfrm>
            <a:off x="2195640" y="3141000"/>
            <a:ext cx="2512800" cy="157176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4" descr="E:\greek diet\λήψη (4).jpg"/>
          <p:cNvPicPr/>
          <p:nvPr/>
        </p:nvPicPr>
        <p:blipFill>
          <a:blip r:embed="rId3"/>
          <a:stretch/>
        </p:blipFill>
        <p:spPr>
          <a:xfrm>
            <a:off x="6300360" y="218412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5" descr="E:\greek diet\λήψη (3).jpg"/>
          <p:cNvPicPr/>
          <p:nvPr/>
        </p:nvPicPr>
        <p:blipFill>
          <a:blip r:embed="rId4"/>
          <a:stretch/>
        </p:blipFill>
        <p:spPr>
          <a:xfrm>
            <a:off x="5004000" y="3141000"/>
            <a:ext cx="2005200" cy="160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6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Weekly in moderate portions 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Cheese &amp; yogurt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539640" y="4581000"/>
            <a:ext cx="4039920" cy="2150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Cheese is nutritious food made mostly from the milk of cows but also other mammals. Yogurt is a food produced by bacterial fermentation of milk.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Eggs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Shape 5"/>
          <p:cNvSpPr txBox="1"/>
          <p:nvPr/>
        </p:nvSpPr>
        <p:spPr>
          <a:xfrm>
            <a:off x="4788000" y="4653000"/>
            <a:ext cx="4041360" cy="2048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It’s ok to eat one whole egg, including the egg yolk, every day if you don’t have cardiovascular disease and you do have a healthy level of blood cholesterol.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8" name="Picture 2" descr="E:\greek diet\λήψη (6).jpg"/>
          <p:cNvPicPr/>
          <p:nvPr/>
        </p:nvPicPr>
        <p:blipFill>
          <a:blip r:embed="rId1"/>
          <a:stretch/>
        </p:blipFill>
        <p:spPr>
          <a:xfrm>
            <a:off x="7020360" y="2133000"/>
            <a:ext cx="2044080" cy="1420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9" name="Picture 3" descr="E:\greek diet\λήψη (7).jpg"/>
          <p:cNvPicPr/>
          <p:nvPr/>
        </p:nvPicPr>
        <p:blipFill>
          <a:blip r:embed="rId2"/>
          <a:stretch/>
        </p:blipFill>
        <p:spPr>
          <a:xfrm>
            <a:off x="5220000" y="3077640"/>
            <a:ext cx="2304000" cy="1430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30" name="Picture 4" descr="E:\greek diet\images.jpg"/>
          <p:cNvPicPr/>
          <p:nvPr/>
        </p:nvPicPr>
        <p:blipFill>
          <a:blip r:embed="rId3"/>
          <a:stretch/>
        </p:blipFill>
        <p:spPr>
          <a:xfrm>
            <a:off x="179640" y="3053160"/>
            <a:ext cx="2187000" cy="14551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5" descr="E:\greek diet\Τελικά-τα-γαλακτοκομικά-προιόντα-μας-παχαίνουν-ή-μας-αδυνατίζουν-11.jpg"/>
          <p:cNvPicPr/>
          <p:nvPr/>
        </p:nvPicPr>
        <p:blipFill>
          <a:blip r:embed="rId4"/>
          <a:stretch/>
        </p:blipFill>
        <p:spPr>
          <a:xfrm flipH="1">
            <a:off x="1810080" y="2166480"/>
            <a:ext cx="2846880" cy="182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path" presetID="1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>
                                      <p:cBhvr>
                                        <p:cTn id="120" dur="20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Special occasion or small amounts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Sweets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457200" y="5013000"/>
            <a:ext cx="4039920" cy="1112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History, reasons and place are the defining factors of Greek desserts.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Meats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TextShape 5"/>
          <p:cNvSpPr txBox="1"/>
          <p:nvPr/>
        </p:nvSpPr>
        <p:spPr>
          <a:xfrm>
            <a:off x="4716000" y="5445360"/>
            <a:ext cx="4041360" cy="1184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Meat is animal flesh that is eaten as food.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Picture 2" descr="E:\greek diet\Baklava-in-Greece.jpg"/>
          <p:cNvPicPr/>
          <p:nvPr/>
        </p:nvPicPr>
        <p:blipFill>
          <a:blip r:embed="rId1"/>
          <a:stretch/>
        </p:blipFill>
        <p:spPr>
          <a:xfrm>
            <a:off x="251640" y="2061000"/>
            <a:ext cx="2020680" cy="15152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3" descr="E:\greek diet\Loukoumades-Honey-Puffs.jpg"/>
          <p:cNvPicPr/>
          <p:nvPr/>
        </p:nvPicPr>
        <p:blipFill>
          <a:blip r:embed="rId2"/>
          <a:stretch/>
        </p:blipFill>
        <p:spPr>
          <a:xfrm>
            <a:off x="2105640" y="2709000"/>
            <a:ext cx="1656000" cy="12416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4" descr="E:\greek diet\αρχείο λήψης.jpg"/>
          <p:cNvPicPr/>
          <p:nvPr/>
        </p:nvPicPr>
        <p:blipFill>
          <a:blip r:embed="rId3"/>
          <a:stretch/>
        </p:blipFill>
        <p:spPr>
          <a:xfrm>
            <a:off x="395640" y="3717000"/>
            <a:ext cx="2188440" cy="12254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5" descr="E:\greek diet\images (1).jpg"/>
          <p:cNvPicPr/>
          <p:nvPr/>
        </p:nvPicPr>
        <p:blipFill>
          <a:blip r:embed="rId4"/>
          <a:stretch/>
        </p:blipFill>
        <p:spPr>
          <a:xfrm>
            <a:off x="6922080" y="2095560"/>
            <a:ext cx="2225520" cy="14806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6" descr="E:\greek diet\images (2).jpg"/>
          <p:cNvPicPr/>
          <p:nvPr/>
        </p:nvPicPr>
        <p:blipFill>
          <a:blip r:embed="rId5"/>
          <a:stretch/>
        </p:blipFill>
        <p:spPr>
          <a:xfrm>
            <a:off x="5292000" y="2940120"/>
            <a:ext cx="1775160" cy="127260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7" descr="E:\greek diet\λήψη (8).jpg"/>
          <p:cNvPicPr/>
          <p:nvPr/>
        </p:nvPicPr>
        <p:blipFill>
          <a:blip r:embed="rId6"/>
          <a:stretch/>
        </p:blipFill>
        <p:spPr>
          <a:xfrm>
            <a:off x="6882480" y="3861000"/>
            <a:ext cx="2267280" cy="141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7" dur="2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755640" y="764640"/>
            <a:ext cx="7772040" cy="146952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Thanks for watching!!!!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1547640" y="2781000"/>
            <a:ext cx="6400440" cy="1752120"/>
          </a:xfrm>
          <a:prstGeom prst="rect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Irene Kaima - Penelope Agnousiotou</a:t>
            </a:r>
            <a:endParaRPr b="0" lang="el-G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4-11-23</a:t>
            </a:r>
            <a:endParaRPr b="0" lang="el-G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Θέση περιεχομένου 3" descr=""/>
          <p:cNvPicPr/>
          <p:nvPr/>
        </p:nvPicPr>
        <p:blipFill>
          <a:blip r:embed="rId1"/>
          <a:stretch/>
        </p:blipFill>
        <p:spPr>
          <a:xfrm>
            <a:off x="1619640" y="260640"/>
            <a:ext cx="6196680" cy="557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222800" y="471960"/>
            <a:ext cx="3888000" cy="1073520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>
            <a:normAutofit fontScale="94000"/>
          </a:bodyPr>
          <a:p>
            <a:pPr algn="ctr"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000000"/>
                </a:solidFill>
                <a:latin typeface="Calibri"/>
              </a:rPr>
              <a:t>Daily Physical Activity</a:t>
            </a:r>
            <a:endParaRPr b="0" lang="el-G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219240" y="5392440"/>
            <a:ext cx="5072400" cy="1120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Walking, cycling, wheeling, sports, active recreation and</a:t>
            </a:r>
            <a:r>
              <a:rPr b="0" lang="en-US" sz="20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Picture 3" descr="E:\greek diet\31030402_l-768x512.jpg"/>
          <p:cNvPicPr/>
          <p:nvPr/>
        </p:nvPicPr>
        <p:blipFill>
          <a:blip r:embed="rId1"/>
          <a:stretch/>
        </p:blipFill>
        <p:spPr>
          <a:xfrm>
            <a:off x="5629680" y="4221000"/>
            <a:ext cx="3513240" cy="2342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5" name="Picture 4" descr="E:\greek diet\easy-do-stretches-7.jpg"/>
          <p:cNvPicPr/>
          <p:nvPr/>
        </p:nvPicPr>
        <p:blipFill>
          <a:blip r:embed="rId2"/>
          <a:stretch/>
        </p:blipFill>
        <p:spPr>
          <a:xfrm>
            <a:off x="217800" y="404640"/>
            <a:ext cx="3304800" cy="2252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6" name="Picture 2" descr="E:\greek diet\2-2-1-1physicalactivity_detailfeature.jpg"/>
          <p:cNvPicPr/>
          <p:nvPr/>
        </p:nvPicPr>
        <p:blipFill>
          <a:blip r:embed="rId3"/>
          <a:stretch/>
        </p:blipFill>
        <p:spPr>
          <a:xfrm>
            <a:off x="2111400" y="2133000"/>
            <a:ext cx="4329000" cy="2474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708000" y="836640"/>
            <a:ext cx="4963680" cy="1098360"/>
          </a:xfrm>
          <a:prstGeom prst="rect">
            <a:avLst/>
          </a:prstGeom>
          <a:solidFill>
            <a:srgbClr val="ffffff"/>
          </a:solidFill>
          <a:ln w="25560">
            <a:solidFill>
              <a:srgbClr val="4bacc6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000000"/>
                </a:solidFill>
                <a:latin typeface="Calibri"/>
              </a:rPr>
              <a:t>Eating with family</a:t>
            </a:r>
            <a:endParaRPr b="0" lang="el-G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79640" y="4437000"/>
            <a:ext cx="335880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Eating together not only is an important aspect of life, but helps make weight control easier. 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Picture 2" descr="E:\greek diet\midsize-Texas-family-reunion.jpg"/>
          <p:cNvPicPr/>
          <p:nvPr/>
        </p:nvPicPr>
        <p:blipFill>
          <a:blip r:embed="rId1"/>
          <a:stretch/>
        </p:blipFill>
        <p:spPr>
          <a:xfrm>
            <a:off x="3852000" y="2925000"/>
            <a:ext cx="4908240" cy="327924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80" name="Picture 3" descr="E:\greek diet\OIP.jpg"/>
          <p:cNvPicPr/>
          <p:nvPr/>
        </p:nvPicPr>
        <p:blipFill>
          <a:blip r:embed="rId2"/>
          <a:stretch/>
        </p:blipFill>
        <p:spPr>
          <a:xfrm>
            <a:off x="683640" y="1556640"/>
            <a:ext cx="2542680" cy="254268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5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Daily serving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Whole Grains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323640" y="5445360"/>
            <a:ext cx="3384000" cy="965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0000"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Whole-wheat flour, bulgur (cracked wheat), oatmeal and brown rice.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4"/>
          <p:cNvSpPr txBox="1"/>
          <p:nvPr/>
        </p:nvSpPr>
        <p:spPr>
          <a:xfrm>
            <a:off x="5220000" y="1918440"/>
            <a:ext cx="330516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Bread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Picture 4" descr="E:\greek diet\OIP (2).jpg"/>
          <p:cNvPicPr/>
          <p:nvPr/>
        </p:nvPicPr>
        <p:blipFill>
          <a:blip r:embed="rId1"/>
          <a:stretch/>
        </p:blipFill>
        <p:spPr>
          <a:xfrm>
            <a:off x="5364000" y="2781000"/>
            <a:ext cx="3152520" cy="222840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 descr="E:\greek diet\OIP (1).jpg"/>
          <p:cNvPicPr/>
          <p:nvPr/>
        </p:nvPicPr>
        <p:blipFill>
          <a:blip r:embed="rId2"/>
          <a:stretch/>
        </p:blipFill>
        <p:spPr>
          <a:xfrm>
            <a:off x="189360" y="2167560"/>
            <a:ext cx="4514400" cy="300960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5"/>
          <p:cNvSpPr/>
          <p:nvPr/>
        </p:nvSpPr>
        <p:spPr>
          <a:xfrm>
            <a:off x="5213520" y="5448600"/>
            <a:ext cx="3384000" cy="96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91000"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Whole grain bread is made up of fully intact grains.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Daily servings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Legumes &amp; Beans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4734720" y="5373360"/>
            <a:ext cx="4039920" cy="752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Nuts are actually the seeds of plants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Nuts &amp; Seeds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5"/>
          <p:cNvSpPr txBox="1"/>
          <p:nvPr/>
        </p:nvSpPr>
        <p:spPr>
          <a:xfrm>
            <a:off x="467640" y="5373360"/>
            <a:ext cx="4176000" cy="1007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All beans are considered a legumes, but not all legumes are considered beans.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Picture 2" descr="E:\greek diet\types-of-nuts-2-1200.jpg"/>
          <p:cNvPicPr/>
          <p:nvPr/>
        </p:nvPicPr>
        <p:blipFill>
          <a:blip r:embed="rId1"/>
          <a:stretch/>
        </p:blipFill>
        <p:spPr>
          <a:xfrm>
            <a:off x="4945680" y="2421000"/>
            <a:ext cx="3168000" cy="2644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94" name="Picture 3" descr="E:\greek diet\legumes-colors.jpg"/>
          <p:cNvPicPr/>
          <p:nvPr/>
        </p:nvPicPr>
        <p:blipFill>
          <a:blip r:embed="rId2"/>
          <a:stretch/>
        </p:blipFill>
        <p:spPr>
          <a:xfrm>
            <a:off x="2051640" y="2205000"/>
            <a:ext cx="2682720" cy="1789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95" name="Picture 4" descr="E:\greek diet\0dd40c92928103.Y3JvcCw0OTI0LDM4NTIsNjQ2LDA.jpg"/>
          <p:cNvPicPr/>
          <p:nvPr/>
        </p:nvPicPr>
        <p:blipFill>
          <a:blip r:embed="rId3"/>
          <a:stretch/>
        </p:blipFill>
        <p:spPr>
          <a:xfrm>
            <a:off x="258480" y="3164400"/>
            <a:ext cx="2594160" cy="2028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Daily serving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Vegetables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179640" y="5085360"/>
            <a:ext cx="4407840" cy="1367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Vegetables are parts of plants that are consumed by humans or other animals as food.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Fruits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Shape 5"/>
          <p:cNvSpPr txBox="1"/>
          <p:nvPr/>
        </p:nvSpPr>
        <p:spPr>
          <a:xfrm>
            <a:off x="4716000" y="5157360"/>
            <a:ext cx="4041360" cy="1070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1000"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 botany, a fruit is the seed-bearing structure in flowering plants that is formed from the ovary after flowering.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" name="Picture 2" descr="E:\greek diet\λήψη (1).jpg"/>
          <p:cNvPicPr/>
          <p:nvPr/>
        </p:nvPicPr>
        <p:blipFill>
          <a:blip r:embed="rId1"/>
          <a:stretch/>
        </p:blipFill>
        <p:spPr>
          <a:xfrm>
            <a:off x="6253560" y="3323520"/>
            <a:ext cx="2626560" cy="1636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2" name="Picture 3" descr=""/>
          <p:cNvPicPr/>
          <p:nvPr/>
        </p:nvPicPr>
        <p:blipFill>
          <a:blip r:embed="rId2"/>
          <a:stretch/>
        </p:blipFill>
        <p:spPr>
          <a:xfrm>
            <a:off x="539640" y="2205000"/>
            <a:ext cx="4047840" cy="2685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3" name="Picture 4" descr="E:\greek diet\λήψη (2).jpg"/>
          <p:cNvPicPr/>
          <p:nvPr/>
        </p:nvPicPr>
        <p:blipFill>
          <a:blip r:embed="rId3"/>
          <a:stretch/>
        </p:blipFill>
        <p:spPr>
          <a:xfrm>
            <a:off x="4716000" y="2239560"/>
            <a:ext cx="2153880" cy="1492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2" dur="2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494240" y="8280"/>
            <a:ext cx="1306080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en-US" sz="4400" spc="-1" strike="noStrike">
                <a:solidFill>
                  <a:srgbClr val="000000"/>
                </a:solidFill>
                <a:latin typeface="Calibri"/>
              </a:rPr>
              <a:t>Fact</a:t>
            </a:r>
            <a:r>
              <a:rPr b="1" i="1" lang="el-GR" sz="4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251640" y="4653000"/>
            <a:ext cx="2736000" cy="1933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These fruits were discovered in ancient Greece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395640" y="260640"/>
            <a:ext cx="4132080" cy="297792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 l="20315" t="26324" r="7096" b="21368"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07" name="Picture 3" descr="E:\greek diet\OIP (3).jpg"/>
          <p:cNvPicPr/>
          <p:nvPr/>
        </p:nvPicPr>
        <p:blipFill>
          <a:blip r:embed="rId2"/>
          <a:stretch/>
        </p:blipFill>
        <p:spPr>
          <a:xfrm>
            <a:off x="5465520" y="1124640"/>
            <a:ext cx="3528000" cy="315108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08" name="Picture 4" descr="E:\greek diet\OIP (4).jpg"/>
          <p:cNvPicPr/>
          <p:nvPr/>
        </p:nvPicPr>
        <p:blipFill>
          <a:blip r:embed="rId3"/>
          <a:stretch/>
        </p:blipFill>
        <p:spPr>
          <a:xfrm>
            <a:off x="3132000" y="4437000"/>
            <a:ext cx="3352320" cy="222840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Daily serving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7200" y="1484640"/>
            <a:ext cx="3178440" cy="4641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Olive oil is a liquid fat obtained by pressing whole olives, the fruit of Olea europaea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5621040" y="1340640"/>
            <a:ext cx="3132720" cy="2016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2" name="CustomShape 4"/>
          <p:cNvSpPr/>
          <p:nvPr/>
        </p:nvSpPr>
        <p:spPr>
          <a:xfrm>
            <a:off x="5392800" y="4725000"/>
            <a:ext cx="3554640" cy="19929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13" name="Picture 4" descr="E:\greek diet\elia-kai-ladi-1170x659.jpg"/>
          <p:cNvPicPr/>
          <p:nvPr/>
        </p:nvPicPr>
        <p:blipFill>
          <a:blip r:embed="rId3"/>
          <a:stretch/>
        </p:blipFill>
        <p:spPr>
          <a:xfrm>
            <a:off x="3824640" y="2734920"/>
            <a:ext cx="3565080" cy="2007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path" presetID="2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>
                                      <p:cBhvr>
                                        <p:cTn id="7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path" presetID="2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>
                                      <p:cBhvr>
                                        <p:cTn id="77" dur="2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Application>LibreOffice/7.0.1.2$Windows_X86_64 LibreOffice_project/7cbcfc562f6eb6708b5ff7d7397325de9e764452</Application>
  <Words>338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2023-11-04T14:31:12Z</dcterms:created>
  <dc:creator>user</dc:creator>
  <dc:description/>
  <dc:language>el-GR</dc:language>
  <cp:lastModifiedBy>vartelatou.p@gmail.com</cp:lastModifiedBy>
  <dcterms:modified xsi:type="dcterms:W3CDTF">2023-12-02T19:54:59Z</dcterms:modified>
  <cp:revision>19</cp:revision>
  <dc:subject/>
  <dc:title>Greek diet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