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dde44cf44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dde44cf44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dde8a2793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dde8a2793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dde8a27938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dde8a27938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dde8a27938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dde8a27938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dde8a27938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dde8a27938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cs.google.com/document/d/1OGQXqf-Xj5QOh7l-Zv3FEtSmIviLYxBUFLr54fHEz_Q/edit" TargetMode="External"/><Relationship Id="rId4" Type="http://schemas.openxmlformats.org/officeDocument/2006/relationships/hyperlink" Target="https://docs.google.com/document/d/1OGQXqf-Xj5QOh7l-Zv3FEtSmIviLYxBUFLr54fHEz_Q/edit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ebooks.edu.gr/ebooks/v/pdf/8547/5272/24-0223-02_Vrefokomia_G-EPAL_Vivlio-Mathiti/" TargetMode="External"/><Relationship Id="rId4" Type="http://schemas.openxmlformats.org/officeDocument/2006/relationships/hyperlink" Target="http://ebooks.edu.gr/ebooks/v/pdf/8547/5272/24-0223-02_Vrefokomia_G-EPAL_Vivlio-Mathiti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facebook.com/share/v/KjsFhrqYQwyKvNxm/" TargetMode="External"/><Relationship Id="rId4" Type="http://schemas.openxmlformats.org/officeDocument/2006/relationships/hyperlink" Target="https://pin.it/7yQPtwEZl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l" sz="2400">
                <a:solidFill>
                  <a:srgbClr val="1D2125"/>
                </a:solidFill>
                <a:highlight>
                  <a:srgbClr val="FFFFFF"/>
                </a:highlight>
              </a:rPr>
              <a:t>ΑΓΩΓΗ ΒΡΕΦΟΥΣ ΚΑΙ ΝΗΠΙΟΥ</a:t>
            </a:r>
            <a:endParaRPr sz="2400">
              <a:solidFill>
                <a:srgbClr val="1D2125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l" sz="2400">
                <a:solidFill>
                  <a:srgbClr val="1D2125"/>
                </a:solidFill>
                <a:highlight>
                  <a:srgbClr val="FFFFFF"/>
                </a:highlight>
              </a:rPr>
              <a:t>ΚΕΦΑΛΑΙΟ 10</a:t>
            </a:r>
            <a:endParaRPr sz="2400">
              <a:solidFill>
                <a:srgbClr val="1D2125"/>
              </a:solidFill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l" sz="2400">
                <a:solidFill>
                  <a:srgbClr val="1D2125"/>
                </a:solidFill>
                <a:highlight>
                  <a:srgbClr val="FFFFFF"/>
                </a:highlight>
              </a:rPr>
              <a:t>ΨΥΧΟΚΙΝΗΤΙΚΟΤΗΤΑ</a:t>
            </a:r>
            <a:endParaRPr sz="2400">
              <a:solidFill>
                <a:srgbClr val="1D2125"/>
              </a:solidFill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1D2125"/>
              </a:solidFill>
              <a:highlight>
                <a:srgbClr val="FFFFFF"/>
              </a:highlight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κίνηση-νόηση-συναίσθημα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ΠΡΙΝ ΤΗΝ ΤΑΞΗ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l" sz="2400">
                <a:solidFill>
                  <a:srgbClr val="1D2125"/>
                </a:solidFill>
                <a:highlight>
                  <a:srgbClr val="FFFFFF"/>
                </a:highlight>
              </a:rPr>
              <a:t> (πατήστε το σύνδεσμο</a:t>
            </a:r>
            <a:r>
              <a:rPr lang="el" sz="2400">
                <a:solidFill>
                  <a:srgbClr val="1D2125"/>
                </a:solidFill>
                <a:highlight>
                  <a:srgbClr val="FFFFFF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l" sz="2400" u="sng">
                <a:solidFill>
                  <a:srgbClr val="1155CC"/>
                </a:solidFill>
                <a:highlight>
                  <a:srgbClr val="FFFFFF"/>
                </a:highlight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https://docs.google.com/document/d/1OGQXqf-Xj5QOh7l-Zv3FEtSmIviLYxBUFLr54fHEz_Q/edit</a:t>
            </a:r>
            <a:endParaRPr sz="2400" u="sng">
              <a:solidFill>
                <a:srgbClr val="1155CC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l" sz="2400">
                <a:solidFill>
                  <a:srgbClr val="1D2125"/>
                </a:solidFill>
                <a:highlight>
                  <a:srgbClr val="FFFFFF"/>
                </a:highlight>
              </a:rPr>
              <a:t> και γράψτε τι σας έρχεται στο μυαλό ή τι θα θέλατε να μάθετε για την ΨΥΧΟΚΙΝΗΤΙΚΟΤΗΤΑ νηπίων 2-4 χρονων.</a:t>
            </a:r>
            <a:endParaRPr sz="2400">
              <a:solidFill>
                <a:srgbClr val="1D2125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ΠΡΙΝ ΤΗΝ ΤΑΞΗ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l" sz="2400">
                <a:solidFill>
                  <a:srgbClr val="1D2125"/>
                </a:solidFill>
                <a:highlight>
                  <a:srgbClr val="FFFFFF"/>
                </a:highlight>
              </a:rPr>
              <a:t>Προετοιμασία για το μάθημα.</a:t>
            </a:r>
            <a:endParaRPr sz="2400">
              <a:solidFill>
                <a:srgbClr val="1D2125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l" sz="2400">
                <a:solidFill>
                  <a:srgbClr val="1D2125"/>
                </a:solidFill>
                <a:highlight>
                  <a:srgbClr val="FFFFFF"/>
                </a:highlight>
              </a:rPr>
              <a:t>Παρακαλούνται οι μαθητές να ανοίξουν το σύνδεσμο</a:t>
            </a:r>
            <a:r>
              <a:rPr lang="el" sz="2400">
                <a:solidFill>
                  <a:srgbClr val="1D2125"/>
                </a:solidFill>
                <a:highlight>
                  <a:srgbClr val="FFFFFF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l" sz="2400" u="sng">
                <a:solidFill>
                  <a:srgbClr val="1155CC"/>
                </a:solidFill>
                <a:highlight>
                  <a:srgbClr val="FFFFFF"/>
                </a:highlight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http://ebooks.edu.gr/ebooks/v/pdf/8547/5272/24-0223-02_Vrefokomia_G-EPAL_Vivlio-Mathiti/</a:t>
            </a:r>
            <a:r>
              <a:rPr lang="el" sz="2400">
                <a:solidFill>
                  <a:srgbClr val="1D2125"/>
                </a:solidFill>
                <a:highlight>
                  <a:srgbClr val="FFFFFF"/>
                </a:highlight>
              </a:rPr>
              <a:t>  στη σελίδα 145 και να κοιτάξουν τα περιοχόμενα της ενότητας καθώς επίσης και τις φωτογραφίες.</a:t>
            </a:r>
            <a:endParaRPr sz="2400">
              <a:solidFill>
                <a:srgbClr val="1D2125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l" sz="2400">
                <a:solidFill>
                  <a:srgbClr val="1D2125"/>
                </a:solidFill>
                <a:highlight>
                  <a:srgbClr val="FFFFFF"/>
                </a:highlight>
              </a:rPr>
              <a:t> </a:t>
            </a:r>
            <a:endParaRPr sz="2400">
              <a:solidFill>
                <a:srgbClr val="1D2125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ΜΕΣΑ ΣΤΗΝ ΤΑΞΗ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l" sz="1400">
                <a:solidFill>
                  <a:schemeClr val="dk1"/>
                </a:solidFill>
              </a:rPr>
              <a:t>Προσέγγιση του θέματος στην τάξη με την καθοδήγηση του εκπαιδευτικού &amp; την εμπλοκή των μαθητών (ομαδοσυνεργατικές μαθησιακές δραστηριότητες)</a:t>
            </a:r>
            <a:endParaRPr b="1" sz="14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Σχεδιάζω ενεργητικές μαθησιακές δραστηριότητες για υποστηρικτική χρήση στην τάξη,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Εντοπίζω παρανοήσεις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 Δίνω την ευκαιρία στους μαθητές να εξασκήσουν κριτικές δεξιότητες και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Δομώ την αλληλεπίδραση των μαθητών, για να συμβάλω στην ανάπτυξη της κοινωνικής μάθησης και της διδασκαλίας.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ΜΕΣΑ ΣΤΗΝ ΤΑΞΗ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spcBef>
                <a:spcPts val="700"/>
              </a:spcBef>
              <a:spcAft>
                <a:spcPts val="0"/>
              </a:spcAft>
              <a:buNone/>
            </a:pPr>
            <a:r>
              <a:rPr lang="el"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Έναρξη ομαδοσυνεργατικών δραστηριοτήτων εντός τάξης</a:t>
            </a:r>
            <a:endParaRPr sz="2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l"/>
              <a:t>ΔΗΜΙΟΥΡΓΙΑ ΓΝΩΣΤΙΚΗΣ ΣΥΓΚΡΟΥΣΗΣ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l"/>
              <a:t>ΔΙΑΛΟΓΟΣ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l"/>
              <a:t>ΒΛΕΠΟΥΜΕ ΤΟ ΠΑΡΑΚΑΤΩ ΒΙΝΤΕΟ </a:t>
            </a:r>
            <a:r>
              <a:rPr lang="el" u="sng">
                <a:solidFill>
                  <a:schemeClr val="hlink"/>
                </a:solidFill>
                <a:hlinkClick r:id="rId3"/>
              </a:rPr>
              <a:t>https://www.facebook.com/share/v/KjsFhrqYQwyKvNxm/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l"/>
              <a:t>https://www.facebook.com/share/v/KjsFhrqYQwyKvNxm/  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l"/>
              <a:t>ΜΕΛΕΤΑΜΕ ΤΙΣ ΠΑΡΑΚΑΤΩ ΠΕΡΙΠΤΩΣΕΙΣ ΑΠΟ ΤΟ PINTERST </a:t>
            </a:r>
            <a:r>
              <a:rPr lang="el" u="sng">
                <a:solidFill>
                  <a:schemeClr val="hlink"/>
                </a:solidFill>
                <a:hlinkClick r:id="rId4"/>
              </a:rPr>
              <a:t>https://pin.it/7yQPtwEZl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ΜΕΤΑ ΤΗΝ ΤΑΞΗ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"/>
              <a:t>ΦΥΛΛΟ ΕΡΓΑΣΙΑΣ 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l"/>
              <a:t>ΝΑ ΚΑΝΕΤΕ ΤΗΝ ΑΝΤΙΣΤΟΙΧΙΣΗ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1.ΛΕΠΤΗ ΚΙΝΗΤΙΚΟΤΗΤΑ                  α.δεξιά αριστερά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2.ΑΔΡΗ ΚΙΝΗΤΙΚΟΤΗΤΑ                    β.βηματα αργα, βηματα γρηγορα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3.ΧΩΡΟΣ                                            γ.πάνω απο την καρέκλα- κάτω από καρέκλα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4.ΧΡΟΝΟΣ                                         δ.πρωι μεσημερι βραδυ παζλ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5.ΡΥΘΜΟΣ                                         ε. ασκήσεις κίνησης με όλο το σώμα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l"/>
              <a:t>6.ΑΜΦΙΠΛΕΥΡΙΚΟΤΗΤΑ                    ζ. ασκήσεις για τα δάκτυλα (σκίζω χαρτιά)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