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76" r:id="rId6"/>
    <p:sldId id="261" r:id="rId7"/>
    <p:sldId id="278" r:id="rId8"/>
    <p:sldId id="279" r:id="rId9"/>
    <p:sldId id="262" r:id="rId10"/>
    <p:sldId id="277" r:id="rId11"/>
    <p:sldId id="265" r:id="rId12"/>
    <p:sldId id="263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7D7-BBA7-4C8E-8E1F-03FD36BA2E6E}" type="datetimeFigureOut">
              <a:rPr lang="el-GR" smtClean="0"/>
              <a:pPr/>
              <a:t>2/6/2022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510DCD-3D2E-4AFB-9E14-4D138316DD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7D7-BBA7-4C8E-8E1F-03FD36BA2E6E}" type="datetimeFigureOut">
              <a:rPr lang="el-GR" smtClean="0"/>
              <a:pPr/>
              <a:t>2/6/2022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0DCD-3D2E-4AFB-9E14-4D138316DD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7D7-BBA7-4C8E-8E1F-03FD36BA2E6E}" type="datetimeFigureOut">
              <a:rPr lang="el-GR" smtClean="0"/>
              <a:pPr/>
              <a:t>2/6/2022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0DCD-3D2E-4AFB-9E14-4D138316DD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7D7-BBA7-4C8E-8E1F-03FD36BA2E6E}" type="datetimeFigureOut">
              <a:rPr lang="el-GR" smtClean="0"/>
              <a:pPr/>
              <a:t>2/6/2022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5510DCD-3D2E-4AFB-9E14-4D138316DD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7D7-BBA7-4C8E-8E1F-03FD36BA2E6E}" type="datetimeFigureOut">
              <a:rPr lang="el-GR" smtClean="0"/>
              <a:pPr/>
              <a:t>2/6/2022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0DCD-3D2E-4AFB-9E14-4D138316DD2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7D7-BBA7-4C8E-8E1F-03FD36BA2E6E}" type="datetimeFigureOut">
              <a:rPr lang="el-GR" smtClean="0"/>
              <a:pPr/>
              <a:t>2/6/2022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0DCD-3D2E-4AFB-9E14-4D138316DD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7D7-BBA7-4C8E-8E1F-03FD36BA2E6E}" type="datetimeFigureOut">
              <a:rPr lang="el-GR" smtClean="0"/>
              <a:pPr/>
              <a:t>2/6/2022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5510DCD-3D2E-4AFB-9E14-4D138316DD2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7D7-BBA7-4C8E-8E1F-03FD36BA2E6E}" type="datetimeFigureOut">
              <a:rPr lang="el-GR" smtClean="0"/>
              <a:pPr/>
              <a:t>2/6/2022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0DCD-3D2E-4AFB-9E14-4D138316DD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7D7-BBA7-4C8E-8E1F-03FD36BA2E6E}" type="datetimeFigureOut">
              <a:rPr lang="el-GR" smtClean="0"/>
              <a:pPr/>
              <a:t>2/6/2022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0DCD-3D2E-4AFB-9E14-4D138316DD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7D7-BBA7-4C8E-8E1F-03FD36BA2E6E}" type="datetimeFigureOut">
              <a:rPr lang="el-GR" smtClean="0"/>
              <a:pPr/>
              <a:t>2/6/2022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0DCD-3D2E-4AFB-9E14-4D138316DD2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37D7-BBA7-4C8E-8E1F-03FD36BA2E6E}" type="datetimeFigureOut">
              <a:rPr lang="el-GR" smtClean="0"/>
              <a:pPr/>
              <a:t>2/6/2022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10DCD-3D2E-4AFB-9E14-4D138316DD2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BE37D7-BBA7-4C8E-8E1F-03FD36BA2E6E}" type="datetimeFigureOut">
              <a:rPr lang="el-GR" smtClean="0"/>
              <a:pPr/>
              <a:t>2/6/2022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510DCD-3D2E-4AFB-9E14-4D138316DD2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ELL\Videos\&#925;&#941;&#959;%20&#946;&#943;&#957;&#964;&#949;&#959;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5 - Εικόνα" descr="FIN8 - Αντιγραφ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- TextBox"/>
          <p:cNvSpPr txBox="1"/>
          <p:nvPr/>
        </p:nvSpPr>
        <p:spPr>
          <a:xfrm flipH="1">
            <a:off x="107504" y="116632"/>
            <a:ext cx="5904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smtClean="0">
                <a:solidFill>
                  <a:srgbClr val="C00000"/>
                </a:solidFill>
              </a:rPr>
              <a:t>ENGLISH MATTERS HELSINKI FINLAND</a:t>
            </a:r>
            <a:r>
              <a:rPr lang="el-GR" sz="2800" b="1" dirty="0" smtClean="0">
                <a:solidFill>
                  <a:srgbClr val="C00000"/>
                </a:solidFill>
              </a:rPr>
              <a:t>  </a:t>
            </a:r>
            <a:r>
              <a:rPr lang="sv-SE" sz="2800" b="1" dirty="0" smtClean="0">
                <a:solidFill>
                  <a:srgbClr val="C00000"/>
                </a:solidFill>
              </a:rPr>
              <a:t>ERASMUS KA1</a:t>
            </a:r>
            <a:endParaRPr lang="el-GR" sz="2800" b="1" dirty="0" smtClean="0">
              <a:solidFill>
                <a:srgbClr val="C00000"/>
              </a:solidFill>
            </a:endParaRPr>
          </a:p>
          <a:p>
            <a:r>
              <a:rPr lang="el-GR" sz="2800" b="1" dirty="0" smtClean="0">
                <a:solidFill>
                  <a:srgbClr val="C00000"/>
                </a:solidFill>
              </a:rPr>
              <a:t>Ελληνική συμμετοχή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en-US" sz="2800" b="1" dirty="0">
              <a:solidFill>
                <a:srgbClr val="C00000"/>
              </a:solidFill>
            </a:endParaRPr>
          </a:p>
          <a:p>
            <a:r>
              <a:rPr lang="el-GR" sz="2800" b="1" dirty="0" smtClean="0">
                <a:solidFill>
                  <a:srgbClr val="C00000"/>
                </a:solidFill>
              </a:rPr>
              <a:t>7</a:t>
            </a:r>
            <a:r>
              <a:rPr lang="el-GR" sz="2800" b="1" baseline="30000" dirty="0" smtClean="0">
                <a:solidFill>
                  <a:srgbClr val="C00000"/>
                </a:solidFill>
              </a:rPr>
              <a:t>ο</a:t>
            </a:r>
            <a:r>
              <a:rPr lang="el-GR" sz="2800" b="1" dirty="0" smtClean="0">
                <a:solidFill>
                  <a:srgbClr val="C00000"/>
                </a:solidFill>
              </a:rPr>
              <a:t> Δημοτικό Σχολείο Αλίμου</a:t>
            </a:r>
          </a:p>
          <a:p>
            <a:r>
              <a:rPr lang="el-GR" sz="2800" b="1" dirty="0" smtClean="0">
                <a:solidFill>
                  <a:srgbClr val="C00000"/>
                </a:solidFill>
              </a:rPr>
              <a:t>Δήμητρα Μπεκατώρου</a:t>
            </a:r>
          </a:p>
          <a:p>
            <a:r>
              <a:rPr lang="el-GR" sz="2800" b="1" dirty="0" smtClean="0">
                <a:solidFill>
                  <a:srgbClr val="C00000"/>
                </a:solidFill>
              </a:rPr>
              <a:t>Αναστασία Σαρκατζή</a:t>
            </a:r>
          </a:p>
          <a:p>
            <a:endParaRPr lang="el-GR" sz="2800" b="1" dirty="0" smtClean="0">
              <a:solidFill>
                <a:srgbClr val="C00000"/>
              </a:solidFill>
            </a:endParaRPr>
          </a:p>
          <a:p>
            <a:endParaRPr lang="el-GR" sz="2800" dirty="0" smtClean="0">
              <a:solidFill>
                <a:srgbClr val="FF0000"/>
              </a:solidFill>
            </a:endParaRPr>
          </a:p>
          <a:p>
            <a:endParaRPr lang="sv-SE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9632" y="692696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Bahnschrift Light" pitchFamily="34" charset="0"/>
                <a:ea typeface="Arimo" pitchFamily="34" charset="0"/>
                <a:cs typeface="Arimo" pitchFamily="34" charset="0"/>
              </a:rPr>
              <a:t>Τα παιδιά φτάνουν στις 8 το πρωί, βγάζουν τα παπούτσια τους και μπαίνουν σε μία τάξη με </a:t>
            </a:r>
            <a:r>
              <a:rPr lang="el-GR" sz="2400" dirty="0" err="1" smtClean="0">
                <a:latin typeface="Bahnschrift Light" pitchFamily="34" charset="0"/>
                <a:ea typeface="Arimo" pitchFamily="34" charset="0"/>
                <a:cs typeface="Arimo" pitchFamily="34" charset="0"/>
              </a:rPr>
              <a:t>διαδραστικό</a:t>
            </a:r>
            <a:r>
              <a:rPr lang="el-GR" sz="2400" dirty="0" smtClean="0">
                <a:latin typeface="Bahnschrift Light" pitchFamily="34" charset="0"/>
                <a:ea typeface="Arimo" pitchFamily="34" charset="0"/>
                <a:cs typeface="Arimo" pitchFamily="34" charset="0"/>
              </a:rPr>
              <a:t> πίνακα, πιάνο και </a:t>
            </a:r>
            <a:r>
              <a:rPr lang="el-GR" sz="2400" dirty="0" err="1" smtClean="0">
                <a:latin typeface="Bahnschrift Light" pitchFamily="34" charset="0"/>
                <a:ea typeface="Arimo" pitchFamily="34" charset="0"/>
                <a:cs typeface="Arimo" pitchFamily="34" charset="0"/>
              </a:rPr>
              <a:t>προτζέκτορα</a:t>
            </a:r>
            <a:r>
              <a:rPr lang="el-GR" sz="2400" dirty="0" smtClean="0">
                <a:latin typeface="Bahnschrift Light" pitchFamily="34" charset="0"/>
                <a:ea typeface="Arimo" pitchFamily="34" charset="0"/>
                <a:cs typeface="Arimo" pitchFamily="34" charset="0"/>
              </a:rPr>
              <a:t>.</a:t>
            </a:r>
          </a:p>
          <a:p>
            <a:endParaRPr lang="el-GR" sz="2400" dirty="0" smtClean="0">
              <a:latin typeface="Bahnschrift Light" pitchFamily="34" charset="0"/>
              <a:ea typeface="Arimo" pitchFamily="34" charset="0"/>
              <a:cs typeface="Arimo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Bahnschrift Light" pitchFamily="34" charset="0"/>
                <a:ea typeface="Arimo" pitchFamily="34" charset="0"/>
                <a:cs typeface="Arimo" pitchFamily="34" charset="0"/>
              </a:rPr>
              <a:t>Τα μαθήματα διαρκούν 45 λεπτά και οι μαθητές μαθαίνουν μέσω βίντεο, εμπειρικών </a:t>
            </a:r>
            <a:r>
              <a:rPr lang="el-GR" sz="2400" dirty="0" smtClean="0">
                <a:latin typeface="Bahnschrift Light" pitchFamily="34" charset="0"/>
                <a:ea typeface="Arimo" pitchFamily="34" charset="0"/>
                <a:cs typeface="Arimo" pitchFamily="34" charset="0"/>
              </a:rPr>
              <a:t>δράσεων. </a:t>
            </a:r>
          </a:p>
          <a:p>
            <a:endParaRPr lang="el-GR" sz="2400" dirty="0" smtClean="0">
              <a:latin typeface="Bahnschrift Light" pitchFamily="34" charset="0"/>
              <a:ea typeface="Arimo" pitchFamily="34" charset="0"/>
              <a:cs typeface="Arimo" pitchFamily="34" charset="0"/>
            </a:endParaRPr>
          </a:p>
          <a:p>
            <a:endParaRPr lang="el-GR" sz="2400" dirty="0" smtClean="0">
              <a:latin typeface="Bahnschrift Light" pitchFamily="34" charset="0"/>
              <a:ea typeface="Arimo" pitchFamily="34" charset="0"/>
              <a:cs typeface="Arimo" pitchFamily="34" charset="0"/>
            </a:endParaRPr>
          </a:p>
          <a:p>
            <a:r>
              <a:rPr lang="el-G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/>
            </a:r>
            <a:br>
              <a:rPr lang="el-G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endParaRPr lang="el-GR" sz="24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429000"/>
            <a:ext cx="4876800" cy="3302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ΧαλαρΕσ στιγμΕσ με τουσ συναδΕλφουσ </a:t>
            </a:r>
            <a:endParaRPr lang="el-GR" sz="2400" dirty="0"/>
          </a:p>
        </p:txBody>
      </p:sp>
      <p:pic>
        <p:nvPicPr>
          <p:cNvPr id="7170" name="Picture 2" descr="C:\Users\DELL\Pictures\Φινλανδία\FIN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446449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DELL\Pictures\Φινλανδία\FIN82 - Αντιγραφ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430073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dirty="0" smtClean="0"/>
              <a:t>ΕπΙσκεψη στο ιστορικΟ </a:t>
            </a:r>
            <a:r>
              <a:rPr lang="en-GB" sz="2800" dirty="0" smtClean="0"/>
              <a:t>Po</a:t>
            </a:r>
            <a:r>
              <a:rPr lang="en-US" sz="2800" dirty="0"/>
              <a:t>r</a:t>
            </a:r>
            <a:r>
              <a:rPr lang="en-GB" sz="2800" dirty="0" smtClean="0"/>
              <a:t>voo. </a:t>
            </a:r>
            <a:br>
              <a:rPr lang="en-GB" sz="2800" dirty="0" smtClean="0"/>
            </a:br>
            <a:endParaRPr lang="el-GR" sz="2800" dirty="0"/>
          </a:p>
        </p:txBody>
      </p:sp>
      <p:pic>
        <p:nvPicPr>
          <p:cNvPr id="5122" name="Picture 2" descr="C:\Users\DELL\Pictures\Φινλανδία\FIN75 - Αντιγραφή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4032449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DELL\Pictures\Φινλανδία\FIN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89040"/>
            <a:ext cx="4392488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AutoShape 2" descr="Δεν υπάρχει διαθέσιμη περιγραφή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48" name="AutoShape 4" descr="Δεν υπάρχει διαθέσιμη περιγραφή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340768"/>
            <a:ext cx="4392488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DELL\Pictures\Φινλανδία\FIN77 - Αντιγραφή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4032448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err="1" smtClean="0"/>
              <a:t>ΤαξΙδι</a:t>
            </a:r>
            <a:r>
              <a:rPr lang="el-GR" sz="2400" dirty="0" smtClean="0"/>
              <a:t> </a:t>
            </a:r>
            <a:r>
              <a:rPr lang="el-GR" sz="2400" dirty="0" smtClean="0"/>
              <a:t>στο </a:t>
            </a:r>
            <a:r>
              <a:rPr lang="el-GR" sz="2400" dirty="0" err="1" smtClean="0"/>
              <a:t>ΤαλΙν</a:t>
            </a:r>
            <a:r>
              <a:rPr lang="el-GR" sz="2400" dirty="0" smtClean="0"/>
              <a:t> </a:t>
            </a:r>
            <a:r>
              <a:rPr lang="el-GR" sz="2400" dirty="0" err="1" smtClean="0"/>
              <a:t>τηΣ</a:t>
            </a:r>
            <a:r>
              <a:rPr lang="el-GR" sz="2400" dirty="0" smtClean="0"/>
              <a:t> </a:t>
            </a:r>
            <a:r>
              <a:rPr lang="el-GR" sz="2400" dirty="0" err="1" smtClean="0"/>
              <a:t>ΕσθονΙασ</a:t>
            </a:r>
            <a:endParaRPr lang="el-G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90144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32048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err="1" smtClean="0"/>
              <a:t>ΚαΙΝΟΥΡΓΙΟΙ</a:t>
            </a:r>
            <a:r>
              <a:rPr lang="el-GR" sz="2400" dirty="0" smtClean="0"/>
              <a:t> ΦΙΛΟΙ-ΑΞΕΧΑΣΤΕΣ ΣΤΙΓΜΕΣ</a:t>
            </a:r>
            <a:endParaRPr lang="el-GR" sz="2400" dirty="0"/>
          </a:p>
        </p:txBody>
      </p:sp>
      <p:pic>
        <p:nvPicPr>
          <p:cNvPr id="8194" name="Picture 2" descr="C:\Users\DELL\Pictures\Φινλανδία\FIN83 - Αντιγραφή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428396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DELL\Pictures\Φινλανδία\FIN87 - Αντιγραφ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04864"/>
            <a:ext cx="4283968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000" dirty="0" err="1" smtClean="0"/>
              <a:t>Ολοκληρωση</a:t>
            </a:r>
            <a:r>
              <a:rPr lang="el-GR" sz="2000" dirty="0" smtClean="0"/>
              <a:t> </a:t>
            </a:r>
            <a:r>
              <a:rPr lang="el-GR" sz="2000" dirty="0" smtClean="0"/>
              <a:t>του προγραμματοσ/ Σχέδια εργασιασ με </a:t>
            </a:r>
            <a:r>
              <a:rPr lang="el-GR" sz="2000" dirty="0" err="1" smtClean="0"/>
              <a:t>θΕμα</a:t>
            </a:r>
            <a:r>
              <a:rPr lang="el-GR" sz="2000" dirty="0" smtClean="0"/>
              <a:t> τη διαχυση του προγραμματοσ και τισ στρατηγικεσ. </a:t>
            </a:r>
            <a:r>
              <a:rPr lang="el-GR" sz="2000" dirty="0" err="1" smtClean="0"/>
              <a:t>Παρουσιαση</a:t>
            </a:r>
            <a:r>
              <a:rPr lang="el-GR" sz="2000" dirty="0" smtClean="0"/>
              <a:t> στην ολομελεια</a:t>
            </a:r>
            <a:endParaRPr lang="el-GR" sz="2000" dirty="0"/>
          </a:p>
        </p:txBody>
      </p:sp>
      <p:pic>
        <p:nvPicPr>
          <p:cNvPr id="9218" name="Picture 2" descr="C:\Users\DELL\Pictures\Φινλανδία\FIN91 - Αντιγραφή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0808"/>
            <a:ext cx="406794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DELL\Pictures\Φινλανδία\FIN90 - Αντιγραφ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700808"/>
            <a:ext cx="4876800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DELL\Pictures\Φινλανδία\FIN92 - Αντιγραφή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25144"/>
            <a:ext cx="406794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797152"/>
            <a:ext cx="4896544" cy="190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FF0000"/>
                </a:solidFill>
              </a:rPr>
              <a:t>ΕΙΚΟΝΕΣ ΑΠΟ ΤΟ ΤΑΞΙΔΙ</a:t>
            </a:r>
            <a:endParaRPr lang="el-GR" sz="3600" dirty="0">
              <a:solidFill>
                <a:srgbClr val="FF0000"/>
              </a:solidFill>
            </a:endParaRPr>
          </a:p>
        </p:txBody>
      </p:sp>
      <p:pic>
        <p:nvPicPr>
          <p:cNvPr id="5" name="Νέο βίντεο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2667000" y="-298450"/>
            <a:ext cx="14630400" cy="822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-459432"/>
            <a:ext cx="7651576" cy="288032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3600" b="1" dirty="0" smtClean="0"/>
              <a:t>  </a:t>
            </a:r>
            <a:endParaRPr lang="el-GR" sz="3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l-GR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l-GR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el-G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Δήμητρα Μπεκατώρου 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251520" y="0"/>
            <a:ext cx="856895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l-GR" sz="5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l-GR" sz="5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l-G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ahnschrift Light" pitchFamily="34" charset="0"/>
              </a:rPr>
              <a:t>Σας ευχαριστώ για την προσοχή σας!!!</a:t>
            </a:r>
            <a:endParaRPr lang="el-G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ahnschrift Ligh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dirty="0" smtClean="0">
                <a:solidFill>
                  <a:schemeClr val="tx2"/>
                </a:solidFill>
              </a:rPr>
              <a:t>ΒΑΣΙΚΗ ΔΡΑΣΗ ΚΑ1</a:t>
            </a:r>
            <a:endParaRPr lang="el-GR" sz="2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   2 </a:t>
            </a:r>
            <a:r>
              <a:rPr lang="el-GR" sz="2400" b="1" dirty="0" smtClean="0">
                <a:solidFill>
                  <a:schemeClr val="tx2"/>
                </a:solidFill>
              </a:rPr>
              <a:t>ΕΠΙΜΟΡΦΩΤΙΚΑ ΠΡΟΓΡΑΜΜΑΤΑ</a:t>
            </a:r>
          </a:p>
          <a:p>
            <a:pPr>
              <a:buNone/>
            </a:pPr>
            <a:endParaRPr lang="el-GR" sz="24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0000"/>
                </a:solidFill>
              </a:rPr>
              <a:t>ΦΙΝΛΑΝΔΙΑ (Οκτώβριος 2019)</a:t>
            </a:r>
          </a:p>
          <a:p>
            <a:pPr>
              <a:buNone/>
            </a:pPr>
            <a:r>
              <a:rPr lang="el-GR" sz="2400" dirty="0" smtClean="0">
                <a:solidFill>
                  <a:schemeClr val="tx2"/>
                </a:solidFill>
              </a:rPr>
              <a:t>     Δομημένες </a:t>
            </a:r>
            <a:r>
              <a:rPr lang="el-GR" sz="2400" dirty="0" smtClean="0">
                <a:solidFill>
                  <a:schemeClr val="tx2"/>
                </a:solidFill>
              </a:rPr>
              <a:t>επισκέψεις σε σχολεία της Φινλανδίας &amp; μελέτη του Φινλανδικού εκπαιδευτικού συστήματος</a:t>
            </a:r>
          </a:p>
          <a:p>
            <a:pPr>
              <a:buNone/>
            </a:pPr>
            <a:endParaRPr lang="el-GR" sz="24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solidFill>
                  <a:srgbClr val="FF0000"/>
                </a:solidFill>
              </a:rPr>
              <a:t>ΙΣΠΑΝΙΑ (Μάρτιος 2022)</a:t>
            </a:r>
          </a:p>
          <a:p>
            <a:pPr>
              <a:buNone/>
            </a:pPr>
            <a:r>
              <a:rPr lang="el-GR" sz="2400" dirty="0" smtClean="0">
                <a:solidFill>
                  <a:schemeClr val="tx2"/>
                </a:solidFill>
              </a:rPr>
              <a:t>    Επιτυχής </a:t>
            </a:r>
            <a:r>
              <a:rPr lang="el-GR" sz="2400" dirty="0" smtClean="0">
                <a:solidFill>
                  <a:schemeClr val="tx2"/>
                </a:solidFill>
              </a:rPr>
              <a:t>υλοποίηση </a:t>
            </a:r>
            <a:r>
              <a:rPr lang="en-US" sz="2400" dirty="0" err="1" smtClean="0">
                <a:solidFill>
                  <a:schemeClr val="tx2"/>
                </a:solidFill>
              </a:rPr>
              <a:t>eTwinning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l-GR" sz="2400" dirty="0" smtClean="0">
                <a:solidFill>
                  <a:schemeClr val="tx2"/>
                </a:solidFill>
              </a:rPr>
              <a:t>και </a:t>
            </a:r>
            <a:r>
              <a:rPr lang="en-US" sz="2400" dirty="0" smtClean="0">
                <a:solidFill>
                  <a:schemeClr val="tx2"/>
                </a:solidFill>
              </a:rPr>
              <a:t>Erasmus </a:t>
            </a:r>
            <a:r>
              <a:rPr lang="el-GR" sz="2400" dirty="0" smtClean="0">
                <a:solidFill>
                  <a:schemeClr val="tx2"/>
                </a:solidFill>
              </a:rPr>
              <a:t>ΚΑ229 προγραμμάτων.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570186"/>
          </a:xfrm>
        </p:spPr>
        <p:txBody>
          <a:bodyPr>
            <a:normAutofit/>
          </a:bodyPr>
          <a:lstStyle/>
          <a:p>
            <a:r>
              <a:rPr lang="el-GR" sz="2000" dirty="0" err="1" smtClean="0"/>
              <a:t>ΚυριαΚΗ</a:t>
            </a:r>
            <a:r>
              <a:rPr lang="el-GR" sz="2000" dirty="0" smtClean="0"/>
              <a:t> 6 ΟκτωβρΙου 2019</a:t>
            </a:r>
            <a:br>
              <a:rPr lang="el-GR" sz="2000" dirty="0" smtClean="0"/>
            </a:br>
            <a:r>
              <a:rPr lang="el-GR" sz="2000" dirty="0" err="1" smtClean="0"/>
              <a:t>ΗμΕρα</a:t>
            </a:r>
            <a:r>
              <a:rPr lang="el-GR" sz="2000" dirty="0" smtClean="0"/>
              <a:t> </a:t>
            </a:r>
            <a:r>
              <a:rPr lang="el-GR" sz="2000" dirty="0" err="1" smtClean="0"/>
              <a:t>υποδοχήΣ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παρουσΙασηΣ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προγρΑμματοΣ</a:t>
            </a:r>
            <a:endParaRPr lang="el-GR" sz="2000" dirty="0"/>
          </a:p>
        </p:txBody>
      </p:sp>
      <p:pic>
        <p:nvPicPr>
          <p:cNvPr id="2050" name="Picture 2" descr="C:\Users\DELL\Pictures\Φινλανδία\FIN28 - Αντιγραφή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6" y="1844824"/>
            <a:ext cx="424847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err="1" smtClean="0"/>
              <a:t>ΠαρουσΙαση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φινλανδικοΥ</a:t>
            </a:r>
            <a:r>
              <a:rPr lang="el-GR" sz="2000" dirty="0" smtClean="0"/>
              <a:t> </a:t>
            </a:r>
            <a:r>
              <a:rPr lang="el-GR" sz="2000" dirty="0" err="1" smtClean="0"/>
              <a:t>εκπαιδευτικοΥ</a:t>
            </a:r>
            <a:r>
              <a:rPr lang="el-GR" sz="2000" dirty="0" smtClean="0"/>
              <a:t> </a:t>
            </a:r>
            <a:r>
              <a:rPr lang="el-GR" sz="2000" dirty="0" err="1" smtClean="0"/>
              <a:t>συστΗματοΣ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ΙΣΟΤΙΜΗ ΚΑΙ ΔΙΚΑΙΗ ΕΚΠΑΙΔΕΥΣΗ </a:t>
            </a:r>
            <a:br>
              <a:rPr lang="el-GR" sz="2000" dirty="0" smtClean="0"/>
            </a:br>
            <a:endParaRPr lang="el-GR" sz="20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464496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4104456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259632" y="404664"/>
            <a:ext cx="66247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95250" algn="just">
              <a:buFont typeface="Wingdings" pitchFamily="2" charset="2"/>
              <a:buChar char="ü"/>
            </a:pPr>
            <a:r>
              <a:rPr lang="el-GR" sz="2400" dirty="0" smtClean="0">
                <a:latin typeface="Bahnschrift Light" pitchFamily="34" charset="0"/>
              </a:rPr>
              <a:t> Οι Φινλανδοί επένδυσαν στην εκπαίδευση, όχι μόνο σε υλικά και σε χρήμα, αλλά σε φιλοσοφία και στάση ζωής</a:t>
            </a:r>
            <a:r>
              <a:rPr lang="el-GR" sz="2400" dirty="0" smtClean="0">
                <a:latin typeface="Bahnschrift Light" pitchFamily="34" charset="0"/>
              </a:rPr>
              <a:t>.</a:t>
            </a:r>
            <a:endParaRPr lang="el-GR" sz="2400" dirty="0" smtClean="0">
              <a:latin typeface="Bahnschrift Light" pitchFamily="34" charset="0"/>
            </a:endParaRPr>
          </a:p>
          <a:p>
            <a:pPr marL="361950" lvl="1" indent="-95250" algn="just">
              <a:buFont typeface="Wingdings" pitchFamily="2" charset="2"/>
              <a:buChar char="ü"/>
            </a:pPr>
            <a:r>
              <a:rPr lang="el-GR" sz="2400" dirty="0" smtClean="0">
                <a:latin typeface="Bahnschrift Light" pitchFamily="34" charset="0"/>
              </a:rPr>
              <a:t>Προετοιμάζουν τη νέα γενιά για τη ζωή και όχι για εξετάσεις</a:t>
            </a:r>
            <a:r>
              <a:rPr lang="el-GR" sz="2400" dirty="0" smtClean="0">
                <a:latin typeface="Bahnschrift Light" pitchFamily="34" charset="0"/>
              </a:rPr>
              <a:t>.</a:t>
            </a:r>
            <a:endParaRPr lang="el-GR" sz="2400" dirty="0" smtClean="0">
              <a:latin typeface="Bahnschrift Light" pitchFamily="34" charset="0"/>
            </a:endParaRPr>
          </a:p>
          <a:p>
            <a:pPr marL="361950" indent="-95250" algn="just">
              <a:buFont typeface="Wingdings" pitchFamily="2" charset="2"/>
              <a:buChar char="ü"/>
              <a:tabLst>
                <a:tab pos="266700" algn="l"/>
              </a:tabLst>
            </a:pPr>
            <a:r>
              <a:rPr lang="el-GR" sz="2400" dirty="0" smtClean="0">
                <a:latin typeface="Bahnschrift Light" pitchFamily="34" charset="0"/>
              </a:rPr>
              <a:t>Βασική  εκπαίδευση σε σχολείο ίσων ταχυτήτων</a:t>
            </a:r>
            <a:r>
              <a:rPr lang="el-GR" sz="2400" dirty="0" smtClean="0">
                <a:latin typeface="Bahnschrift Light" pitchFamily="34" charset="0"/>
              </a:rPr>
              <a:t>.</a:t>
            </a:r>
            <a:endParaRPr lang="el-GR" sz="2400" dirty="0" smtClean="0">
              <a:latin typeface="Bahnschrift Light" pitchFamily="34" charset="0"/>
            </a:endParaRPr>
          </a:p>
          <a:p>
            <a:pPr marL="361950" indent="-95250" algn="just">
              <a:buFont typeface="Wingdings" pitchFamily="2" charset="2"/>
              <a:buChar char="ü"/>
            </a:pPr>
            <a:r>
              <a:rPr lang="el-GR" sz="2400" dirty="0" smtClean="0">
                <a:latin typeface="Bahnschrift Light" pitchFamily="34" charset="0"/>
              </a:rPr>
              <a:t>  Ποιότητα-Αποτελεσματικότητα-Ισότητα-  Διεθνοποίηση.</a:t>
            </a:r>
          </a:p>
          <a:p>
            <a:pP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Font typeface="Wingdings" pitchFamily="2" charset="2"/>
              <a:buChar char="ü"/>
            </a:pPr>
            <a:endParaRPr lang="el-GR" sz="2400" dirty="0" smtClean="0"/>
          </a:p>
          <a:p>
            <a:pPr>
              <a:buFont typeface="Wingdings" pitchFamily="2" charset="2"/>
              <a:buChar char="ü"/>
            </a:pPr>
            <a:endParaRPr lang="el-GR" sz="2400" dirty="0" smtClean="0"/>
          </a:p>
          <a:p>
            <a:endParaRPr lang="el-GR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01008"/>
            <a:ext cx="4876800" cy="3230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728192"/>
          </a:xfrm>
        </p:spPr>
        <p:txBody>
          <a:bodyPr>
            <a:normAutofit fontScale="90000"/>
          </a:bodyPr>
          <a:lstStyle/>
          <a:p>
            <a:pPr lvl="0"/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l-GR" sz="2700" dirty="0" smtClean="0"/>
              <a:t>ΧΩΡΟΙ ΤΟΥ ΣΧΟΛΕΙΟΥ</a:t>
            </a:r>
            <a:r>
              <a:rPr lang="el-GR" sz="3100" dirty="0" smtClean="0"/>
              <a:t/>
            </a:r>
            <a:br>
              <a:rPr lang="el-GR" sz="3100" dirty="0" smtClean="0"/>
            </a:b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200" dirty="0" smtClean="0"/>
              <a:t/>
            </a:r>
            <a:br>
              <a:rPr lang="el-GR" sz="2200" dirty="0" smtClean="0"/>
            </a:br>
            <a:r>
              <a:rPr lang="el-GR" sz="2700" dirty="0"/>
              <a:t/>
            </a:r>
            <a:br>
              <a:rPr lang="el-GR" sz="2700" dirty="0"/>
            </a:br>
            <a:endParaRPr lang="el-GR" sz="2700" dirty="0"/>
          </a:p>
        </p:txBody>
      </p:sp>
      <p:pic>
        <p:nvPicPr>
          <p:cNvPr id="3074" name="Picture 2" descr="C:\Users\DELL\Pictures\Φινλανδία\FIN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88032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348880"/>
            <a:ext cx="293258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420888"/>
            <a:ext cx="288032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55576" y="620688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Bahnschrift Light SemiCondensed" pitchFamily="34" charset="0"/>
              </a:rPr>
              <a:t>Η υποχρεωτική βασική εκπαίδευση κρατάει 9 χρόνια. Τα παιδιά πηγαίνουν στο σχολείο για πρώτη φορά όταν είναι 7 ετών γιατί τότε θεωρούνται ώριμα να ξεκινήσουν.</a:t>
            </a:r>
          </a:p>
          <a:p>
            <a:endParaRPr lang="el-GR" sz="2400" dirty="0" smtClean="0">
              <a:latin typeface="Bahnschrift Light SemiCondense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Bahnschrift Light SemiCondensed" pitchFamily="34" charset="0"/>
              </a:rPr>
              <a:t>Η ανώτερη δευτεροβάθμια εκπαίδευση (από τα 16 έως τα 18), περιλαμβάνει τη γενική και την επαγγελματική εκπαίδευση.</a:t>
            </a:r>
          </a:p>
          <a:p>
            <a:endParaRPr lang="el-GR" sz="2400" dirty="0" smtClean="0">
              <a:latin typeface="Bahnschrift Light SemiCondensed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l-GR" sz="2400" dirty="0" smtClean="0">
                <a:latin typeface="Bahnschrift Light SemiCondensed" pitchFamily="34" charset="0"/>
              </a:rPr>
              <a:t>Περιγραφική αξιολόγηση. Εξετάσεις μόνο για την εισαγωγή στην Ανώτατη Εκπαίδευση.</a:t>
            </a:r>
          </a:p>
          <a:p>
            <a:pPr>
              <a:buFont typeface="Wingdings" pitchFamily="2" charset="2"/>
              <a:buChar char="ü"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05064"/>
            <a:ext cx="487680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ΣΥΜΠΕΡΙΛΗΨΗ ΚΑΙ ΑΥΤΟΝΟΜΙΑ</a:t>
            </a:r>
            <a:endParaRPr lang="el-GR" sz="2400" dirty="0"/>
          </a:p>
        </p:txBody>
      </p:sp>
      <p:pic>
        <p:nvPicPr>
          <p:cNvPr id="5" name="4 - Θέση περιεχομένου" descr="FIN70 - Αντιγραφή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44824"/>
            <a:ext cx="4191000" cy="421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- Θέση περιεχομένου" descr="FIN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343400" cy="4289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sz="2400" dirty="0" smtClean="0"/>
              <a:t>Τα </a:t>
            </a:r>
            <a:r>
              <a:rPr lang="el-GR" sz="2400" dirty="0" err="1" smtClean="0"/>
              <a:t>παιδια</a:t>
            </a:r>
            <a:r>
              <a:rPr lang="el-GR" sz="2400" dirty="0" smtClean="0"/>
              <a:t> να </a:t>
            </a:r>
            <a:r>
              <a:rPr lang="el-GR" sz="2400" dirty="0" err="1" smtClean="0"/>
              <a:t>ειναι</a:t>
            </a:r>
            <a:r>
              <a:rPr lang="el-GR" sz="2400" dirty="0" smtClean="0"/>
              <a:t> </a:t>
            </a:r>
            <a:r>
              <a:rPr lang="el-GR" sz="2400" dirty="0" err="1" smtClean="0"/>
              <a:t>παιδια</a:t>
            </a:r>
            <a:endParaRPr lang="el-GR" sz="2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16832"/>
            <a:ext cx="8841160" cy="4093915"/>
          </a:xfrm>
        </p:spPr>
        <p:txBody>
          <a:bodyPr/>
          <a:lstStyle/>
          <a:p>
            <a:pPr algn="r">
              <a:buNone/>
            </a:pPr>
            <a:r>
              <a:rPr lang="el-GR" sz="2000" dirty="0" smtClean="0"/>
              <a:t>Τα μεγαλύτερα σε ηλικία παιδιά λειτουργούν υποστηρικτικά στα μικρότερα σε ηλικία παιδιά.</a:t>
            </a:r>
          </a:p>
          <a:p>
            <a:pPr algn="r">
              <a:buNone/>
            </a:pPr>
            <a:r>
              <a:rPr lang="el-GR" sz="2000" dirty="0" smtClean="0"/>
              <a:t>   Υπάρχει δυνατότητα χρήσης υπολογιστών και </a:t>
            </a:r>
            <a:r>
              <a:rPr lang="en-US" sz="2000" dirty="0" smtClean="0"/>
              <a:t>tablet </a:t>
            </a:r>
            <a:r>
              <a:rPr lang="el-GR" sz="2000" dirty="0" smtClean="0"/>
              <a:t>από τα παιδιά στον χώρο της τάξης τους. </a:t>
            </a:r>
          </a:p>
        </p:txBody>
      </p:sp>
      <p:pic>
        <p:nvPicPr>
          <p:cNvPr id="4098" name="Picture 2" descr="C:\Users\DELL\Pictures\Φινλανδία\FIN74 - Αντιγραφ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338437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DELL\Pictures\Φινλανδία\FIN66 - Αντιγραφή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81642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667</TotalTime>
  <Words>294</Words>
  <Application>Microsoft Office PowerPoint</Application>
  <PresentationFormat>Προβολή στην οθόνη (4:3)</PresentationFormat>
  <Paragraphs>53</Paragraphs>
  <Slides>17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Διαστημικό</vt:lpstr>
      <vt:lpstr>Διαφάνεια 1</vt:lpstr>
      <vt:lpstr>ΒΑΣΙΚΗ ΔΡΑΣΗ ΚΑ1</vt:lpstr>
      <vt:lpstr>ΚυριαΚΗ 6 ΟκτωβρΙου 2019 ΗμΕρα υποδοχήΣ και παρουσΙασηΣ του προγρΑμματοΣ</vt:lpstr>
      <vt:lpstr> ΠαρουσΙαση του φινλανδικοΥ εκπαιδευτικοΥ συστΗματοΣ ΙΣΟΤΙΜΗ ΚΑΙ ΔΙΚΑΙΗ ΕΚΠΑΙΔΕΥΣΗ  </vt:lpstr>
      <vt:lpstr>Διαφάνεια 5</vt:lpstr>
      <vt:lpstr>  ΧΩΡΟΙ ΤΟΥ ΣΧΟΛΕΙΟΥ    </vt:lpstr>
      <vt:lpstr>Διαφάνεια 7</vt:lpstr>
      <vt:lpstr>ΣΥΜΠΕΡΙΛΗΨΗ ΚΑΙ ΑΥΤΟΝΟΜΙΑ</vt:lpstr>
      <vt:lpstr>Τα παιδια να ειναι παιδια</vt:lpstr>
      <vt:lpstr>Διαφάνεια 10</vt:lpstr>
      <vt:lpstr>ΧαλαρΕσ στιγμΕσ με τουσ συναδΕλφουσ </vt:lpstr>
      <vt:lpstr>ΕπΙσκεψη στο ιστορικΟ Porvoo.  </vt:lpstr>
      <vt:lpstr>ΤαξΙδι στο ΤαλΙν τηΣ ΕσθονΙασ</vt:lpstr>
      <vt:lpstr>ΚαΙΝΟΥΡΓΙΟΙ ΦΙΛΟΙ-ΑΞΕΧΑΣΤΕΣ ΣΤΙΓΜΕΣ</vt:lpstr>
      <vt:lpstr>Ολοκληρωση του προγραμματοσ/ Σχέδια εργασιασ με θΕμα τη διαχυση του προγραμματοσ και τισ στρατηγικεσ. Παρουσιαση στην ολομελεια</vt:lpstr>
      <vt:lpstr>ΕΙΚΟΝΕΣ ΑΠΟ ΤΟ ΤΑΞΙΔΙ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DELL</dc:creator>
  <cp:lastModifiedBy>DELL</cp:lastModifiedBy>
  <cp:revision>107</cp:revision>
  <dcterms:created xsi:type="dcterms:W3CDTF">2022-04-22T11:25:48Z</dcterms:created>
  <dcterms:modified xsi:type="dcterms:W3CDTF">2022-06-02T04:13:10Z</dcterms:modified>
</cp:coreProperties>
</file>