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58" r:id="rId6"/>
    <p:sldId id="259" r:id="rId7"/>
    <p:sldId id="260" r:id="rId8"/>
    <p:sldId id="261" r:id="rId9"/>
    <p:sldId id="262" r:id="rId10"/>
    <p:sldId id="265" r:id="rId11"/>
    <p:sldId id="263" r:id="rId12"/>
    <p:sldId id="266" r:id="rId13"/>
    <p:sldId id="267"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4660"/>
  </p:normalViewPr>
  <p:slideViewPr>
    <p:cSldViewPr snapToGrid="0">
      <p:cViewPr varScale="1">
        <p:scale>
          <a:sx n="82" d="100"/>
          <a:sy n="82" d="100"/>
        </p:scale>
        <p:origin x="-720" y="-9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30A184C-E585-5154-DB70-549109CEF43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D1D4632F-088D-A0B9-9ACD-12E25EA49D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6811B5F4-6D29-21C9-46B8-755AAE92DA3E}"/>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5" name="Θέση υποσέλιδου 4">
            <a:extLst>
              <a:ext uri="{FF2B5EF4-FFF2-40B4-BE49-F238E27FC236}">
                <a16:creationId xmlns:a16="http://schemas.microsoft.com/office/drawing/2014/main" xmlns="" id="{7C8D8936-50C9-5556-8611-997118DCB87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21FCF4F3-4CD9-13A5-DFCF-0BC44B0C4C82}"/>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31510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40ECD93-9964-9C37-2D5B-AF4006E494F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E26A6C24-CAC9-449A-CDF8-A690A7D10FF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9F2BF47-13AC-C576-95CE-91330A89286A}"/>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5" name="Θέση υποσέλιδου 4">
            <a:extLst>
              <a:ext uri="{FF2B5EF4-FFF2-40B4-BE49-F238E27FC236}">
                <a16:creationId xmlns:a16="http://schemas.microsoft.com/office/drawing/2014/main" xmlns="" id="{59FFAEB4-04E2-3531-9AC4-DD0805D3B1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98AF3957-2EC6-6E06-F4AF-CA995CDCC73A}"/>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149490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60158B81-1D93-4F7E-87FD-9582611DFE3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584CA8A9-DB7B-DACC-DDB3-68436EC21DD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7E7B7FF7-AAE1-1BB4-5D83-1E4665B6035F}"/>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5" name="Θέση υποσέλιδου 4">
            <a:extLst>
              <a:ext uri="{FF2B5EF4-FFF2-40B4-BE49-F238E27FC236}">
                <a16:creationId xmlns:a16="http://schemas.microsoft.com/office/drawing/2014/main" xmlns="" id="{416C7799-1AFD-5D43-6B5B-065FBAD01B0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93E2587E-A2C2-C47C-B1F3-87468567B381}"/>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140297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A23873-D6F9-5EAF-A16C-BD935272C6F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CADB5E29-AD4B-BD9A-C9FE-093124C6563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068429EE-3D55-CD2F-DDA0-305553408299}"/>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5" name="Θέση υποσέλιδου 4">
            <a:extLst>
              <a:ext uri="{FF2B5EF4-FFF2-40B4-BE49-F238E27FC236}">
                <a16:creationId xmlns:a16="http://schemas.microsoft.com/office/drawing/2014/main" xmlns="" id="{89FF019C-FD0F-33C2-7135-724DD7CF2B5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F4D7C356-B8FB-4B8D-03E6-D302E42B2EF8}"/>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4903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4015E35-E992-677A-8DA0-AAFF15F42E7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D11F6ED7-FAA9-AC33-9380-9AA46042983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FB594E2D-2F7A-DE8A-F12E-CB0F7712696B}"/>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5" name="Θέση υποσέλιδου 4">
            <a:extLst>
              <a:ext uri="{FF2B5EF4-FFF2-40B4-BE49-F238E27FC236}">
                <a16:creationId xmlns:a16="http://schemas.microsoft.com/office/drawing/2014/main" xmlns="" id="{CA3EDC3D-4FFA-DBA8-1E95-A8F1F7B8AB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5ECED7E-C3F8-AEBF-64DA-0AB6321C66C2}"/>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342180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B1E646F-A1F8-9A71-BE9C-8FE30E1A7A3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A37AD669-58B9-9849-D872-3A6C283DFC3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8251653C-8434-8BEB-0BDC-697B3FA9EA6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ED1AD6A8-C990-59D8-29B3-90B7A4913562}"/>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6" name="Θέση υποσέλιδου 5">
            <a:extLst>
              <a:ext uri="{FF2B5EF4-FFF2-40B4-BE49-F238E27FC236}">
                <a16:creationId xmlns:a16="http://schemas.microsoft.com/office/drawing/2014/main" xmlns="" id="{055BABF2-FA15-AD95-AF57-5E4329C82DF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FEC35C79-15CF-ED46-D4EB-79EF20524353}"/>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266852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DC25C8C-137A-F447-85A0-52B178D640A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0A4B1971-CDB4-5772-4EE7-A23F37D3F7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BBFE1A8C-A72A-CFD8-E369-3712A2A55D3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3CE5301B-BC68-41CA-65B2-FA1BEE57CE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6F75023C-2877-67C6-5330-064B4B06ACB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C5152E7E-8F62-A97A-2F00-10A77A8C7E0D}"/>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8" name="Θέση υποσέλιδου 7">
            <a:extLst>
              <a:ext uri="{FF2B5EF4-FFF2-40B4-BE49-F238E27FC236}">
                <a16:creationId xmlns:a16="http://schemas.microsoft.com/office/drawing/2014/main" xmlns="" id="{B0E46AAB-77A8-FB72-258D-0B85F7C0DBB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1D0794CB-4900-2164-C281-49D28428C449}"/>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376962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0E61B2-AE81-1E8A-9F6E-B84A17F5479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22B157B5-B60C-ABB1-5A8B-35FA34969480}"/>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4" name="Θέση υποσέλιδου 3">
            <a:extLst>
              <a:ext uri="{FF2B5EF4-FFF2-40B4-BE49-F238E27FC236}">
                <a16:creationId xmlns:a16="http://schemas.microsoft.com/office/drawing/2014/main" xmlns="" id="{65F5FE40-8B86-B32A-1DEE-EBC276EF13D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19A25E4C-DA94-1EF6-106E-B6DF48EEBA89}"/>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46127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C14B9EB5-C1D8-B223-823E-E56DC86D8F4A}"/>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3" name="Θέση υποσέλιδου 2">
            <a:extLst>
              <a:ext uri="{FF2B5EF4-FFF2-40B4-BE49-F238E27FC236}">
                <a16:creationId xmlns:a16="http://schemas.microsoft.com/office/drawing/2014/main" xmlns="" id="{3FCE8612-6588-93FF-6A51-121E1808749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E8649736-4676-D890-A603-8E243731BBB0}"/>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181165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672C779-0553-5A9A-403E-ADDB5CECE2A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24EDA21B-69B3-F28B-6D48-84B3D593E4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E18732AE-F9CA-E24D-64AF-3573BD7CF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C59E57FA-F14C-7933-5F74-F79CF42E2A01}"/>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6" name="Θέση υποσέλιδου 5">
            <a:extLst>
              <a:ext uri="{FF2B5EF4-FFF2-40B4-BE49-F238E27FC236}">
                <a16:creationId xmlns:a16="http://schemas.microsoft.com/office/drawing/2014/main" xmlns="" id="{A85E8EC2-BB44-F188-C6FE-E7B55C8AB53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A1268D9A-E80D-A48C-29BA-B8BCC5C1F3DA}"/>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323936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D55B2D0-07CE-D933-9CC3-4C650E92E4F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36C3B87E-B7FF-B0F9-C58D-745BF3FD9A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6818E044-802B-F678-0BC5-A9D5B013C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E8709BAD-E321-352D-FB50-0DD00BAA9FAE}"/>
              </a:ext>
            </a:extLst>
          </p:cNvPr>
          <p:cNvSpPr>
            <a:spLocks noGrp="1"/>
          </p:cNvSpPr>
          <p:nvPr>
            <p:ph type="dt" sz="half" idx="10"/>
          </p:nvPr>
        </p:nvSpPr>
        <p:spPr/>
        <p:txBody>
          <a:bodyPr/>
          <a:lstStyle/>
          <a:p>
            <a:fld id="{110A53E9-C81A-48B2-99A7-C25D4D344344}" type="datetimeFigureOut">
              <a:rPr lang="el-GR" smtClean="0"/>
              <a:pPr/>
              <a:t>27/5/2024</a:t>
            </a:fld>
            <a:endParaRPr lang="el-GR"/>
          </a:p>
        </p:txBody>
      </p:sp>
      <p:sp>
        <p:nvSpPr>
          <p:cNvPr id="6" name="Θέση υποσέλιδου 5">
            <a:extLst>
              <a:ext uri="{FF2B5EF4-FFF2-40B4-BE49-F238E27FC236}">
                <a16:creationId xmlns:a16="http://schemas.microsoft.com/office/drawing/2014/main" xmlns="" id="{CFC3E056-9ADB-7D48-9DB8-5E226EF9D48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D1F380DF-5E2B-36A9-C59B-082E31CD7225}"/>
              </a:ext>
            </a:extLst>
          </p:cNvPr>
          <p:cNvSpPr>
            <a:spLocks noGrp="1"/>
          </p:cNvSpPr>
          <p:nvPr>
            <p:ph type="sldNum" sz="quarter" idx="12"/>
          </p:nvPr>
        </p:nvSpPr>
        <p:spPr/>
        <p:txBody>
          <a:body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220436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1">
                <a:lumMod val="20000"/>
                <a:lumOff val="80000"/>
              </a:schemeClr>
            </a:gs>
            <a:gs pos="17563">
              <a:schemeClr val="accent1">
                <a:lumMod val="20000"/>
                <a:lumOff val="80000"/>
              </a:schemeClr>
            </a:gs>
            <a:gs pos="27000">
              <a:schemeClr val="accent1">
                <a:lumMod val="20000"/>
                <a:lumOff val="80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FD437681-CC29-8289-124E-E138EE9BB9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F30C363F-78D9-EEDE-BF27-F3990D757B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BC1498B0-BEE4-CE02-786C-EA1F429234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0A53E9-C81A-48B2-99A7-C25D4D344344}" type="datetimeFigureOut">
              <a:rPr lang="el-GR" smtClean="0"/>
              <a:pPr/>
              <a:t>27/5/2024</a:t>
            </a:fld>
            <a:endParaRPr lang="el-GR"/>
          </a:p>
        </p:txBody>
      </p:sp>
      <p:sp>
        <p:nvSpPr>
          <p:cNvPr id="5" name="Θέση υποσέλιδου 4">
            <a:extLst>
              <a:ext uri="{FF2B5EF4-FFF2-40B4-BE49-F238E27FC236}">
                <a16:creationId xmlns:a16="http://schemas.microsoft.com/office/drawing/2014/main" xmlns="" id="{31B59607-5CB4-A289-2276-F783EDE1B3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3C04081A-9D05-193A-CB9D-5DB961B9C9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80A679-E2AC-4FFF-BD34-0D0707233B1B}" type="slidenum">
              <a:rPr lang="el-GR" smtClean="0"/>
              <a:pPr/>
              <a:t>‹#›</a:t>
            </a:fld>
            <a:endParaRPr lang="el-GR"/>
          </a:p>
        </p:txBody>
      </p:sp>
    </p:spTree>
    <p:extLst>
      <p:ext uri="{BB962C8B-B14F-4D97-AF65-F5344CB8AC3E}">
        <p14:creationId xmlns:p14="http://schemas.microsoft.com/office/powerpoint/2010/main" xmlns="" val="408573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EsqFbj0BdNc"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1C71F71-A7AB-121A-30AA-63A837DB5E15}"/>
              </a:ext>
            </a:extLst>
          </p:cNvPr>
          <p:cNvSpPr txBox="1"/>
          <p:nvPr/>
        </p:nvSpPr>
        <p:spPr>
          <a:xfrm>
            <a:off x="1342416" y="1274322"/>
            <a:ext cx="10019489" cy="2893100"/>
          </a:xfrm>
          <a:prstGeom prst="rect">
            <a:avLst/>
          </a:prstGeom>
          <a:noFill/>
        </p:spPr>
        <p:txBody>
          <a:bodyPr wrap="square">
            <a:spAutoFit/>
          </a:bodyPr>
          <a:lstStyle/>
          <a:p>
            <a:pPr algn="ctr"/>
            <a:r>
              <a:rPr lang="el-GR" sz="2000" b="1" dirty="0"/>
              <a:t>Π5. Δραστηριότητα </a:t>
            </a:r>
            <a:r>
              <a:rPr lang="el-GR" sz="2000" b="1" dirty="0" smtClean="0"/>
              <a:t>2 </a:t>
            </a:r>
            <a:endParaRPr lang="el-GR" sz="2000" b="1" dirty="0"/>
          </a:p>
          <a:p>
            <a:r>
              <a:rPr lang="el-GR" dirty="0" smtClean="0"/>
              <a:t>Να σχεδιάσετε μια διδακτική παρέμβαση ή κάποιες δραστηριότητες για τη διδασκαλία μιας θεματικής ενότητας ή έννοιας (κλάδος ΠΕ60) αξιοποιώντας κατάλληλο </a:t>
            </a:r>
            <a:r>
              <a:rPr lang="el-GR" dirty="0" err="1" smtClean="0"/>
              <a:t>διαδραστικό</a:t>
            </a:r>
            <a:r>
              <a:rPr lang="el-GR" dirty="0" smtClean="0"/>
              <a:t> υλικό. Σκεφτείτε ποιο από το </a:t>
            </a:r>
            <a:r>
              <a:rPr lang="el-GR" dirty="0" err="1" smtClean="0"/>
              <a:t>διαδραστικό</a:t>
            </a:r>
            <a:r>
              <a:rPr lang="el-GR" dirty="0" smtClean="0"/>
              <a:t> περιεχόμενο θα αξιοποιήσετε αλλά και ποιες οδηγίες θα συμπεριλάβετε στην περίπτωση αυτή λαμβάνοντας υπόψη ότι έχετε στη διάθεσή σας και </a:t>
            </a:r>
            <a:r>
              <a:rPr lang="el-GR" dirty="0" err="1" smtClean="0"/>
              <a:t>διαδραστικό</a:t>
            </a:r>
            <a:r>
              <a:rPr lang="el-GR" dirty="0" smtClean="0"/>
              <a:t> πίνακα. Περιγράψτε αναλυτικά τα βήματα της διδακτικής παρέμβασης αλλά και τις περιπτώσεις εμπλοκής του </a:t>
            </a:r>
            <a:r>
              <a:rPr lang="el-GR" dirty="0" err="1" smtClean="0"/>
              <a:t>διαδραστικού</a:t>
            </a:r>
            <a:r>
              <a:rPr lang="el-GR" dirty="0" smtClean="0"/>
              <a:t> περιεχομένου. Την αναλυτική περιγραφή που θα ετοιμάσετε υπό μορφή παρουσίασης να την αναρτήσετε στον «Χώρο Ανάρτησης Ασύγχρονης Δραστηριότητας», του παρόντος Εκπαιδευτικού Πακέτου 5 (προσοχή σύντομες απαντήσεις) με αντίστοιχο όνομα αρχείου: «Π5_ δραστ_2_επωνυμο_ονομα». </a:t>
            </a:r>
            <a:endParaRPr lang="el-GR" dirty="0"/>
          </a:p>
        </p:txBody>
      </p:sp>
    </p:spTree>
    <p:extLst>
      <p:ext uri="{BB962C8B-B14F-4D97-AF65-F5344CB8AC3E}">
        <p14:creationId xmlns:p14="http://schemas.microsoft.com/office/powerpoint/2010/main" xmlns="" val="633546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E6E79C1-C941-4242-DF6D-8F93C0082285}"/>
              </a:ext>
            </a:extLst>
          </p:cNvPr>
          <p:cNvSpPr txBox="1"/>
          <p:nvPr/>
        </p:nvSpPr>
        <p:spPr>
          <a:xfrm>
            <a:off x="5291848" y="4698460"/>
            <a:ext cx="2285999" cy="369332"/>
          </a:xfrm>
          <a:prstGeom prst="rect">
            <a:avLst/>
          </a:prstGeom>
          <a:noFill/>
        </p:spPr>
        <p:txBody>
          <a:bodyPr wrap="square" rtlCol="0">
            <a:spAutoFit/>
          </a:bodyPr>
          <a:lstStyle/>
          <a:p>
            <a:r>
              <a:rPr lang="el-GR" dirty="0">
                <a:hlinkClick r:id="rId2" action="ppaction://hlinksldjump"/>
              </a:rPr>
              <a:t>Τετράγωνο</a:t>
            </a:r>
            <a:endParaRPr lang="el-GR" dirty="0"/>
          </a:p>
        </p:txBody>
      </p:sp>
      <p:sp>
        <p:nvSpPr>
          <p:cNvPr id="4" name="TextBox 3">
            <a:extLst>
              <a:ext uri="{FF2B5EF4-FFF2-40B4-BE49-F238E27FC236}">
                <a16:creationId xmlns:a16="http://schemas.microsoft.com/office/drawing/2014/main" xmlns="" id="{7F8510FE-53DE-2BA7-FE89-0BB43062A1ED}"/>
              </a:ext>
            </a:extLst>
          </p:cNvPr>
          <p:cNvSpPr txBox="1"/>
          <p:nvPr/>
        </p:nvSpPr>
        <p:spPr>
          <a:xfrm>
            <a:off x="8579796" y="4698460"/>
            <a:ext cx="2396247" cy="369332"/>
          </a:xfrm>
          <a:prstGeom prst="rect">
            <a:avLst/>
          </a:prstGeom>
          <a:noFill/>
        </p:spPr>
        <p:txBody>
          <a:bodyPr wrap="square" rtlCol="0">
            <a:spAutoFit/>
          </a:bodyPr>
          <a:lstStyle/>
          <a:p>
            <a:r>
              <a:rPr lang="el-GR" dirty="0">
                <a:hlinkClick r:id="rId3" action="ppaction://hlinksldjump"/>
              </a:rPr>
              <a:t>Κύκλος</a:t>
            </a:r>
            <a:endParaRPr lang="el-GR" dirty="0"/>
          </a:p>
        </p:txBody>
      </p:sp>
      <p:sp>
        <p:nvSpPr>
          <p:cNvPr id="5" name="TextBox 4">
            <a:extLst>
              <a:ext uri="{FF2B5EF4-FFF2-40B4-BE49-F238E27FC236}">
                <a16:creationId xmlns:a16="http://schemas.microsoft.com/office/drawing/2014/main" xmlns="" id="{AEBD9EBC-6A88-3ADE-C0C4-757F9D0ED249}"/>
              </a:ext>
            </a:extLst>
          </p:cNvPr>
          <p:cNvSpPr txBox="1"/>
          <p:nvPr/>
        </p:nvSpPr>
        <p:spPr>
          <a:xfrm>
            <a:off x="2042809" y="4698460"/>
            <a:ext cx="2188723" cy="369332"/>
          </a:xfrm>
          <a:prstGeom prst="rect">
            <a:avLst/>
          </a:prstGeom>
          <a:noFill/>
        </p:spPr>
        <p:txBody>
          <a:bodyPr wrap="square" rtlCol="0">
            <a:spAutoFit/>
          </a:bodyPr>
          <a:lstStyle/>
          <a:p>
            <a:r>
              <a:rPr lang="el-GR" dirty="0">
                <a:hlinkClick r:id="rId3" action="ppaction://hlinksldjump"/>
              </a:rPr>
              <a:t>Τρίγωνο</a:t>
            </a:r>
            <a:endParaRPr lang="el-GR" dirty="0"/>
          </a:p>
        </p:txBody>
      </p:sp>
      <p:sp>
        <p:nvSpPr>
          <p:cNvPr id="6" name="Ορθογώνιο 5">
            <a:extLst>
              <a:ext uri="{FF2B5EF4-FFF2-40B4-BE49-F238E27FC236}">
                <a16:creationId xmlns:a16="http://schemas.microsoft.com/office/drawing/2014/main" xmlns="" id="{D8E5A4C6-D765-13C9-77F3-D2FA3AF67651}"/>
              </a:ext>
            </a:extLst>
          </p:cNvPr>
          <p:cNvSpPr/>
          <p:nvPr/>
        </p:nvSpPr>
        <p:spPr>
          <a:xfrm>
            <a:off x="4661171" y="1308369"/>
            <a:ext cx="2286000" cy="2286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a:extLst>
              <a:ext uri="{FF2B5EF4-FFF2-40B4-BE49-F238E27FC236}">
                <a16:creationId xmlns:a16="http://schemas.microsoft.com/office/drawing/2014/main" xmlns="" id="{AFA86B5C-3E24-A2FF-4FFF-410C4418581D}"/>
              </a:ext>
            </a:extLst>
          </p:cNvPr>
          <p:cNvSpPr txBox="1"/>
          <p:nvPr/>
        </p:nvSpPr>
        <p:spPr>
          <a:xfrm>
            <a:off x="3552217" y="486383"/>
            <a:ext cx="5087566" cy="523220"/>
          </a:xfrm>
          <a:prstGeom prst="rect">
            <a:avLst/>
          </a:prstGeom>
          <a:noFill/>
        </p:spPr>
        <p:txBody>
          <a:bodyPr wrap="square" rtlCol="0">
            <a:spAutoFit/>
          </a:bodyPr>
          <a:lstStyle/>
          <a:p>
            <a:r>
              <a:rPr lang="el-GR" sz="2800" dirty="0"/>
              <a:t>Τι είναι το παρακάτω σχήμα; </a:t>
            </a:r>
          </a:p>
        </p:txBody>
      </p:sp>
    </p:spTree>
    <p:extLst>
      <p:ext uri="{BB962C8B-B14F-4D97-AF65-F5344CB8AC3E}">
        <p14:creationId xmlns:p14="http://schemas.microsoft.com/office/powerpoint/2010/main" xmlns="" val="862853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a:extLst>
              <a:ext uri="{FF2B5EF4-FFF2-40B4-BE49-F238E27FC236}">
                <a16:creationId xmlns:a16="http://schemas.microsoft.com/office/drawing/2014/main" xmlns="" id="{2176D7C3-87FA-9951-3F4C-BBC89933BD26}"/>
              </a:ext>
            </a:extLst>
          </p:cNvPr>
          <p:cNvSpPr txBox="1"/>
          <p:nvPr/>
        </p:nvSpPr>
        <p:spPr>
          <a:xfrm>
            <a:off x="0" y="-1"/>
            <a:ext cx="12192000" cy="7571303"/>
          </a:xfrm>
          <a:prstGeom prst="rect">
            <a:avLst/>
          </a:prstGeom>
          <a:noFill/>
        </p:spPr>
        <p:txBody>
          <a:bodyPr wrap="square" rtlCol="0">
            <a:spAutoFit/>
          </a:bodyPr>
          <a:lstStyle/>
          <a:p>
            <a:pPr algn="ctr"/>
            <a:endParaRPr lang="el-GR" sz="5400" dirty="0">
              <a:solidFill>
                <a:schemeClr val="accent3">
                  <a:lumMod val="50000"/>
                </a:schemeClr>
              </a:solidFill>
            </a:endParaRPr>
          </a:p>
          <a:p>
            <a:pPr algn="ctr"/>
            <a:endParaRPr lang="el-GR" sz="5400" dirty="0">
              <a:solidFill>
                <a:schemeClr val="accent3">
                  <a:lumMod val="50000"/>
                </a:schemeClr>
              </a:solidFill>
            </a:endParaRPr>
          </a:p>
          <a:p>
            <a:pPr algn="ctr"/>
            <a:r>
              <a:rPr lang="el-GR" sz="5400" dirty="0">
                <a:solidFill>
                  <a:schemeClr val="accent3">
                    <a:lumMod val="50000"/>
                  </a:schemeClr>
                </a:solidFill>
                <a:hlinkClick r:id="rId2" action="ppaction://hlinksldjump"/>
              </a:rPr>
              <a:t>Μπράβο! </a:t>
            </a:r>
          </a:p>
          <a:p>
            <a:pPr algn="ctr"/>
            <a:r>
              <a:rPr lang="el-GR" sz="5400" dirty="0">
                <a:solidFill>
                  <a:schemeClr val="accent3">
                    <a:lumMod val="50000"/>
                  </a:schemeClr>
                </a:solidFill>
                <a:hlinkClick r:id="rId2" action="ppaction://hlinksldjump"/>
              </a:rPr>
              <a:t>Τα κατάφερες</a:t>
            </a:r>
            <a:r>
              <a:rPr lang="el-GR" sz="5400" dirty="0" smtClean="0">
                <a:solidFill>
                  <a:schemeClr val="accent3">
                    <a:lumMod val="50000"/>
                  </a:schemeClr>
                </a:solidFill>
                <a:hlinkClick r:id="rId2" action="ppaction://hlinksldjump"/>
              </a:rPr>
              <a:t>!</a:t>
            </a:r>
            <a:endParaRPr lang="en-US" sz="5400" dirty="0" smtClean="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p:txBody>
      </p:sp>
      <p:pic>
        <p:nvPicPr>
          <p:cNvPr id="3" name="2 - Εικόνα" descr="toppng.com-download-emoticons-whatsapp-source-happy-face-emoji-1280x894.png">
            <a:hlinkClick r:id="rId2" action="ppaction://hlinksldjump"/>
          </p:cNvPr>
          <p:cNvPicPr>
            <a:picLocks noChangeAspect="1"/>
          </p:cNvPicPr>
          <p:nvPr/>
        </p:nvPicPr>
        <p:blipFill>
          <a:blip r:embed="rId3" cstate="print"/>
          <a:stretch>
            <a:fillRect/>
          </a:stretch>
        </p:blipFill>
        <p:spPr>
          <a:xfrm>
            <a:off x="4930064" y="3671093"/>
            <a:ext cx="2520000" cy="1759485"/>
          </a:xfrm>
          <a:prstGeom prst="rect">
            <a:avLst/>
          </a:prstGeom>
        </p:spPr>
      </p:pic>
    </p:spTree>
    <p:extLst>
      <p:ext uri="{BB962C8B-B14F-4D97-AF65-F5344CB8AC3E}">
        <p14:creationId xmlns:p14="http://schemas.microsoft.com/office/powerpoint/2010/main" xmlns="" val="1456373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a:extLst>
              <a:ext uri="{FF2B5EF4-FFF2-40B4-BE49-F238E27FC236}">
                <a16:creationId xmlns:a16="http://schemas.microsoft.com/office/drawing/2014/main" xmlns="" id="{FBBF2485-F91F-9D74-915F-B4A7F8846958}"/>
              </a:ext>
            </a:extLst>
          </p:cNvPr>
          <p:cNvSpPr txBox="1"/>
          <p:nvPr/>
        </p:nvSpPr>
        <p:spPr>
          <a:xfrm>
            <a:off x="0" y="0"/>
            <a:ext cx="12192000" cy="7140416"/>
          </a:xfrm>
          <a:prstGeom prst="rect">
            <a:avLst/>
          </a:prstGeom>
          <a:noFill/>
        </p:spPr>
        <p:txBody>
          <a:bodyPr wrap="square" rtlCol="0">
            <a:spAutoFit/>
          </a:bodyPr>
          <a:lstStyle/>
          <a:p>
            <a:pPr algn="ctr"/>
            <a:endParaRPr lang="el-GR" sz="4400" dirty="0">
              <a:solidFill>
                <a:schemeClr val="accent5">
                  <a:lumMod val="50000"/>
                </a:schemeClr>
              </a:solidFill>
              <a:hlinkClick r:id="rId2" action="ppaction://hlinksldjump">
                <a:extLst>
                  <a:ext uri="{A12FA001-AC4F-418D-AE19-62706E023703}">
                    <ahyp:hlinkClr xmlns:ahyp="http://schemas.microsoft.com/office/drawing/2018/hyperlinkcolor" xmlns="" val="tx"/>
                  </a:ext>
                </a:extLst>
              </a:hlinkClick>
            </a:endParaRPr>
          </a:p>
          <a:p>
            <a:pPr algn="ctr"/>
            <a:endParaRPr lang="el-GR" sz="4400" dirty="0">
              <a:solidFill>
                <a:schemeClr val="accent5">
                  <a:lumMod val="50000"/>
                </a:schemeClr>
              </a:solidFill>
              <a:hlinkClick r:id="rId2" action="ppaction://hlinksldjump">
                <a:extLst>
                  <a:ext uri="{A12FA001-AC4F-418D-AE19-62706E023703}">
                    <ahyp:hlinkClr xmlns:ahyp="http://schemas.microsoft.com/office/drawing/2018/hyperlinkcolor" xmlns="" val="tx"/>
                  </a:ext>
                </a:extLst>
              </a:hlinkClick>
            </a:endParaRPr>
          </a:p>
          <a:p>
            <a:pPr algn="ctr"/>
            <a:r>
              <a:rPr lang="el-GR" sz="4400" dirty="0">
                <a:solidFill>
                  <a:schemeClr val="accent5">
                    <a:lumMod val="50000"/>
                  </a:schemeClr>
                </a:solidFill>
                <a:hlinkClick r:id="rId2" action="ppaction://hlinksldjump">
                  <a:extLst>
                    <a:ext uri="{A12FA001-AC4F-418D-AE19-62706E023703}">
                      <ahyp:hlinkClr xmlns:ahyp="http://schemas.microsoft.com/office/drawing/2018/hyperlinkcolor" xmlns="" val="tx"/>
                    </a:ext>
                  </a:extLst>
                </a:hlinkClick>
              </a:rPr>
              <a:t>Λυπάμαι! Λάθος!</a:t>
            </a:r>
          </a:p>
          <a:p>
            <a:endParaRPr lang="el-GR" sz="4400" dirty="0">
              <a:solidFill>
                <a:srgbClr val="467886"/>
              </a:solidFill>
              <a:hlinkClick r:id="rId2" action="ppaction://hlinksldjump">
                <a:extLst>
                  <a:ext uri="{A12FA001-AC4F-418D-AE19-62706E023703}">
                    <ahyp:hlinkClr xmlns:ahyp="http://schemas.microsoft.com/office/drawing/2018/hyperlinkcolor" xmlns="" val="tx"/>
                  </a:ext>
                </a:extLst>
              </a:hlinkClick>
            </a:endParaRPr>
          </a:p>
          <a:p>
            <a:pPr algn="ctr"/>
            <a:r>
              <a:rPr lang="el-GR" sz="4400" dirty="0">
                <a:solidFill>
                  <a:schemeClr val="accent5">
                    <a:lumMod val="50000"/>
                  </a:schemeClr>
                </a:solidFill>
                <a:hlinkClick r:id="rId2" action="ppaction://hlinksldjump">
                  <a:extLst>
                    <a:ext uri="{A12FA001-AC4F-418D-AE19-62706E023703}">
                      <ahyp:hlinkClr xmlns:ahyp="http://schemas.microsoft.com/office/drawing/2018/hyperlinkcolor" xmlns="" val="tx"/>
                    </a:ext>
                  </a:extLst>
                </a:hlinkClick>
              </a:rPr>
              <a:t>Προσπάθησε ξανά!</a:t>
            </a:r>
            <a:endParaRPr lang="el-GR" sz="4400" dirty="0">
              <a:solidFill>
                <a:schemeClr val="accent5">
                  <a:lumMod val="50000"/>
                </a:schemeClr>
              </a:solidFill>
            </a:endParaRPr>
          </a:p>
          <a:p>
            <a:pPr algn="ctr"/>
            <a:endParaRPr lang="el-GR" sz="4400" dirty="0">
              <a:solidFill>
                <a:schemeClr val="accent5">
                  <a:lumMod val="50000"/>
                </a:schemeClr>
              </a:solidFill>
            </a:endParaRPr>
          </a:p>
          <a:p>
            <a:pPr algn="ctr"/>
            <a:endParaRPr lang="el-GR" sz="4400" dirty="0">
              <a:solidFill>
                <a:schemeClr val="accent5">
                  <a:lumMod val="50000"/>
                </a:schemeClr>
              </a:solidFill>
            </a:endParaRPr>
          </a:p>
          <a:p>
            <a:pPr algn="ctr"/>
            <a:endParaRPr lang="el-GR" sz="4400" dirty="0">
              <a:solidFill>
                <a:schemeClr val="accent5">
                  <a:lumMod val="50000"/>
                </a:schemeClr>
              </a:solidFill>
            </a:endParaRPr>
          </a:p>
          <a:p>
            <a:pPr algn="ctr"/>
            <a:endParaRPr lang="el-GR" sz="4400" dirty="0">
              <a:solidFill>
                <a:schemeClr val="accent5">
                  <a:lumMod val="50000"/>
                </a:schemeClr>
              </a:solidFill>
            </a:endParaRPr>
          </a:p>
          <a:p>
            <a:pPr algn="ctr"/>
            <a:endParaRPr lang="el-GR" sz="4400" dirty="0">
              <a:solidFill>
                <a:schemeClr val="accent5">
                  <a:lumMod val="50000"/>
                </a:schemeClr>
              </a:solidFill>
            </a:endParaRPr>
          </a:p>
          <a:p>
            <a:pPr algn="ctr"/>
            <a:endParaRPr lang="el-GR" dirty="0">
              <a:solidFill>
                <a:schemeClr val="accent5">
                  <a:lumMod val="50000"/>
                </a:schemeClr>
              </a:solidFill>
            </a:endParaRPr>
          </a:p>
        </p:txBody>
      </p:sp>
      <p:pic>
        <p:nvPicPr>
          <p:cNvPr id="3" name="2 - Εικόνα" descr="Very Sad Emoji [Free Download iPhone Emojis in PNG].png">
            <a:hlinkClick r:id="rId2" action="ppaction://hlinksldjump"/>
          </p:cNvPr>
          <p:cNvPicPr>
            <a:picLocks noChangeAspect="1"/>
          </p:cNvPicPr>
          <p:nvPr/>
        </p:nvPicPr>
        <p:blipFill>
          <a:blip r:embed="rId3"/>
          <a:stretch>
            <a:fillRect/>
          </a:stretch>
        </p:blipFill>
        <p:spPr>
          <a:xfrm>
            <a:off x="5046307" y="3601617"/>
            <a:ext cx="1980000" cy="1980000"/>
          </a:xfrm>
          <a:prstGeom prst="rect">
            <a:avLst/>
          </a:prstGeom>
        </p:spPr>
      </p:pic>
    </p:spTree>
    <p:extLst>
      <p:ext uri="{BB962C8B-B14F-4D97-AF65-F5344CB8AC3E}">
        <p14:creationId xmlns:p14="http://schemas.microsoft.com/office/powerpoint/2010/main" xmlns="" val="124672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 name="Rectangle 14">
            <a:extLst>
              <a:ext uri="{FF2B5EF4-FFF2-40B4-BE49-F238E27FC236}">
                <a16:creationId xmlns:a16="http://schemas.microsoft.com/office/drawing/2014/main" xmlns="" id="{7BDAC5B6-20CE-447F-8BA1-F2274AC7A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6">
            <a:extLst>
              <a:ext uri="{FF2B5EF4-FFF2-40B4-BE49-F238E27FC236}">
                <a16:creationId xmlns:a16="http://schemas.microsoft.com/office/drawing/2014/main" xmlns="" id="{D1D22B31-BF8F-446B-9009-8A251FB177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custGeom>
            <a:avLst/>
            <a:gdLst>
              <a:gd name="connsiteX0" fmla="*/ 3094406 w 12192000"/>
              <a:gd name="connsiteY0" fmla="*/ 283966 h 6858000"/>
              <a:gd name="connsiteX1" fmla="*/ 3038833 w 12192000"/>
              <a:gd name="connsiteY1" fmla="*/ 309661 h 6858000"/>
              <a:gd name="connsiteX2" fmla="*/ 3348384 w 12192000"/>
              <a:gd name="connsiteY2" fmla="*/ 406000 h 6858000"/>
              <a:gd name="connsiteX3" fmla="*/ 2864309 w 12192000"/>
              <a:gd name="connsiteY3" fmla="*/ 355295 h 6858000"/>
              <a:gd name="connsiteX4" fmla="*/ 2856039 w 12192000"/>
              <a:gd name="connsiteY4" fmla="*/ 388058 h 6858000"/>
              <a:gd name="connsiteX5" fmla="*/ 3405794 w 12192000"/>
              <a:gd name="connsiteY5" fmla="*/ 512089 h 6858000"/>
              <a:gd name="connsiteX6" fmla="*/ 3356651 w 12192000"/>
              <a:gd name="connsiteY6" fmla="*/ 531204 h 6858000"/>
              <a:gd name="connsiteX7" fmla="*/ 3064552 w 12192000"/>
              <a:gd name="connsiteY7" fmla="*/ 483228 h 6858000"/>
              <a:gd name="connsiteX8" fmla="*/ 3005765 w 12192000"/>
              <a:gd name="connsiteY8" fmla="*/ 495708 h 6858000"/>
              <a:gd name="connsiteX9" fmla="*/ 3034700 w 12192000"/>
              <a:gd name="connsiteY9" fmla="*/ 553823 h 6858000"/>
              <a:gd name="connsiteX10" fmla="*/ 3161459 w 12192000"/>
              <a:gd name="connsiteY10" fmla="*/ 576445 h 6858000"/>
              <a:gd name="connsiteX11" fmla="*/ 3358949 w 12192000"/>
              <a:gd name="connsiteY11" fmla="*/ 712961 h 6858000"/>
              <a:gd name="connsiteX12" fmla="*/ 3059960 w 12192000"/>
              <a:gd name="connsiteY12" fmla="*/ 696576 h 6858000"/>
              <a:gd name="connsiteX13" fmla="*/ 3007143 w 12192000"/>
              <a:gd name="connsiteY13" fmla="*/ 729732 h 6858000"/>
              <a:gd name="connsiteX14" fmla="*/ 2986935 w 12192000"/>
              <a:gd name="connsiteY14" fmla="*/ 772635 h 6858000"/>
              <a:gd name="connsiteX15" fmla="*/ 2871197 w 12192000"/>
              <a:gd name="connsiteY15" fmla="*/ 808127 h 6858000"/>
              <a:gd name="connsiteX16" fmla="*/ 3053071 w 12192000"/>
              <a:gd name="connsiteY16" fmla="*/ 847913 h 6858000"/>
              <a:gd name="connsiteX17" fmla="*/ 2858796 w 12192000"/>
              <a:gd name="connsiteY17" fmla="*/ 847913 h 6858000"/>
              <a:gd name="connsiteX18" fmla="*/ 2635588 w 12192000"/>
              <a:gd name="connsiteY18" fmla="*/ 820611 h 6858000"/>
              <a:gd name="connsiteX19" fmla="*/ 2397683 w 12192000"/>
              <a:gd name="connsiteY19" fmla="*/ 829190 h 6858000"/>
              <a:gd name="connsiteX20" fmla="*/ 1921874 w 12192000"/>
              <a:gd name="connsiteY20" fmla="*/ 778877 h 6858000"/>
              <a:gd name="connsiteX21" fmla="*/ 1695450 w 12192000"/>
              <a:gd name="connsiteY21" fmla="*/ 782386 h 6858000"/>
              <a:gd name="connsiteX22" fmla="*/ 2954324 w 12192000"/>
              <a:gd name="connsiteY22" fmla="*/ 1120940 h 6858000"/>
              <a:gd name="connsiteX23" fmla="*/ 2890028 w 12192000"/>
              <a:gd name="connsiteY23" fmla="*/ 1195435 h 6858000"/>
              <a:gd name="connsiteX24" fmla="*/ 3153652 w 12192000"/>
              <a:gd name="connsiteY24" fmla="*/ 1276563 h 6858000"/>
              <a:gd name="connsiteX25" fmla="*/ 3218410 w 12192000"/>
              <a:gd name="connsiteY25" fmla="*/ 1356911 h 6858000"/>
              <a:gd name="connsiteX26" fmla="*/ 3137118 w 12192000"/>
              <a:gd name="connsiteY26" fmla="*/ 1349891 h 6858000"/>
              <a:gd name="connsiteX27" fmla="*/ 3067309 w 12192000"/>
              <a:gd name="connsiteY27" fmla="*/ 1365102 h 6858000"/>
              <a:gd name="connsiteX28" fmla="*/ 3096243 w 12192000"/>
              <a:gd name="connsiteY28" fmla="*/ 1467292 h 6858000"/>
              <a:gd name="connsiteX29" fmla="*/ 3468716 w 12192000"/>
              <a:gd name="connsiteY29" fmla="*/ 1599125 h 6858000"/>
              <a:gd name="connsiteX30" fmla="*/ 3502241 w 12192000"/>
              <a:gd name="connsiteY30" fmla="*/ 1642029 h 6858000"/>
              <a:gd name="connsiteX31" fmla="*/ 3457692 w 12192000"/>
              <a:gd name="connsiteY31" fmla="*/ 1672453 h 6858000"/>
              <a:gd name="connsiteX32" fmla="*/ 3337362 w 12192000"/>
              <a:gd name="connsiteY32" fmla="*/ 1688053 h 6858000"/>
              <a:gd name="connsiteX33" fmla="*/ 3505915 w 12192000"/>
              <a:gd name="connsiteY33" fmla="*/ 1834318 h 6858000"/>
              <a:gd name="connsiteX34" fmla="*/ 3567458 w 12192000"/>
              <a:gd name="connsiteY34" fmla="*/ 1874880 h 6858000"/>
              <a:gd name="connsiteX35" fmla="*/ 3672634 w 12192000"/>
              <a:gd name="connsiteY35" fmla="*/ 1937678 h 6858000"/>
              <a:gd name="connsiteX36" fmla="*/ 3674470 w 12192000"/>
              <a:gd name="connsiteY36" fmla="*/ 1956789 h 6858000"/>
              <a:gd name="connsiteX37" fmla="*/ 3531176 w 12192000"/>
              <a:gd name="connsiteY37" fmla="*/ 2024266 h 6858000"/>
              <a:gd name="connsiteX38" fmla="*/ 3272604 w 12192000"/>
              <a:gd name="connsiteY38" fmla="*/ 2005933 h 6858000"/>
              <a:gd name="connsiteX39" fmla="*/ 3654720 w 12192000"/>
              <a:gd name="connsiteY39" fmla="*/ 2106564 h 6858000"/>
              <a:gd name="connsiteX40" fmla="*/ 2417892 w 12192000"/>
              <a:gd name="connsiteY40" fmla="*/ 1866690 h 6858000"/>
              <a:gd name="connsiteX41" fmla="*/ 2496888 w 12192000"/>
              <a:gd name="connsiteY41" fmla="*/ 1929487 h 6858000"/>
              <a:gd name="connsiteX42" fmla="*/ 2929526 w 12192000"/>
              <a:gd name="connsiteY42" fmla="*/ 2094862 h 6858000"/>
              <a:gd name="connsiteX43" fmla="*/ 3052152 w 12192000"/>
              <a:gd name="connsiteY43" fmla="*/ 2198613 h 6858000"/>
              <a:gd name="connsiteX44" fmla="*/ 3180748 w 12192000"/>
              <a:gd name="connsiteY44" fmla="*/ 2255948 h 6858000"/>
              <a:gd name="connsiteX45" fmla="*/ 3361244 w 12192000"/>
              <a:gd name="connsiteY45" fmla="*/ 2254777 h 6858000"/>
              <a:gd name="connsiteX46" fmla="*/ 3489382 w 12192000"/>
              <a:gd name="connsiteY46" fmla="*/ 2342926 h 6858000"/>
              <a:gd name="connsiteX47" fmla="*/ 3355733 w 12192000"/>
              <a:gd name="connsiteY47" fmla="*/ 2361649 h 6858000"/>
              <a:gd name="connsiteX48" fmla="*/ 3199121 w 12192000"/>
              <a:gd name="connsiteY48" fmla="*/ 2347216 h 6858000"/>
              <a:gd name="connsiteX49" fmla="*/ 2861091 w 12192000"/>
              <a:gd name="connsiteY49" fmla="*/ 2351896 h 6858000"/>
              <a:gd name="connsiteX50" fmla="*/ 2667278 w 12192000"/>
              <a:gd name="connsiteY50" fmla="*/ 2369058 h 6858000"/>
              <a:gd name="connsiteX51" fmla="*/ 2221781 w 12192000"/>
              <a:gd name="connsiteY51" fmla="*/ 2339805 h 6858000"/>
              <a:gd name="connsiteX52" fmla="*/ 2247961 w 12192000"/>
              <a:gd name="connsiteY52" fmla="*/ 2414693 h 6858000"/>
              <a:gd name="connsiteX53" fmla="*/ 2231425 w 12192000"/>
              <a:gd name="connsiteY53" fmla="*/ 2479828 h 6858000"/>
              <a:gd name="connsiteX54" fmla="*/ 2224996 w 12192000"/>
              <a:gd name="connsiteY54" fmla="*/ 2621414 h 6858000"/>
              <a:gd name="connsiteX55" fmla="*/ 2229131 w 12192000"/>
              <a:gd name="connsiteY55" fmla="*/ 2644426 h 6858000"/>
              <a:gd name="connsiteX56" fmla="*/ 2129466 w 12192000"/>
              <a:gd name="connsiteY56" fmla="*/ 2659247 h 6858000"/>
              <a:gd name="connsiteX57" fmla="*/ 2723312 w 12192000"/>
              <a:gd name="connsiteY57" fmla="*/ 2953726 h 6858000"/>
              <a:gd name="connsiteX58" fmla="*/ 2326496 w 12192000"/>
              <a:gd name="connsiteY58" fmla="*/ 2878838 h 6858000"/>
              <a:gd name="connsiteX59" fmla="*/ 2272759 w 12192000"/>
              <a:gd name="connsiteY59" fmla="*/ 3002480 h 6858000"/>
              <a:gd name="connsiteX60" fmla="*/ 2459226 w 12192000"/>
              <a:gd name="connsiteY60" fmla="*/ 3112471 h 6858000"/>
              <a:gd name="connsiteX61" fmla="*/ 2528117 w 12192000"/>
              <a:gd name="connsiteY61" fmla="*/ 3330111 h 6858000"/>
              <a:gd name="connsiteX62" fmla="*/ 2494590 w 12192000"/>
              <a:gd name="connsiteY62" fmla="*/ 3529029 h 6858000"/>
              <a:gd name="connsiteX63" fmla="*/ 2414677 w 12192000"/>
              <a:gd name="connsiteY63" fmla="*/ 3592215 h 6858000"/>
              <a:gd name="connsiteX64" fmla="*/ 2298940 w 12192000"/>
              <a:gd name="connsiteY64" fmla="*/ 3705716 h 6858000"/>
              <a:gd name="connsiteX65" fmla="*/ 2227294 w 12192000"/>
              <a:gd name="connsiteY65" fmla="*/ 3775921 h 6858000"/>
              <a:gd name="connsiteX66" fmla="*/ 1978366 w 12192000"/>
              <a:gd name="connsiteY66" fmla="*/ 3748620 h 6858000"/>
              <a:gd name="connsiteX67" fmla="*/ 2310421 w 12192000"/>
              <a:gd name="connsiteY67" fmla="*/ 3926868 h 6858000"/>
              <a:gd name="connsiteX68" fmla="*/ 2041285 w 12192000"/>
              <a:gd name="connsiteY68" fmla="*/ 3904635 h 6858000"/>
              <a:gd name="connsiteX69" fmla="*/ 1953565 w 12192000"/>
              <a:gd name="connsiteY69" fmla="*/ 3917116 h 6858000"/>
              <a:gd name="connsiteX70" fmla="*/ 2003623 w 12192000"/>
              <a:gd name="connsiteY70" fmla="*/ 3974842 h 6858000"/>
              <a:gd name="connsiteX71" fmla="*/ 2201114 w 12192000"/>
              <a:gd name="connsiteY71" fmla="*/ 4072742 h 6858000"/>
              <a:gd name="connsiteX72" fmla="*/ 2608032 w 12192000"/>
              <a:gd name="connsiteY72" fmla="*/ 4337967 h 6858000"/>
              <a:gd name="connsiteX73" fmla="*/ 2213973 w 12192000"/>
              <a:gd name="connsiteY73" fmla="*/ 4216277 h 6858000"/>
              <a:gd name="connsiteX74" fmla="*/ 2629158 w 12192000"/>
              <a:gd name="connsiteY74" fmla="*/ 4488911 h 6858000"/>
              <a:gd name="connsiteX75" fmla="*/ 2721471 w 12192000"/>
              <a:gd name="connsiteY75" fmla="*/ 4579399 h 6858000"/>
              <a:gd name="connsiteX76" fmla="*/ 2907939 w 12192000"/>
              <a:gd name="connsiteY76" fmla="*/ 4804062 h 6858000"/>
              <a:gd name="connsiteX77" fmla="*/ 2898753 w 12192000"/>
              <a:gd name="connsiteY77" fmla="*/ 4829414 h 6858000"/>
              <a:gd name="connsiteX78" fmla="*/ 2683352 w 12192000"/>
              <a:gd name="connsiteY78" fmla="*/ 4793141 h 6858000"/>
              <a:gd name="connsiteX79" fmla="*/ 2962594 w 12192000"/>
              <a:gd name="connsiteY79" fmla="*/ 4981920 h 6858000"/>
              <a:gd name="connsiteX80" fmla="*/ 3251019 w 12192000"/>
              <a:gd name="connsiteY80" fmla="*/ 5127012 h 6858000"/>
              <a:gd name="connsiteX81" fmla="*/ 3046180 w 12192000"/>
              <a:gd name="connsiteY81" fmla="*/ 5104781 h 6858000"/>
              <a:gd name="connsiteX82" fmla="*/ 2764646 w 12192000"/>
              <a:gd name="connsiteY82" fmla="*/ 5021703 h 6858000"/>
              <a:gd name="connsiteX83" fmla="*/ 2666820 w 12192000"/>
              <a:gd name="connsiteY83" fmla="*/ 5052905 h 6858000"/>
              <a:gd name="connsiteX84" fmla="*/ 2933657 w 12192000"/>
              <a:gd name="connsiteY84" fmla="*/ 5190198 h 6858000"/>
              <a:gd name="connsiteX85" fmla="*/ 3086598 w 12192000"/>
              <a:gd name="connsiteY85" fmla="*/ 5253776 h 6858000"/>
              <a:gd name="connsiteX86" fmla="*/ 3147680 w 12192000"/>
              <a:gd name="connsiteY86" fmla="*/ 5302531 h 6858000"/>
              <a:gd name="connsiteX87" fmla="*/ 3322204 w 12192000"/>
              <a:gd name="connsiteY87" fmla="*/ 5476487 h 6858000"/>
              <a:gd name="connsiteX88" fmla="*/ 3834758 w 12192000"/>
              <a:gd name="connsiteY88" fmla="*/ 5666434 h 6858000"/>
              <a:gd name="connsiteX89" fmla="*/ 4314240 w 12192000"/>
              <a:gd name="connsiteY89" fmla="*/ 5902409 h 6858000"/>
              <a:gd name="connsiteX90" fmla="*/ 4688552 w 12192000"/>
              <a:gd name="connsiteY90" fmla="*/ 6049453 h 6858000"/>
              <a:gd name="connsiteX91" fmla="*/ 5634660 w 12192000"/>
              <a:gd name="connsiteY91" fmla="*/ 6238620 h 6858000"/>
              <a:gd name="connsiteX92" fmla="*/ 9222980 w 12192000"/>
              <a:gd name="connsiteY92" fmla="*/ 4955397 h 6858000"/>
              <a:gd name="connsiteX93" fmla="*/ 9268448 w 12192000"/>
              <a:gd name="connsiteY93" fmla="*/ 4917173 h 6858000"/>
              <a:gd name="connsiteX94" fmla="*/ 9442512 w 12192000"/>
              <a:gd name="connsiteY94" fmla="*/ 4773251 h 6858000"/>
              <a:gd name="connsiteX95" fmla="*/ 9590400 w 12192000"/>
              <a:gd name="connsiteY95" fmla="*/ 4643756 h 6858000"/>
              <a:gd name="connsiteX96" fmla="*/ 9513242 w 12192000"/>
              <a:gd name="connsiteY96" fmla="*/ 4600073 h 6858000"/>
              <a:gd name="connsiteX97" fmla="*/ 9617498 w 12192000"/>
              <a:gd name="connsiteY97" fmla="*/ 4476430 h 6858000"/>
              <a:gd name="connsiteX98" fmla="*/ 9949094 w 12192000"/>
              <a:gd name="connsiteY98" fmla="*/ 4095364 h 6858000"/>
              <a:gd name="connsiteX99" fmla="*/ 10094686 w 12192000"/>
              <a:gd name="connsiteY99" fmla="*/ 4011507 h 6858000"/>
              <a:gd name="connsiteX100" fmla="*/ 10271967 w 12192000"/>
              <a:gd name="connsiteY100" fmla="*/ 3800497 h 6858000"/>
              <a:gd name="connsiteX101" fmla="*/ 10297226 w 12192000"/>
              <a:gd name="connsiteY101" fmla="*/ 3751742 h 6858000"/>
              <a:gd name="connsiteX102" fmla="*/ 10260943 w 12192000"/>
              <a:gd name="connsiteY102" fmla="*/ 3689723 h 6858000"/>
              <a:gd name="connsiteX103" fmla="*/ 10233847 w 12192000"/>
              <a:gd name="connsiteY103" fmla="*/ 3627319 h 6858000"/>
              <a:gd name="connsiteX104" fmla="*/ 10269209 w 12192000"/>
              <a:gd name="connsiteY104" fmla="*/ 3608986 h 6858000"/>
              <a:gd name="connsiteX105" fmla="*/ 10496550 w 12192000"/>
              <a:gd name="connsiteY105" fmla="*/ 3577393 h 6858000"/>
              <a:gd name="connsiteX106" fmla="*/ 10364738 w 12192000"/>
              <a:gd name="connsiteY106" fmla="*/ 3458823 h 6858000"/>
              <a:gd name="connsiteX107" fmla="*/ 10132346 w 12192000"/>
              <a:gd name="connsiteY107" fmla="*/ 3282137 h 6858000"/>
              <a:gd name="connsiteX108" fmla="*/ 10026712 w 12192000"/>
              <a:gd name="connsiteY108" fmla="*/ 3156543 h 6858000"/>
              <a:gd name="connsiteX109" fmla="*/ 10014312 w 12192000"/>
              <a:gd name="connsiteY109" fmla="*/ 3044213 h 6858000"/>
              <a:gd name="connsiteX110" fmla="*/ 9806718 w 12192000"/>
              <a:gd name="connsiteY110" fmla="*/ 2977907 h 6858000"/>
              <a:gd name="connsiteX111" fmla="*/ 10001912 w 12192000"/>
              <a:gd name="connsiteY111" fmla="*/ 2740374 h 6858000"/>
              <a:gd name="connsiteX112" fmla="*/ 10021662 w 12192000"/>
              <a:gd name="connsiteY112" fmla="*/ 2691231 h 6858000"/>
              <a:gd name="connsiteX113" fmla="*/ 9904546 w 12192000"/>
              <a:gd name="connsiteY113" fmla="*/ 2515322 h 6858000"/>
              <a:gd name="connsiteX114" fmla="*/ 9885256 w 12192000"/>
              <a:gd name="connsiteY114" fmla="*/ 2487240 h 6858000"/>
              <a:gd name="connsiteX115" fmla="*/ 9842085 w 12192000"/>
              <a:gd name="connsiteY115" fmla="*/ 2431074 h 6858000"/>
              <a:gd name="connsiteX116" fmla="*/ 9718078 w 12192000"/>
              <a:gd name="connsiteY116" fmla="*/ 2417424 h 6858000"/>
              <a:gd name="connsiteX117" fmla="*/ 9782378 w 12192000"/>
              <a:gd name="connsiteY117" fmla="*/ 2377641 h 6858000"/>
              <a:gd name="connsiteX118" fmla="*/ 9907302 w 12192000"/>
              <a:gd name="connsiteY118" fmla="*/ 2243078 h 6858000"/>
              <a:gd name="connsiteX119" fmla="*/ 9824171 w 12192000"/>
              <a:gd name="connsiteY119" fmla="*/ 2114365 h 6858000"/>
              <a:gd name="connsiteX120" fmla="*/ 9818662 w 12192000"/>
              <a:gd name="connsiteY120" fmla="*/ 2043377 h 6858000"/>
              <a:gd name="connsiteX121" fmla="*/ 9958740 w 12192000"/>
              <a:gd name="connsiteY121" fmla="*/ 1952499 h 6858000"/>
              <a:gd name="connsiteX122" fmla="*/ 10064374 w 12192000"/>
              <a:gd name="connsiteY122" fmla="*/ 1916615 h 6858000"/>
              <a:gd name="connsiteX123" fmla="*/ 10113055 w 12192000"/>
              <a:gd name="connsiteY123" fmla="*/ 1865131 h 6858000"/>
              <a:gd name="connsiteX124" fmla="*/ 10055646 w 12192000"/>
              <a:gd name="connsiteY124" fmla="*/ 1822227 h 6858000"/>
              <a:gd name="connsiteX125" fmla="*/ 9800748 w 12192000"/>
              <a:gd name="connsiteY125" fmla="*/ 1720036 h 6858000"/>
              <a:gd name="connsiteX126" fmla="*/ 9938071 w 12192000"/>
              <a:gd name="connsiteY126" fmla="*/ 1634617 h 6858000"/>
              <a:gd name="connsiteX127" fmla="*/ 9220224 w 12192000"/>
              <a:gd name="connsiteY127" fmla="*/ 1231709 h 6858000"/>
              <a:gd name="connsiteX128" fmla="*/ 9133419 w 12192000"/>
              <a:gd name="connsiteY128" fmla="*/ 1170083 h 6858000"/>
              <a:gd name="connsiteX129" fmla="*/ 8672768 w 12192000"/>
              <a:gd name="connsiteY129" fmla="*/ 1020699 h 6858000"/>
              <a:gd name="connsiteX130" fmla="*/ 8198797 w 12192000"/>
              <a:gd name="connsiteY130" fmla="*/ 915000 h 6858000"/>
              <a:gd name="connsiteX131" fmla="*/ 8528095 w 12192000"/>
              <a:gd name="connsiteY131" fmla="*/ 691898 h 6858000"/>
              <a:gd name="connsiteX132" fmla="*/ 8025190 w 12192000"/>
              <a:gd name="connsiteY132" fmla="*/ 640021 h 6858000"/>
              <a:gd name="connsiteX133" fmla="*/ 7976047 w 12192000"/>
              <a:gd name="connsiteY133" fmla="*/ 641584 h 6858000"/>
              <a:gd name="connsiteX134" fmla="*/ 6988604 w 12192000"/>
              <a:gd name="connsiteY134" fmla="*/ 607260 h 6858000"/>
              <a:gd name="connsiteX135" fmla="*/ 5573116 w 12192000"/>
              <a:gd name="connsiteY135" fmla="*/ 493368 h 6858000"/>
              <a:gd name="connsiteX136" fmla="*/ 4401503 w 12192000"/>
              <a:gd name="connsiteY136" fmla="*/ 425112 h 6858000"/>
              <a:gd name="connsiteX137" fmla="*/ 3154109 w 12192000"/>
              <a:gd name="connsiteY137" fmla="*/ 292499 h 6858000"/>
              <a:gd name="connsiteX138" fmla="*/ 3094406 w 12192000"/>
              <a:gd name="connsiteY138" fmla="*/ 28396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xmlns="" id="{A81830C1-033F-3B9D-1852-71A5A0F4C708}"/>
              </a:ext>
            </a:extLst>
          </p:cNvPr>
          <p:cNvSpPr txBox="1"/>
          <p:nvPr/>
        </p:nvSpPr>
        <p:spPr>
          <a:xfrm>
            <a:off x="4430817" y="4855185"/>
            <a:ext cx="3329549" cy="707886"/>
          </a:xfrm>
          <a:prstGeom prst="rect">
            <a:avLst/>
          </a:prstGeom>
          <a:noFill/>
        </p:spPr>
        <p:txBody>
          <a:bodyPr wrap="square" rtlCol="0">
            <a:spAutoFit/>
          </a:bodyPr>
          <a:lstStyle/>
          <a:p>
            <a:pPr algn="ctr"/>
            <a:r>
              <a:rPr lang="el-GR" sz="4000" dirty="0"/>
              <a:t>Συγχαρητήρια</a:t>
            </a:r>
            <a:endParaRPr lang="el-GR" dirty="0"/>
          </a:p>
        </p:txBody>
      </p:sp>
      <p:pic>
        <p:nvPicPr>
          <p:cNvPr id="2050" name="Picture 2" descr="C:\Users\kapne\AppData\Local\Temp\95ea98e3-ab1c-4080-9e27-001cf2b06408_winner-podium-cartoon-concept(1).zip.408\sport10.jpg"/>
          <p:cNvPicPr>
            <a:picLocks noChangeAspect="1" noChangeArrowheads="1"/>
          </p:cNvPicPr>
          <p:nvPr/>
        </p:nvPicPr>
        <p:blipFill>
          <a:blip r:embed="rId2" cstate="print"/>
          <a:srcRect/>
          <a:stretch>
            <a:fillRect/>
          </a:stretch>
        </p:blipFill>
        <p:spPr bwMode="auto">
          <a:xfrm>
            <a:off x="4308927" y="1160430"/>
            <a:ext cx="3708000" cy="3708000"/>
          </a:xfrm>
          <a:prstGeom prst="rect">
            <a:avLst/>
          </a:prstGeom>
          <a:noFill/>
        </p:spPr>
      </p:pic>
    </p:spTree>
    <p:extLst>
      <p:ext uri="{BB962C8B-B14F-4D97-AF65-F5344CB8AC3E}">
        <p14:creationId xmlns:p14="http://schemas.microsoft.com/office/powerpoint/2010/main" xmlns="" val="645587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615820" y="326570"/>
            <a:ext cx="10872000" cy="5652000"/>
          </a:xfrm>
          <a:prstGeom prst="rect">
            <a:avLst/>
          </a:prstGeom>
          <a:noFill/>
        </p:spPr>
        <p:txBody>
          <a:bodyPr wrap="square" rtlCol="0">
            <a:spAutoFit/>
          </a:bodyPr>
          <a:lstStyle/>
          <a:p>
            <a:endParaRPr lang="el-GR" sz="1400" b="1" dirty="0" smtClean="0"/>
          </a:p>
          <a:p>
            <a:r>
              <a:rPr lang="el-GR" sz="1400" b="1" dirty="0" smtClean="0"/>
              <a:t>Τίτλος: </a:t>
            </a:r>
            <a:r>
              <a:rPr lang="el-GR" sz="1400" dirty="0" smtClean="0"/>
              <a:t>Σχήματα</a:t>
            </a:r>
          </a:p>
          <a:p>
            <a:endParaRPr lang="el-GR" sz="1400" dirty="0" smtClean="0"/>
          </a:p>
          <a:p>
            <a:r>
              <a:rPr lang="el-GR" sz="1400" b="1" dirty="0" smtClean="0"/>
              <a:t>Θεματικό πεδίο:</a:t>
            </a:r>
          </a:p>
          <a:p>
            <a:r>
              <a:rPr lang="el-GR" sz="1400" dirty="0" smtClean="0"/>
              <a:t>Γ. Παιδί και θετικές επιστήμες, Γ1. Μαθηματικά, Γ1.1.Γεωμετρικά σχήματα</a:t>
            </a:r>
          </a:p>
          <a:p>
            <a:r>
              <a:rPr lang="el-GR" sz="1400" dirty="0" smtClean="0"/>
              <a:t>Εμπλεκόμενο πεδίο:</a:t>
            </a:r>
          </a:p>
          <a:p>
            <a:r>
              <a:rPr lang="el-GR" sz="1400" dirty="0" smtClean="0"/>
              <a:t>Α. Παιδί και επικοινωνία,Α2. Τεχνολογίες της επικοινωνίας και πληροφορίας</a:t>
            </a:r>
          </a:p>
          <a:p>
            <a:endParaRPr lang="el-GR" sz="1400" dirty="0" smtClean="0"/>
          </a:p>
          <a:p>
            <a:r>
              <a:rPr lang="el-GR" sz="1400" b="1" dirty="0" smtClean="0"/>
              <a:t>Στόχοι: </a:t>
            </a:r>
          </a:p>
          <a:p>
            <a:r>
              <a:rPr lang="el-GR" sz="1400" dirty="0" smtClean="0"/>
              <a:t>Να αναγνωρίζουν  μοναδικά και όμοια αντικείμενα ως προς τη Γεωμετρία (π.χ. κύκλοι, τρίγωνα, τετράγωνα) σε δισδιάστατες  και τρισδιάστατες </a:t>
            </a:r>
            <a:r>
              <a:rPr lang="el-GR" sz="1400" dirty="0" err="1" smtClean="0"/>
              <a:t>οπτικοποιήσεις</a:t>
            </a:r>
            <a:r>
              <a:rPr lang="el-GR" sz="1400" dirty="0" smtClean="0"/>
              <a:t> (γνώσεις).</a:t>
            </a:r>
          </a:p>
          <a:p>
            <a:r>
              <a:rPr lang="el-GR" sz="1400" dirty="0" smtClean="0"/>
              <a:t>Να αναγνωρίζουν βασικά επίπεδα γεωμετρικά σχήματα με βάση τα γενικά χαρακτηριστικά τους</a:t>
            </a:r>
          </a:p>
          <a:p>
            <a:r>
              <a:rPr lang="el-GR" sz="1400" dirty="0" smtClean="0"/>
              <a:t>(δεξιότητες).</a:t>
            </a:r>
          </a:p>
          <a:p>
            <a:r>
              <a:rPr lang="el-GR" sz="1400" dirty="0" smtClean="0"/>
              <a:t>Να δημιουργούν συνδέσεις και αναλογίες ανάμεσα στα γεωμετρικά σχήματα που χρησιμοποιούν στις δραστηριότητες μέσα στην τάξη και στον πραγματικό κόσμο(στάσεις).</a:t>
            </a:r>
          </a:p>
          <a:p>
            <a:endParaRPr lang="el-GR" sz="1400" dirty="0" smtClean="0"/>
          </a:p>
          <a:p>
            <a:r>
              <a:rPr lang="el-GR" sz="1400" dirty="0" smtClean="0"/>
              <a:t>Ως προς τις ΤΠΕ:</a:t>
            </a:r>
          </a:p>
          <a:p>
            <a:pPr lvl="0"/>
            <a:r>
              <a:rPr lang="el-GR" sz="1400" dirty="0" smtClean="0"/>
              <a:t>Να αναγνωρίζουν λογισμικά κλειστού τύπου σε σχέση με τις λειτουργίες και τον τρόπο χρήσης τους(γνώσεις)</a:t>
            </a:r>
          </a:p>
          <a:p>
            <a:pPr lvl="0"/>
            <a:r>
              <a:rPr lang="el-GR" sz="1400" dirty="0" smtClean="0"/>
              <a:t>Να εκτελούν απλές ασκήσεις πρακτικής και εξάσκησης με ειδικά λογισμικά κλειστού τύπου(δεξιότητες)</a:t>
            </a:r>
          </a:p>
          <a:p>
            <a:pPr lvl="0"/>
            <a:r>
              <a:rPr lang="el-GR" sz="1400" dirty="0" smtClean="0"/>
              <a:t>Να αντιμετωπίζουν τις ΤΠΕ ως εργαλεία που ενισχύουν τη σκέψη και τις ικανότητες τους και όχι μόνο μέσα διασκέδασης και ψυχαγωγίας(στάσεις)</a:t>
            </a:r>
          </a:p>
          <a:p>
            <a:endParaRPr lang="el-GR" sz="1400" dirty="0" smtClean="0"/>
          </a:p>
          <a:p>
            <a:endParaRPr lang="el-GR" sz="1400" dirty="0" smtClean="0"/>
          </a:p>
          <a:p>
            <a:endParaRPr lang="el-GR" sz="1400" dirty="0" smtClean="0"/>
          </a:p>
          <a:p>
            <a:endParaRPr lang="el-GR" sz="1400" dirty="0" smtClean="0"/>
          </a:p>
          <a:p>
            <a:endParaRPr lang="el-GR" sz="1400" dirty="0" smtClean="0"/>
          </a:p>
          <a:p>
            <a:endParaRPr lang="el-GR" sz="1400" dirty="0" smtClean="0"/>
          </a:p>
          <a:p>
            <a:endParaRPr lang="el-GR" sz="1400" dirty="0" smtClean="0"/>
          </a:p>
          <a:p>
            <a:endParaRPr lang="el-GR" sz="1400" dirty="0" smtClean="0"/>
          </a:p>
          <a:p>
            <a:endParaRPr lang="el-GR" sz="1400" dirty="0" smtClean="0"/>
          </a:p>
          <a:p>
            <a:endParaRPr lang="el-GR" sz="1400" dirty="0" smtClean="0"/>
          </a:p>
          <a:p>
            <a:endParaRPr lang="el-GR" sz="1400" dirty="0" smtClean="0"/>
          </a:p>
          <a:p>
            <a:endParaRPr lang="el-GR" sz="1400" dirty="0" smtClean="0"/>
          </a:p>
          <a:p>
            <a:r>
              <a:rPr lang="el-GR" sz="1400" dirty="0" smtClean="0"/>
              <a:t> </a:t>
            </a:r>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09126" y="261774"/>
            <a:ext cx="10328988" cy="6340197"/>
          </a:xfrm>
          <a:prstGeom prst="rect">
            <a:avLst/>
          </a:prstGeom>
        </p:spPr>
        <p:txBody>
          <a:bodyPr wrap="square">
            <a:spAutoFit/>
          </a:bodyPr>
          <a:lstStyle/>
          <a:p>
            <a:r>
              <a:rPr lang="el-GR" sz="1400" b="1" dirty="0" smtClean="0"/>
              <a:t>Δραστηριότητα:</a:t>
            </a:r>
          </a:p>
          <a:p>
            <a:r>
              <a:rPr lang="el-GR" sz="1400" dirty="0" smtClean="0"/>
              <a:t>Ρωτάω τα παιδιά ποια σχήματα γνωρίζουν. Αφού καταγραφούν οι απαντήσεις των παιδιών, ακολουθεί η προβολή του παρακάτω βίντεο που αφορά την εκμάθηση των τριών γεωμετρικών σχημάτων (κύκλος, τετράγωνο, τρίγωνο): </a:t>
            </a:r>
            <a:r>
              <a:rPr lang="en-US" sz="1400" dirty="0" smtClean="0">
                <a:hlinkClick r:id="rId2"/>
              </a:rPr>
              <a:t>https://www.youtube.com/watch?v=EsqFbj0BdNc</a:t>
            </a:r>
            <a:endParaRPr lang="el-GR" sz="1400" dirty="0" smtClean="0"/>
          </a:p>
          <a:p>
            <a:r>
              <a:rPr lang="el-GR" sz="1400" dirty="0" smtClean="0"/>
              <a:t>Μετά την προβολή του βίντεο, τα παιδιά καλούνται να εντοπίσουν μέσα στην τάξη αντικείμενα που έχουν τα παραπάνω σχήματα.</a:t>
            </a:r>
          </a:p>
          <a:p>
            <a:r>
              <a:rPr lang="el-GR" sz="1400" dirty="0" smtClean="0"/>
              <a:t> Στην συνέχεια, δημιουργώ ένα </a:t>
            </a:r>
            <a:r>
              <a:rPr lang="el-GR" sz="1400" dirty="0" err="1" smtClean="0"/>
              <a:t>διαδραστικό</a:t>
            </a:r>
            <a:r>
              <a:rPr lang="el-GR" sz="1400" dirty="0" smtClean="0"/>
              <a:t> </a:t>
            </a:r>
            <a:r>
              <a:rPr lang="en-US" sz="1400" dirty="0" smtClean="0"/>
              <a:t> Power Point </a:t>
            </a:r>
            <a:r>
              <a:rPr lang="el-GR" sz="1400" dirty="0" smtClean="0"/>
              <a:t> με σχήματα, που λειτουργεί ως τεστ αξιολόγησης , (ώστε να δω αν έχουν εμπεδώσει τα  παιδιά τα παραπάνω σχήματα) αλλά και </a:t>
            </a:r>
            <a:r>
              <a:rPr lang="el-GR" sz="1400" dirty="0" err="1" smtClean="0"/>
              <a:t>αυτοαξιολόγησης</a:t>
            </a:r>
            <a:r>
              <a:rPr lang="el-GR" sz="1400" dirty="0" smtClean="0"/>
              <a:t> και ανατροφοδότησης για τα παιδιά και θα αξιοποιηθεί ο </a:t>
            </a:r>
            <a:r>
              <a:rPr lang="el-GR" sz="1400" dirty="0" err="1" smtClean="0"/>
              <a:t>διαδραστικός</a:t>
            </a:r>
            <a:r>
              <a:rPr lang="el-GR" sz="1400" dirty="0" smtClean="0"/>
              <a:t> πίνακας ως εργαλείο </a:t>
            </a:r>
            <a:r>
              <a:rPr lang="el-GR" sz="1400" dirty="0" err="1" smtClean="0"/>
              <a:t>διάδρασης</a:t>
            </a:r>
            <a:r>
              <a:rPr lang="el-GR" sz="1400" dirty="0" smtClean="0"/>
              <a:t>.. Τα παιδιά καλούνται να επιλέξουν την σωστή λέξη που αφορά στο συγκεκριμένο σχήμα, έχοντας τρεις επιλογές. Και οι τρεις επιλογές έχουν </a:t>
            </a:r>
            <a:r>
              <a:rPr lang="el-GR" sz="1400" dirty="0" err="1" smtClean="0"/>
              <a:t>υπερσύνδεσμο</a:t>
            </a:r>
            <a:r>
              <a:rPr lang="el-GR" sz="1400" dirty="0" smtClean="0"/>
              <a:t>. Αν η επιλογή της λέξης είναι η σωστή, πατώντας  με το δαχτυλάκι τους πάνω στην λέξη, εμφανίζεται αμέσως το μήνυμα επιβράβευσης( Μπράβο! Τα κατάφερες!). Πατώντας , ακολούθως πάνω στο μήνυμα επιβράβευσης εμφανίζεται η επόμενη ερώτηση. Αν η επιλογή του παιδιού είναι λάθος, εμφανίζεται το μήνυμα παρότρυνσης για </a:t>
            </a:r>
            <a:r>
              <a:rPr lang="el-GR" sz="1400" dirty="0" err="1" smtClean="0"/>
              <a:t>επαναπροσπάθεια</a:t>
            </a:r>
            <a:r>
              <a:rPr lang="el-GR" sz="1400" dirty="0" smtClean="0"/>
              <a:t> : «Λυπάμαι! Λάθος! Προσπάθησε ξανά!». </a:t>
            </a:r>
          </a:p>
          <a:p>
            <a:r>
              <a:rPr lang="el-GR" sz="1400" dirty="0" smtClean="0"/>
              <a:t>Πατώντας πάνω </a:t>
            </a:r>
            <a:r>
              <a:rPr lang="el-GR" sz="1400" dirty="0" err="1" smtClean="0"/>
              <a:t>σ΄αυτό</a:t>
            </a:r>
            <a:r>
              <a:rPr lang="el-GR" sz="1400" dirty="0" smtClean="0"/>
              <a:t> το μήνυμα εμφανίζεται πάλι η προηγούμενη ερώτηση, ούτως ώστε, να δίνεται η δυνατότητα στα παιδιά να προσπαθήσουν ξανά, μέχρι να πετύχουν την σωστή επιλογή. Τα παιδιά χωρίζονται σε ομάδες  και κάθε ομάδα καλείται να φέρει εις πέρας την αποστολή, να φτάσει στο τέλος του παιχνιδιού. Τα παιδιά κάθε ομάδας συναποφασίζουν για την σωστή επιλογή, όπως και για το ποιο παιδί κάθε φορά θα ακουμπήσει την σωστή λέξη.</a:t>
            </a:r>
          </a:p>
          <a:p>
            <a:endParaRPr lang="el-GR" sz="1400" dirty="0" smtClean="0"/>
          </a:p>
          <a:p>
            <a:endParaRPr lang="el-GR" sz="1400" dirty="0" smtClean="0"/>
          </a:p>
          <a:p>
            <a:r>
              <a:rPr lang="el-GR" sz="1400" dirty="0" smtClean="0"/>
              <a:t>Η προστιθέμενη αξία χρήσης των </a:t>
            </a:r>
            <a:r>
              <a:rPr lang="el-GR" sz="1400" dirty="0" err="1" smtClean="0"/>
              <a:t>διαδραστικών</a:t>
            </a:r>
            <a:r>
              <a:rPr lang="el-GR" sz="1400" dirty="0" smtClean="0"/>
              <a:t> μέσων που χρησιμοποιήθηκαν είναι πολλαπλή. Η αλλαγή των διαφανειών σε κάθε απάντηση που δίνουν τα παιδιά, δίνει στο κουίζ ένα παιγνιώδη χαρακτήρα και το κάνει πιο ενδιαφέρον. Επίσης, υπάρχει άμεση επιβράβευση, γεγονός που ενθαρρύνει τα παιδιά, αλλά και η δυνατότητα </a:t>
            </a:r>
            <a:r>
              <a:rPr lang="el-GR" sz="1400" dirty="0" err="1" smtClean="0"/>
              <a:t>επαναπροσπάθειας</a:t>
            </a:r>
            <a:r>
              <a:rPr lang="el-GR" sz="1400" dirty="0" smtClean="0"/>
              <a:t>, ώστε να υπάρχει ανατροφοδότηση.</a:t>
            </a:r>
          </a:p>
          <a:p>
            <a:endParaRPr lang="el-GR" sz="1400" dirty="0" smtClean="0"/>
          </a:p>
          <a:p>
            <a:r>
              <a:rPr lang="el-GR" sz="1400" dirty="0" smtClean="0"/>
              <a:t>Η χρήση του </a:t>
            </a:r>
            <a:r>
              <a:rPr lang="el-GR" sz="1400" dirty="0" err="1" smtClean="0"/>
              <a:t>διαδραστικού</a:t>
            </a:r>
            <a:r>
              <a:rPr lang="el-GR" sz="1400" dirty="0" smtClean="0"/>
              <a:t> πίνακα διευκολύνει  την διεξαγωγή του κουίζ, καθώς χρησιμοποιείται η αφή και δεν χρειάζεται η χρήση του ποντικιού. Επίσης ο </a:t>
            </a:r>
            <a:r>
              <a:rPr lang="el-GR" sz="1400" dirty="0" err="1" smtClean="0"/>
              <a:t>διαδραστικός</a:t>
            </a:r>
            <a:r>
              <a:rPr lang="el-GR" sz="1400" dirty="0" smtClean="0"/>
              <a:t> πίνακας είναι ορατός από όλα τα παιδιά κι έτσι μπορούν να παρακολουθούν την διεξαγωγή του κουίζ και να αλληλεπιδρούν και οι υπόλοιπες ομάδες μέχρι να έρθει η σειρά τους.</a:t>
            </a:r>
          </a:p>
          <a:p>
            <a:endParaRPr lang="el-GR" sz="1400" dirty="0" smtClean="0"/>
          </a:p>
          <a:p>
            <a:r>
              <a:rPr lang="el-GR" sz="1400" dirty="0" smtClean="0"/>
              <a:t>Τέλος, η χρήση του </a:t>
            </a:r>
            <a:r>
              <a:rPr lang="el-GR" sz="1400" dirty="0" err="1" smtClean="0"/>
              <a:t>διαδραστικού</a:t>
            </a:r>
            <a:r>
              <a:rPr lang="el-GR" sz="1400" dirty="0" smtClean="0"/>
              <a:t> πίνακα  βοηθάει τον ρόλο του/της νηπιαγωγού, που μπορεί με περισσότερη άνεση  να αλληλεπιδρά με τα παιδιά και να τα ενθαρρύνει.</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Ισοσκελές τρίγωνο 3">
            <a:extLst>
              <a:ext uri="{FF2B5EF4-FFF2-40B4-BE49-F238E27FC236}">
                <a16:creationId xmlns:a16="http://schemas.microsoft.com/office/drawing/2014/main" xmlns="" id="{BC1DD257-A152-CEC4-92DE-5A43208C0D78}"/>
              </a:ext>
            </a:extLst>
          </p:cNvPr>
          <p:cNvSpPr/>
          <p:nvPr/>
        </p:nvSpPr>
        <p:spPr>
          <a:xfrm>
            <a:off x="4714672" y="1259732"/>
            <a:ext cx="2762656" cy="2169268"/>
          </a:xfrm>
          <a:prstGeom prst="triangle">
            <a:avLst/>
          </a:prstGeom>
          <a:solidFill>
            <a:schemeClr val="tx2">
              <a:lumMod val="90000"/>
              <a:lumOff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a:extLst>
              <a:ext uri="{FF2B5EF4-FFF2-40B4-BE49-F238E27FC236}">
                <a16:creationId xmlns:a16="http://schemas.microsoft.com/office/drawing/2014/main" xmlns="" id="{334BC5AE-C0F2-2A03-208F-E697AABFD0FB}"/>
              </a:ext>
            </a:extLst>
          </p:cNvPr>
          <p:cNvSpPr txBox="1"/>
          <p:nvPr/>
        </p:nvSpPr>
        <p:spPr>
          <a:xfrm>
            <a:off x="3552217" y="486383"/>
            <a:ext cx="5087566" cy="523220"/>
          </a:xfrm>
          <a:prstGeom prst="rect">
            <a:avLst/>
          </a:prstGeom>
          <a:noFill/>
        </p:spPr>
        <p:txBody>
          <a:bodyPr wrap="square" rtlCol="0">
            <a:spAutoFit/>
          </a:bodyPr>
          <a:lstStyle/>
          <a:p>
            <a:r>
              <a:rPr lang="el-GR" sz="2800" dirty="0"/>
              <a:t>Τι είναι το παρακάτω σχήμα; </a:t>
            </a:r>
          </a:p>
        </p:txBody>
      </p:sp>
      <p:sp>
        <p:nvSpPr>
          <p:cNvPr id="6" name="TextBox 5">
            <a:extLst>
              <a:ext uri="{FF2B5EF4-FFF2-40B4-BE49-F238E27FC236}">
                <a16:creationId xmlns:a16="http://schemas.microsoft.com/office/drawing/2014/main" xmlns="" id="{70387EB9-AD58-A5C7-7567-CB291268B266}"/>
              </a:ext>
            </a:extLst>
          </p:cNvPr>
          <p:cNvSpPr txBox="1"/>
          <p:nvPr/>
        </p:nvSpPr>
        <p:spPr>
          <a:xfrm>
            <a:off x="1838527" y="4698460"/>
            <a:ext cx="1773678" cy="584775"/>
          </a:xfrm>
          <a:prstGeom prst="rect">
            <a:avLst/>
          </a:prstGeom>
          <a:noFill/>
        </p:spPr>
        <p:txBody>
          <a:bodyPr wrap="square" rtlCol="0">
            <a:spAutoFit/>
          </a:bodyPr>
          <a:lstStyle/>
          <a:p>
            <a:r>
              <a:rPr lang="el-GR" sz="3200" dirty="0">
                <a:hlinkClick r:id="rId2" action="ppaction://hlinksldjump"/>
              </a:rPr>
              <a:t>Τρίγωνο</a:t>
            </a:r>
            <a:endParaRPr lang="el-GR" dirty="0"/>
          </a:p>
        </p:txBody>
      </p:sp>
      <p:sp>
        <p:nvSpPr>
          <p:cNvPr id="7" name="TextBox 6">
            <a:extLst>
              <a:ext uri="{FF2B5EF4-FFF2-40B4-BE49-F238E27FC236}">
                <a16:creationId xmlns:a16="http://schemas.microsoft.com/office/drawing/2014/main" xmlns="" id="{5165958C-2A20-9510-2C3D-3068BC04D315}"/>
              </a:ext>
            </a:extLst>
          </p:cNvPr>
          <p:cNvSpPr txBox="1"/>
          <p:nvPr/>
        </p:nvSpPr>
        <p:spPr>
          <a:xfrm>
            <a:off x="5291848" y="4698460"/>
            <a:ext cx="2285999" cy="584775"/>
          </a:xfrm>
          <a:prstGeom prst="rect">
            <a:avLst/>
          </a:prstGeom>
          <a:noFill/>
        </p:spPr>
        <p:txBody>
          <a:bodyPr wrap="square" rtlCol="0">
            <a:spAutoFit/>
          </a:bodyPr>
          <a:lstStyle/>
          <a:p>
            <a:r>
              <a:rPr lang="el-GR" sz="3200" dirty="0">
                <a:hlinkClick r:id="rId3" action="ppaction://hlinksldjump"/>
              </a:rPr>
              <a:t>Τετράγωνο</a:t>
            </a:r>
            <a:endParaRPr lang="el-GR" dirty="0"/>
          </a:p>
        </p:txBody>
      </p:sp>
      <p:sp>
        <p:nvSpPr>
          <p:cNvPr id="8" name="TextBox 7">
            <a:hlinkClick r:id="rId3" action="ppaction://hlinksldjump"/>
            <a:extLst>
              <a:ext uri="{FF2B5EF4-FFF2-40B4-BE49-F238E27FC236}">
                <a16:creationId xmlns:a16="http://schemas.microsoft.com/office/drawing/2014/main" xmlns="" id="{630E51C6-779F-84E6-14C7-EBAE6909DDFB}"/>
              </a:ext>
            </a:extLst>
          </p:cNvPr>
          <p:cNvSpPr txBox="1"/>
          <p:nvPr/>
        </p:nvSpPr>
        <p:spPr>
          <a:xfrm>
            <a:off x="8579796" y="4698460"/>
            <a:ext cx="2396247" cy="584775"/>
          </a:xfrm>
          <a:prstGeom prst="rect">
            <a:avLst/>
          </a:prstGeom>
          <a:noFill/>
        </p:spPr>
        <p:txBody>
          <a:bodyPr wrap="square" rtlCol="0">
            <a:spAutoFit/>
          </a:bodyPr>
          <a:lstStyle/>
          <a:p>
            <a:r>
              <a:rPr lang="el-GR" sz="3200" dirty="0">
                <a:hlinkClick r:id="rId3" action="ppaction://hlinksldjump"/>
              </a:rPr>
              <a:t>Κύκλος</a:t>
            </a:r>
            <a:endParaRPr lang="el-GR" dirty="0"/>
          </a:p>
        </p:txBody>
      </p:sp>
    </p:spTree>
    <p:extLst>
      <p:ext uri="{BB962C8B-B14F-4D97-AF65-F5344CB8AC3E}">
        <p14:creationId xmlns:p14="http://schemas.microsoft.com/office/powerpoint/2010/main" xmlns="" val="2817214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a:extLst>
              <a:ext uri="{FF2B5EF4-FFF2-40B4-BE49-F238E27FC236}">
                <a16:creationId xmlns:a16="http://schemas.microsoft.com/office/drawing/2014/main" xmlns="" id="{415B6789-6B15-1236-492B-BBDFCE9F436B}"/>
              </a:ext>
            </a:extLst>
          </p:cNvPr>
          <p:cNvSpPr txBox="1"/>
          <p:nvPr/>
        </p:nvSpPr>
        <p:spPr>
          <a:xfrm>
            <a:off x="317241" y="0"/>
            <a:ext cx="12110936" cy="6740307"/>
          </a:xfrm>
          <a:prstGeom prst="rect">
            <a:avLst/>
          </a:prstGeom>
          <a:noFill/>
        </p:spPr>
        <p:txBody>
          <a:bodyPr wrap="square" rtlCol="0">
            <a:spAutoFit/>
          </a:bodyPr>
          <a:lstStyle/>
          <a:p>
            <a:pPr algn="ctr"/>
            <a:endPar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endParaRPr>
          </a:p>
          <a:p>
            <a:pPr algn="ctr"/>
            <a:endPar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endParaRPr>
          </a:p>
          <a:p>
            <a:pPr algn="ctr"/>
            <a:endPar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endParaRPr>
          </a:p>
          <a:p>
            <a:pPr algn="ctr"/>
            <a:r>
              <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rPr>
              <a:t>Μπράβο! </a:t>
            </a:r>
          </a:p>
          <a:p>
            <a:pPr algn="ctr"/>
            <a:r>
              <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rPr>
              <a:t>Τα κατάφερες!</a:t>
            </a: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p:txBody>
      </p:sp>
      <p:pic>
        <p:nvPicPr>
          <p:cNvPr id="3" name="2 - Εικόνα" descr="toppng.com-download-emoticons-whatsapp-source-happy-face-emoji-1280x894.png">
            <a:hlinkClick r:id="rId2" action="ppaction://hlinksldjump"/>
          </p:cNvPr>
          <p:cNvPicPr>
            <a:picLocks noChangeAspect="1"/>
          </p:cNvPicPr>
          <p:nvPr/>
        </p:nvPicPr>
        <p:blipFill>
          <a:blip r:embed="rId3" cstate="print"/>
          <a:stretch>
            <a:fillRect/>
          </a:stretch>
        </p:blipFill>
        <p:spPr>
          <a:xfrm>
            <a:off x="5116676" y="4277583"/>
            <a:ext cx="2520000" cy="1759485"/>
          </a:xfrm>
          <a:prstGeom prst="rect">
            <a:avLst/>
          </a:prstGeom>
        </p:spPr>
      </p:pic>
    </p:spTree>
    <p:extLst>
      <p:ext uri="{BB962C8B-B14F-4D97-AF65-F5344CB8AC3E}">
        <p14:creationId xmlns:p14="http://schemas.microsoft.com/office/powerpoint/2010/main" xmlns="" val="215573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a:extLst>
              <a:ext uri="{FF2B5EF4-FFF2-40B4-BE49-F238E27FC236}">
                <a16:creationId xmlns:a16="http://schemas.microsoft.com/office/drawing/2014/main" xmlns="" id="{FBBF2485-F91F-9D74-915F-B4A7F8846958}"/>
              </a:ext>
            </a:extLst>
          </p:cNvPr>
          <p:cNvSpPr txBox="1"/>
          <p:nvPr/>
        </p:nvSpPr>
        <p:spPr>
          <a:xfrm>
            <a:off x="0" y="-1"/>
            <a:ext cx="12192000" cy="7140416"/>
          </a:xfrm>
          <a:prstGeom prst="rect">
            <a:avLst/>
          </a:prstGeom>
          <a:noFill/>
        </p:spPr>
        <p:txBody>
          <a:bodyPr wrap="square" rtlCol="0">
            <a:spAutoFit/>
          </a:bodyPr>
          <a:lstStyle/>
          <a:p>
            <a:pPr algn="ctr"/>
            <a:endParaRPr lang="el-GR" sz="4400" dirty="0">
              <a:hlinkClick r:id="rId2" action="ppaction://hlinksldjump"/>
            </a:endParaRPr>
          </a:p>
          <a:p>
            <a:pPr algn="ctr"/>
            <a:endParaRPr lang="el-GR" sz="4400" dirty="0">
              <a:hlinkClick r:id="rId2" action="ppaction://hlinksldjump"/>
            </a:endParaRPr>
          </a:p>
          <a:p>
            <a:pPr algn="ctr"/>
            <a:r>
              <a:rPr lang="el-GR" sz="4400" dirty="0">
                <a:hlinkClick r:id="rId2" action="ppaction://hlinksldjump"/>
              </a:rPr>
              <a:t>Λυπάμαι! Λάθος!</a:t>
            </a:r>
          </a:p>
          <a:p>
            <a:pPr algn="ctr"/>
            <a:endParaRPr lang="el-GR" sz="4400" dirty="0">
              <a:hlinkClick r:id="rId2" action="ppaction://hlinksldjump"/>
            </a:endParaRPr>
          </a:p>
          <a:p>
            <a:pPr algn="ctr"/>
            <a:r>
              <a:rPr lang="el-GR" sz="4400" dirty="0">
                <a:hlinkClick r:id="rId2" action="ppaction://hlinksldjump"/>
              </a:rPr>
              <a:t>Προσπάθησε ξανά!</a:t>
            </a:r>
            <a:endParaRPr lang="el-GR" sz="4400" dirty="0"/>
          </a:p>
          <a:p>
            <a:pPr algn="ctr"/>
            <a:endParaRPr lang="el-GR" sz="4400" dirty="0"/>
          </a:p>
          <a:p>
            <a:pPr algn="ctr"/>
            <a:endParaRPr lang="el-GR" sz="4400" dirty="0"/>
          </a:p>
          <a:p>
            <a:pPr algn="ctr"/>
            <a:endParaRPr lang="el-GR" sz="4400" dirty="0"/>
          </a:p>
          <a:p>
            <a:pPr algn="ctr"/>
            <a:endParaRPr lang="el-GR" sz="4400" dirty="0"/>
          </a:p>
          <a:p>
            <a:pPr algn="ctr"/>
            <a:endParaRPr lang="el-GR" sz="4400" dirty="0"/>
          </a:p>
          <a:p>
            <a:pPr algn="ctr"/>
            <a:endParaRPr lang="el-GR" dirty="0"/>
          </a:p>
        </p:txBody>
      </p:sp>
      <p:pic>
        <p:nvPicPr>
          <p:cNvPr id="3" name="2 - Εικόνα" descr="Very Sad Emoji [Free Download iPhone Emojis in PNG].png">
            <a:hlinkClick r:id="rId2" action="ppaction://hlinksldjump"/>
          </p:cNvPr>
          <p:cNvPicPr>
            <a:picLocks noChangeAspect="1"/>
          </p:cNvPicPr>
          <p:nvPr/>
        </p:nvPicPr>
        <p:blipFill>
          <a:blip r:embed="rId3"/>
          <a:stretch>
            <a:fillRect/>
          </a:stretch>
        </p:blipFill>
        <p:spPr>
          <a:xfrm>
            <a:off x="5055638" y="3433666"/>
            <a:ext cx="1980000" cy="1980000"/>
          </a:xfrm>
          <a:prstGeom prst="rect">
            <a:avLst/>
          </a:prstGeom>
        </p:spPr>
      </p:pic>
    </p:spTree>
    <p:extLst>
      <p:ext uri="{BB962C8B-B14F-4D97-AF65-F5344CB8AC3E}">
        <p14:creationId xmlns:p14="http://schemas.microsoft.com/office/powerpoint/2010/main" xmlns="" val="1019208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βάλ 1">
            <a:extLst>
              <a:ext uri="{FF2B5EF4-FFF2-40B4-BE49-F238E27FC236}">
                <a16:creationId xmlns:a16="http://schemas.microsoft.com/office/drawing/2014/main" xmlns="" id="{025E6844-7F17-56A3-BD00-8631EE1EBF6B}"/>
              </a:ext>
            </a:extLst>
          </p:cNvPr>
          <p:cNvSpPr/>
          <p:nvPr/>
        </p:nvSpPr>
        <p:spPr>
          <a:xfrm>
            <a:off x="4432570" y="1290536"/>
            <a:ext cx="2736715" cy="2736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TextBox 2">
            <a:extLst>
              <a:ext uri="{FF2B5EF4-FFF2-40B4-BE49-F238E27FC236}">
                <a16:creationId xmlns:a16="http://schemas.microsoft.com/office/drawing/2014/main" xmlns="" id="{0E6E79C1-C941-4242-DF6D-8F93C0082285}"/>
              </a:ext>
            </a:extLst>
          </p:cNvPr>
          <p:cNvSpPr txBox="1"/>
          <p:nvPr/>
        </p:nvSpPr>
        <p:spPr>
          <a:xfrm>
            <a:off x="5291848" y="4698460"/>
            <a:ext cx="2285999" cy="369332"/>
          </a:xfrm>
          <a:prstGeom prst="rect">
            <a:avLst/>
          </a:prstGeom>
          <a:noFill/>
        </p:spPr>
        <p:txBody>
          <a:bodyPr wrap="square" rtlCol="0">
            <a:spAutoFit/>
          </a:bodyPr>
          <a:lstStyle/>
          <a:p>
            <a:r>
              <a:rPr lang="el-GR" dirty="0">
                <a:hlinkClick r:id="rId2" action="ppaction://hlinksldjump"/>
              </a:rPr>
              <a:t>Τετράγωνο</a:t>
            </a:r>
            <a:endParaRPr lang="el-GR" dirty="0"/>
          </a:p>
        </p:txBody>
      </p:sp>
      <p:sp>
        <p:nvSpPr>
          <p:cNvPr id="4" name="TextBox 3">
            <a:extLst>
              <a:ext uri="{FF2B5EF4-FFF2-40B4-BE49-F238E27FC236}">
                <a16:creationId xmlns:a16="http://schemas.microsoft.com/office/drawing/2014/main" xmlns="" id="{7F8510FE-53DE-2BA7-FE89-0BB43062A1ED}"/>
              </a:ext>
            </a:extLst>
          </p:cNvPr>
          <p:cNvSpPr txBox="1"/>
          <p:nvPr/>
        </p:nvSpPr>
        <p:spPr>
          <a:xfrm>
            <a:off x="8579796" y="4698460"/>
            <a:ext cx="2396247" cy="369332"/>
          </a:xfrm>
          <a:prstGeom prst="rect">
            <a:avLst/>
          </a:prstGeom>
          <a:noFill/>
        </p:spPr>
        <p:txBody>
          <a:bodyPr wrap="square" rtlCol="0">
            <a:spAutoFit/>
          </a:bodyPr>
          <a:lstStyle/>
          <a:p>
            <a:r>
              <a:rPr lang="el-GR" dirty="0">
                <a:hlinkClick r:id="rId3" action="ppaction://hlinksldjump"/>
              </a:rPr>
              <a:t>Κύκλος</a:t>
            </a:r>
            <a:endParaRPr lang="el-GR" dirty="0"/>
          </a:p>
        </p:txBody>
      </p:sp>
      <p:sp>
        <p:nvSpPr>
          <p:cNvPr id="5" name="TextBox 4">
            <a:hlinkClick r:id="rId2" action="ppaction://hlinksldjump"/>
            <a:extLst>
              <a:ext uri="{FF2B5EF4-FFF2-40B4-BE49-F238E27FC236}">
                <a16:creationId xmlns:a16="http://schemas.microsoft.com/office/drawing/2014/main" xmlns="" id="{AEBD9EBC-6A88-3ADE-C0C4-757F9D0ED249}"/>
              </a:ext>
            </a:extLst>
          </p:cNvPr>
          <p:cNvSpPr txBox="1"/>
          <p:nvPr/>
        </p:nvSpPr>
        <p:spPr>
          <a:xfrm>
            <a:off x="2042809" y="4698460"/>
            <a:ext cx="2188723" cy="369332"/>
          </a:xfrm>
          <a:prstGeom prst="rect">
            <a:avLst/>
          </a:prstGeom>
          <a:noFill/>
        </p:spPr>
        <p:txBody>
          <a:bodyPr wrap="square" rtlCol="0">
            <a:spAutoFit/>
          </a:bodyPr>
          <a:lstStyle/>
          <a:p>
            <a:r>
              <a:rPr lang="el-GR" dirty="0">
                <a:hlinkClick r:id="rId2" action="ppaction://hlinksldjump"/>
              </a:rPr>
              <a:t>Τρίγωνο</a:t>
            </a:r>
            <a:endParaRPr lang="el-GR" dirty="0"/>
          </a:p>
        </p:txBody>
      </p:sp>
      <p:sp>
        <p:nvSpPr>
          <p:cNvPr id="7" name="TextBox 6">
            <a:extLst>
              <a:ext uri="{FF2B5EF4-FFF2-40B4-BE49-F238E27FC236}">
                <a16:creationId xmlns:a16="http://schemas.microsoft.com/office/drawing/2014/main" xmlns="" id="{0E9115D8-AD82-68ED-06D6-979147622176}"/>
              </a:ext>
            </a:extLst>
          </p:cNvPr>
          <p:cNvSpPr txBox="1"/>
          <p:nvPr/>
        </p:nvSpPr>
        <p:spPr>
          <a:xfrm>
            <a:off x="3552217" y="486383"/>
            <a:ext cx="5087566" cy="523220"/>
          </a:xfrm>
          <a:prstGeom prst="rect">
            <a:avLst/>
          </a:prstGeom>
          <a:noFill/>
        </p:spPr>
        <p:txBody>
          <a:bodyPr wrap="square" rtlCol="0">
            <a:spAutoFit/>
          </a:bodyPr>
          <a:lstStyle/>
          <a:p>
            <a:r>
              <a:rPr lang="el-GR" sz="2800" dirty="0"/>
              <a:t>Τι είναι το παρακάτω σχήμα; </a:t>
            </a:r>
          </a:p>
        </p:txBody>
      </p:sp>
    </p:spTree>
    <p:extLst>
      <p:ext uri="{BB962C8B-B14F-4D97-AF65-F5344CB8AC3E}">
        <p14:creationId xmlns:p14="http://schemas.microsoft.com/office/powerpoint/2010/main" xmlns="" val="1163323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a:extLst>
              <a:ext uri="{FF2B5EF4-FFF2-40B4-BE49-F238E27FC236}">
                <a16:creationId xmlns:a16="http://schemas.microsoft.com/office/drawing/2014/main" xmlns="" id="{2176D7C3-87FA-9951-3F4C-BBC89933BD26}"/>
              </a:ext>
            </a:extLst>
          </p:cNvPr>
          <p:cNvSpPr txBox="1"/>
          <p:nvPr/>
        </p:nvSpPr>
        <p:spPr>
          <a:xfrm>
            <a:off x="0" y="-1"/>
            <a:ext cx="12192000" cy="6740307"/>
          </a:xfrm>
          <a:prstGeom prst="rect">
            <a:avLst/>
          </a:prstGeom>
          <a:noFill/>
        </p:spPr>
        <p:txBody>
          <a:bodyPr wrap="square" rtlCol="0">
            <a:spAutoFit/>
          </a:bodyPr>
          <a:lstStyle/>
          <a:p>
            <a:pPr algn="ctr"/>
            <a:endPar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endParaRPr>
          </a:p>
          <a:p>
            <a:pPr algn="ctr"/>
            <a:endPar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endParaRPr>
          </a:p>
          <a:p>
            <a:pPr algn="ctr"/>
            <a:r>
              <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rPr>
              <a:t>Μπρ</a:t>
            </a:r>
            <a:r>
              <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rPr>
              <a:t>άβο! </a:t>
            </a:r>
          </a:p>
          <a:p>
            <a:pPr algn="ctr"/>
            <a:r>
              <a:rPr lang="el-GR" sz="5400" dirty="0">
                <a:solidFill>
                  <a:schemeClr val="accent3">
                    <a:lumMod val="50000"/>
                  </a:schemeClr>
                </a:solidFill>
                <a:hlinkClick r:id="rId2" action="ppaction://hlinksldjump">
                  <a:extLst>
                    <a:ext uri="{A12FA001-AC4F-418D-AE19-62706E023703}">
                      <ahyp:hlinkClr xmlns:ahyp="http://schemas.microsoft.com/office/drawing/2018/hyperlinkcolor" xmlns="" val="tx"/>
                    </a:ext>
                  </a:extLst>
                </a:hlinkClick>
              </a:rPr>
              <a:t>Τα κατάφερες!</a:t>
            </a: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a:p>
            <a:pPr algn="ctr"/>
            <a:endParaRPr lang="el-GR" sz="5400" dirty="0">
              <a:solidFill>
                <a:schemeClr val="accent3">
                  <a:lumMod val="50000"/>
                </a:schemeClr>
              </a:solidFill>
            </a:endParaRPr>
          </a:p>
        </p:txBody>
      </p:sp>
      <p:pic>
        <p:nvPicPr>
          <p:cNvPr id="3" name="2 - Εικόνα" descr="toppng.com-download-emoticons-whatsapp-source-happy-face-emoji-1280x894.png">
            <a:hlinkClick r:id="rId2" action="ppaction://hlinksldjump"/>
          </p:cNvPr>
          <p:cNvPicPr>
            <a:picLocks noChangeAspect="1"/>
          </p:cNvPicPr>
          <p:nvPr/>
        </p:nvPicPr>
        <p:blipFill>
          <a:blip r:embed="rId3" cstate="print"/>
          <a:stretch>
            <a:fillRect/>
          </a:stretch>
        </p:blipFill>
        <p:spPr>
          <a:xfrm>
            <a:off x="4930064" y="3671093"/>
            <a:ext cx="2520000" cy="1759485"/>
          </a:xfrm>
          <a:prstGeom prst="rect">
            <a:avLst/>
          </a:prstGeom>
        </p:spPr>
      </p:pic>
    </p:spTree>
    <p:extLst>
      <p:ext uri="{BB962C8B-B14F-4D97-AF65-F5344CB8AC3E}">
        <p14:creationId xmlns:p14="http://schemas.microsoft.com/office/powerpoint/2010/main" xmlns="" val="1253746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a:extLst>
              <a:ext uri="{FF2B5EF4-FFF2-40B4-BE49-F238E27FC236}">
                <a16:creationId xmlns:a16="http://schemas.microsoft.com/office/drawing/2014/main" xmlns="" id="{FBBF2485-F91F-9D74-915F-B4A7F8846958}"/>
              </a:ext>
            </a:extLst>
          </p:cNvPr>
          <p:cNvSpPr txBox="1"/>
          <p:nvPr/>
        </p:nvSpPr>
        <p:spPr>
          <a:xfrm>
            <a:off x="0" y="0"/>
            <a:ext cx="12192000" cy="7140416"/>
          </a:xfrm>
          <a:prstGeom prst="rect">
            <a:avLst/>
          </a:prstGeom>
          <a:noFill/>
        </p:spPr>
        <p:txBody>
          <a:bodyPr wrap="square" rtlCol="0">
            <a:spAutoFit/>
          </a:bodyPr>
          <a:lstStyle/>
          <a:p>
            <a:pPr algn="ctr"/>
            <a:endParaRPr lang="el-GR" sz="4400" dirty="0">
              <a:solidFill>
                <a:schemeClr val="accent5">
                  <a:lumMod val="75000"/>
                </a:schemeClr>
              </a:solidFill>
              <a:hlinkClick r:id="rId2" action="ppaction://hlinksldjump"/>
            </a:endParaRPr>
          </a:p>
          <a:p>
            <a:pPr algn="ctr"/>
            <a:endParaRPr lang="el-GR" sz="4400" dirty="0">
              <a:solidFill>
                <a:schemeClr val="accent5">
                  <a:lumMod val="75000"/>
                </a:schemeClr>
              </a:solidFill>
              <a:hlinkClick r:id="rId2" action="ppaction://hlinksldjump"/>
            </a:endParaRPr>
          </a:p>
          <a:p>
            <a:pPr algn="ctr"/>
            <a:endParaRPr lang="el-GR" sz="4400" dirty="0">
              <a:solidFill>
                <a:schemeClr val="accent5">
                  <a:lumMod val="75000"/>
                </a:schemeClr>
              </a:solidFill>
              <a:hlinkClick r:id="rId2" action="ppaction://hlinksldjump"/>
            </a:endParaRPr>
          </a:p>
          <a:p>
            <a:pPr algn="ctr"/>
            <a:r>
              <a:rPr lang="el-GR" sz="4400" dirty="0">
                <a:solidFill>
                  <a:schemeClr val="accent5">
                    <a:lumMod val="75000"/>
                  </a:schemeClr>
                </a:solidFill>
                <a:hlinkClick r:id="rId2" action="ppaction://hlinksldjump"/>
              </a:rPr>
              <a:t>Λυπάμαι! Λάθος!</a:t>
            </a:r>
          </a:p>
          <a:p>
            <a:pPr algn="ctr"/>
            <a:endParaRPr lang="el-GR" sz="4400" dirty="0">
              <a:solidFill>
                <a:schemeClr val="accent5">
                  <a:lumMod val="75000"/>
                </a:schemeClr>
              </a:solidFill>
              <a:hlinkClick r:id="rId2" action="ppaction://hlinksldjump"/>
            </a:endParaRPr>
          </a:p>
          <a:p>
            <a:pPr algn="ctr"/>
            <a:r>
              <a:rPr lang="el-GR" sz="4400" dirty="0">
                <a:solidFill>
                  <a:schemeClr val="accent5">
                    <a:lumMod val="75000"/>
                  </a:schemeClr>
                </a:solidFill>
                <a:hlinkClick r:id="rId2" action="ppaction://hlinksldjump"/>
              </a:rPr>
              <a:t>Προσπάθησε ξανά!</a:t>
            </a:r>
            <a:endParaRPr lang="el-GR" sz="4400" dirty="0">
              <a:solidFill>
                <a:schemeClr val="accent5">
                  <a:lumMod val="75000"/>
                </a:schemeClr>
              </a:solidFill>
            </a:endParaRPr>
          </a:p>
          <a:p>
            <a:pPr algn="ctr"/>
            <a:endParaRPr lang="el-GR" sz="4400" dirty="0">
              <a:solidFill>
                <a:schemeClr val="accent5">
                  <a:lumMod val="75000"/>
                </a:schemeClr>
              </a:solidFill>
            </a:endParaRPr>
          </a:p>
          <a:p>
            <a:pPr algn="ctr"/>
            <a:endParaRPr lang="el-GR" sz="4400" dirty="0">
              <a:solidFill>
                <a:schemeClr val="accent5">
                  <a:lumMod val="75000"/>
                </a:schemeClr>
              </a:solidFill>
            </a:endParaRPr>
          </a:p>
          <a:p>
            <a:pPr algn="ctr"/>
            <a:endParaRPr lang="el-GR" sz="4400" dirty="0">
              <a:solidFill>
                <a:schemeClr val="accent5">
                  <a:lumMod val="75000"/>
                </a:schemeClr>
              </a:solidFill>
            </a:endParaRPr>
          </a:p>
          <a:p>
            <a:pPr algn="ctr"/>
            <a:endParaRPr lang="el-GR" sz="4400" dirty="0">
              <a:solidFill>
                <a:schemeClr val="accent5">
                  <a:lumMod val="75000"/>
                </a:schemeClr>
              </a:solidFill>
            </a:endParaRPr>
          </a:p>
          <a:p>
            <a:pPr algn="ctr"/>
            <a:endParaRPr lang="el-GR" dirty="0">
              <a:solidFill>
                <a:schemeClr val="accent5">
                  <a:lumMod val="75000"/>
                </a:schemeClr>
              </a:solidFill>
            </a:endParaRPr>
          </a:p>
        </p:txBody>
      </p:sp>
      <p:pic>
        <p:nvPicPr>
          <p:cNvPr id="3" name="2 - Εικόνα" descr="Very Sad Emoji [Free Download iPhone Emojis in PNG].png">
            <a:hlinkClick r:id="rId2" action="ppaction://hlinksldjump"/>
          </p:cNvPr>
          <p:cNvPicPr>
            <a:picLocks noChangeAspect="1"/>
          </p:cNvPicPr>
          <p:nvPr/>
        </p:nvPicPr>
        <p:blipFill>
          <a:blip r:embed="rId3"/>
          <a:stretch>
            <a:fillRect/>
          </a:stretch>
        </p:blipFill>
        <p:spPr>
          <a:xfrm>
            <a:off x="5055638" y="4189445"/>
            <a:ext cx="1980000" cy="1980000"/>
          </a:xfrm>
          <a:prstGeom prst="rect">
            <a:avLst/>
          </a:prstGeom>
        </p:spPr>
      </p:pic>
    </p:spTree>
    <p:extLst>
      <p:ext uri="{BB962C8B-B14F-4D97-AF65-F5344CB8AC3E}">
        <p14:creationId xmlns:p14="http://schemas.microsoft.com/office/powerpoint/2010/main" xmlns="" val="1970398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309</TotalTime>
  <Words>753</Words>
  <Application>Microsoft Office PowerPoint</Application>
  <PresentationFormat>Προσαρμογή</PresentationFormat>
  <Paragraphs>104</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Maria Germanaki</dc:creator>
  <cp:lastModifiedBy>Ερωφίλη Καπνισάκη</cp:lastModifiedBy>
  <cp:revision>45</cp:revision>
  <dcterms:created xsi:type="dcterms:W3CDTF">2024-05-13T15:42:36Z</dcterms:created>
  <dcterms:modified xsi:type="dcterms:W3CDTF">2024-05-27T16:58:33Z</dcterms:modified>
</cp:coreProperties>
</file>