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65" r:id="rId4"/>
    <p:sldId id="283" r:id="rId5"/>
    <p:sldId id="285" r:id="rId6"/>
    <p:sldId id="266" r:id="rId7"/>
    <p:sldId id="267" r:id="rId8"/>
    <p:sldId id="268" r:id="rId9"/>
    <p:sldId id="272" r:id="rId10"/>
    <p:sldId id="273" r:id="rId11"/>
    <p:sldId id="274" r:id="rId12"/>
    <p:sldId id="275" r:id="rId13"/>
    <p:sldId id="276" r:id="rId14"/>
    <p:sldId id="277" r:id="rId15"/>
    <p:sldId id="278" r:id="rId16"/>
    <p:sldId id="279" r:id="rId17"/>
    <p:sldId id="280" r:id="rId18"/>
    <p:sldId id="281" r:id="rId19"/>
    <p:sldId id="282" r:id="rId20"/>
    <p:sldId id="264" r:id="rId21"/>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95" autoAdjust="0"/>
    <p:restoredTop sz="94660"/>
  </p:normalViewPr>
  <p:slideViewPr>
    <p:cSldViewPr snapToGrid="0">
      <p:cViewPr varScale="1">
        <p:scale>
          <a:sx n="68" d="100"/>
          <a:sy n="68" d="100"/>
        </p:scale>
        <p:origin x="-822"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extLst>
          </p:cNvPr>
          <p:cNvSpPr>
            <a:spLocks noGrp="1"/>
          </p:cNvSpPr>
          <p:nvPr>
            <p:ph type="dt" sz="half" idx="10"/>
          </p:nvPr>
        </p:nvSpPr>
        <p:spPr/>
        <p:txBody>
          <a:bodyPr/>
          <a:lstStyle>
            <a:lvl1pPr>
              <a:defRPr/>
            </a:lvl1pPr>
          </a:lstStyle>
          <a:p>
            <a:pPr>
              <a:defRPr/>
            </a:pPr>
            <a:fld id="{6CBA57B7-D1F7-4F3E-91C8-BE71511B751E}" type="datetimeFigureOut">
              <a:rPr lang="el-GR"/>
              <a:pPr>
                <a:defRPr/>
              </a:pPr>
              <a:t>19/5/2024</a:t>
            </a:fld>
            <a:endParaRPr lang="el-GR"/>
          </a:p>
        </p:txBody>
      </p:sp>
      <p:sp>
        <p:nvSpPr>
          <p:cNvPr id="5" name="Θέση υποσέλιδου 4">
            <a:extLst>
              <a:ext uri="{FF2B5EF4-FFF2-40B4-BE49-F238E27FC236}"/>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extLst>
          </p:cNvPr>
          <p:cNvSpPr>
            <a:spLocks noGrp="1"/>
          </p:cNvSpPr>
          <p:nvPr>
            <p:ph type="sldNum" sz="quarter" idx="12"/>
          </p:nvPr>
        </p:nvSpPr>
        <p:spPr/>
        <p:txBody>
          <a:bodyPr/>
          <a:lstStyle>
            <a:lvl1pPr>
              <a:defRPr/>
            </a:lvl1pPr>
          </a:lstStyle>
          <a:p>
            <a:pPr>
              <a:defRPr/>
            </a:pPr>
            <a:fld id="{D115A9D6-CD5A-4EAF-9FCC-6C53A365C57B}"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extLst>
          </p:cNvPr>
          <p:cNvSpPr>
            <a:spLocks noGrp="1"/>
          </p:cNvSpPr>
          <p:nvPr>
            <p:ph type="dt" sz="half" idx="10"/>
          </p:nvPr>
        </p:nvSpPr>
        <p:spPr/>
        <p:txBody>
          <a:bodyPr/>
          <a:lstStyle>
            <a:lvl1pPr>
              <a:defRPr/>
            </a:lvl1pPr>
          </a:lstStyle>
          <a:p>
            <a:pPr>
              <a:defRPr/>
            </a:pPr>
            <a:fld id="{942FE054-1EA3-46A9-816C-54172B24A3F5}" type="datetimeFigureOut">
              <a:rPr lang="el-GR"/>
              <a:pPr>
                <a:defRPr/>
              </a:pPr>
              <a:t>19/5/2024</a:t>
            </a:fld>
            <a:endParaRPr lang="el-GR"/>
          </a:p>
        </p:txBody>
      </p:sp>
      <p:sp>
        <p:nvSpPr>
          <p:cNvPr id="5" name="Θέση υποσέλιδου 4">
            <a:extLst>
              <a:ext uri="{FF2B5EF4-FFF2-40B4-BE49-F238E27FC236}"/>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extLst>
          </p:cNvPr>
          <p:cNvSpPr>
            <a:spLocks noGrp="1"/>
          </p:cNvSpPr>
          <p:nvPr>
            <p:ph type="sldNum" sz="quarter" idx="12"/>
          </p:nvPr>
        </p:nvSpPr>
        <p:spPr/>
        <p:txBody>
          <a:bodyPr/>
          <a:lstStyle>
            <a:lvl1pPr>
              <a:defRPr/>
            </a:lvl1pPr>
          </a:lstStyle>
          <a:p>
            <a:pPr>
              <a:defRPr/>
            </a:pPr>
            <a:fld id="{303F8F0E-90EA-4853-8FCB-C389F0D9B902}"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extLst>
          </p:cNvPr>
          <p:cNvSpPr>
            <a:spLocks noGrp="1"/>
          </p:cNvSpPr>
          <p:nvPr>
            <p:ph type="dt" sz="half" idx="10"/>
          </p:nvPr>
        </p:nvSpPr>
        <p:spPr/>
        <p:txBody>
          <a:bodyPr/>
          <a:lstStyle>
            <a:lvl1pPr>
              <a:defRPr/>
            </a:lvl1pPr>
          </a:lstStyle>
          <a:p>
            <a:pPr>
              <a:defRPr/>
            </a:pPr>
            <a:fld id="{6510EE8D-B61C-40F5-A44D-EEAB86F33FC4}" type="datetimeFigureOut">
              <a:rPr lang="el-GR"/>
              <a:pPr>
                <a:defRPr/>
              </a:pPr>
              <a:t>19/5/2024</a:t>
            </a:fld>
            <a:endParaRPr lang="el-GR"/>
          </a:p>
        </p:txBody>
      </p:sp>
      <p:sp>
        <p:nvSpPr>
          <p:cNvPr id="5" name="Θέση υποσέλιδου 4">
            <a:extLst>
              <a:ext uri="{FF2B5EF4-FFF2-40B4-BE49-F238E27FC236}"/>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extLst>
          </p:cNvPr>
          <p:cNvSpPr>
            <a:spLocks noGrp="1"/>
          </p:cNvSpPr>
          <p:nvPr>
            <p:ph type="sldNum" sz="quarter" idx="12"/>
          </p:nvPr>
        </p:nvSpPr>
        <p:spPr/>
        <p:txBody>
          <a:bodyPr/>
          <a:lstStyle>
            <a:lvl1pPr>
              <a:defRPr/>
            </a:lvl1pPr>
          </a:lstStyle>
          <a:p>
            <a:pPr>
              <a:defRPr/>
            </a:pPr>
            <a:fld id="{3BBDA251-7DFA-4F00-AC8C-8D498EBCED2B}"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extLst>
          </p:cNvPr>
          <p:cNvSpPr>
            <a:spLocks noGrp="1"/>
          </p:cNvSpPr>
          <p:nvPr>
            <p:ph type="dt" sz="half" idx="10"/>
          </p:nvPr>
        </p:nvSpPr>
        <p:spPr/>
        <p:txBody>
          <a:bodyPr/>
          <a:lstStyle>
            <a:lvl1pPr>
              <a:defRPr/>
            </a:lvl1pPr>
          </a:lstStyle>
          <a:p>
            <a:pPr>
              <a:defRPr/>
            </a:pPr>
            <a:fld id="{EDB7CF0F-DB60-43CB-A85A-930E309D34BC}" type="datetimeFigureOut">
              <a:rPr lang="el-GR"/>
              <a:pPr>
                <a:defRPr/>
              </a:pPr>
              <a:t>19/5/2024</a:t>
            </a:fld>
            <a:endParaRPr lang="el-GR"/>
          </a:p>
        </p:txBody>
      </p:sp>
      <p:sp>
        <p:nvSpPr>
          <p:cNvPr id="5" name="Θέση υποσέλιδου 4">
            <a:extLst>
              <a:ext uri="{FF2B5EF4-FFF2-40B4-BE49-F238E27FC236}"/>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extLst>
          </p:cNvPr>
          <p:cNvSpPr>
            <a:spLocks noGrp="1"/>
          </p:cNvSpPr>
          <p:nvPr>
            <p:ph type="sldNum" sz="quarter" idx="12"/>
          </p:nvPr>
        </p:nvSpPr>
        <p:spPr/>
        <p:txBody>
          <a:bodyPr/>
          <a:lstStyle>
            <a:lvl1pPr>
              <a:defRPr/>
            </a:lvl1pPr>
          </a:lstStyle>
          <a:p>
            <a:pPr>
              <a:defRPr/>
            </a:pPr>
            <a:fld id="{B06D6304-4CC5-4C23-8EB7-35A8391696E3}"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extLst>
          </p:cNvPr>
          <p:cNvSpPr>
            <a:spLocks noGrp="1"/>
          </p:cNvSpPr>
          <p:nvPr>
            <p:ph type="dt" sz="half" idx="10"/>
          </p:nvPr>
        </p:nvSpPr>
        <p:spPr/>
        <p:txBody>
          <a:bodyPr/>
          <a:lstStyle>
            <a:lvl1pPr>
              <a:defRPr/>
            </a:lvl1pPr>
          </a:lstStyle>
          <a:p>
            <a:pPr>
              <a:defRPr/>
            </a:pPr>
            <a:fld id="{05D7540B-17E4-4E4E-9B0B-FCB2E4E05DB8}" type="datetimeFigureOut">
              <a:rPr lang="el-GR"/>
              <a:pPr>
                <a:defRPr/>
              </a:pPr>
              <a:t>19/5/2024</a:t>
            </a:fld>
            <a:endParaRPr lang="el-GR"/>
          </a:p>
        </p:txBody>
      </p:sp>
      <p:sp>
        <p:nvSpPr>
          <p:cNvPr id="5" name="Θέση υποσέλιδου 4">
            <a:extLst>
              <a:ext uri="{FF2B5EF4-FFF2-40B4-BE49-F238E27FC236}"/>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extLst>
          </p:cNvPr>
          <p:cNvSpPr>
            <a:spLocks noGrp="1"/>
          </p:cNvSpPr>
          <p:nvPr>
            <p:ph type="sldNum" sz="quarter" idx="12"/>
          </p:nvPr>
        </p:nvSpPr>
        <p:spPr/>
        <p:txBody>
          <a:bodyPr/>
          <a:lstStyle>
            <a:lvl1pPr>
              <a:defRPr/>
            </a:lvl1pPr>
          </a:lstStyle>
          <a:p>
            <a:pPr>
              <a:defRPr/>
            </a:pPr>
            <a:fld id="{7D32C601-6EA1-49DD-BF39-C36C26DF5CD9}"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3">
            <a:extLst>
              <a:ext uri="{FF2B5EF4-FFF2-40B4-BE49-F238E27FC236}"/>
            </a:extLst>
          </p:cNvPr>
          <p:cNvSpPr>
            <a:spLocks noGrp="1"/>
          </p:cNvSpPr>
          <p:nvPr>
            <p:ph type="dt" sz="half" idx="10"/>
          </p:nvPr>
        </p:nvSpPr>
        <p:spPr/>
        <p:txBody>
          <a:bodyPr/>
          <a:lstStyle>
            <a:lvl1pPr>
              <a:defRPr/>
            </a:lvl1pPr>
          </a:lstStyle>
          <a:p>
            <a:pPr>
              <a:defRPr/>
            </a:pPr>
            <a:fld id="{EA4FB4C4-4CDE-46ED-89A3-59B56622AA04}" type="datetimeFigureOut">
              <a:rPr lang="el-GR"/>
              <a:pPr>
                <a:defRPr/>
              </a:pPr>
              <a:t>19/5/2024</a:t>
            </a:fld>
            <a:endParaRPr lang="el-GR"/>
          </a:p>
        </p:txBody>
      </p:sp>
      <p:sp>
        <p:nvSpPr>
          <p:cNvPr id="6" name="Θέση υποσέλιδου 4">
            <a:extLst>
              <a:ext uri="{FF2B5EF4-FFF2-40B4-BE49-F238E27FC236}"/>
            </a:extLst>
          </p:cNvPr>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a:extLst>
              <a:ext uri="{FF2B5EF4-FFF2-40B4-BE49-F238E27FC236}"/>
            </a:extLst>
          </p:cNvPr>
          <p:cNvSpPr>
            <a:spLocks noGrp="1"/>
          </p:cNvSpPr>
          <p:nvPr>
            <p:ph type="sldNum" sz="quarter" idx="12"/>
          </p:nvPr>
        </p:nvSpPr>
        <p:spPr/>
        <p:txBody>
          <a:bodyPr/>
          <a:lstStyle>
            <a:lvl1pPr>
              <a:defRPr/>
            </a:lvl1pPr>
          </a:lstStyle>
          <a:p>
            <a:pPr>
              <a:defRPr/>
            </a:pPr>
            <a:fld id="{B6148913-69D2-40FA-8E48-AC7A78BFA153}"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3">
            <a:extLst>
              <a:ext uri="{FF2B5EF4-FFF2-40B4-BE49-F238E27FC236}"/>
            </a:extLst>
          </p:cNvPr>
          <p:cNvSpPr>
            <a:spLocks noGrp="1"/>
          </p:cNvSpPr>
          <p:nvPr>
            <p:ph type="dt" sz="half" idx="10"/>
          </p:nvPr>
        </p:nvSpPr>
        <p:spPr/>
        <p:txBody>
          <a:bodyPr/>
          <a:lstStyle>
            <a:lvl1pPr>
              <a:defRPr/>
            </a:lvl1pPr>
          </a:lstStyle>
          <a:p>
            <a:pPr>
              <a:defRPr/>
            </a:pPr>
            <a:fld id="{AE47B9B5-BAFD-46B7-B91F-C3792544049B}" type="datetimeFigureOut">
              <a:rPr lang="el-GR"/>
              <a:pPr>
                <a:defRPr/>
              </a:pPr>
              <a:t>19/5/2024</a:t>
            </a:fld>
            <a:endParaRPr lang="el-GR"/>
          </a:p>
        </p:txBody>
      </p:sp>
      <p:sp>
        <p:nvSpPr>
          <p:cNvPr id="8" name="Θέση υποσέλιδου 4">
            <a:extLst>
              <a:ext uri="{FF2B5EF4-FFF2-40B4-BE49-F238E27FC236}"/>
            </a:extLst>
          </p:cNvPr>
          <p:cNvSpPr>
            <a:spLocks noGrp="1"/>
          </p:cNvSpPr>
          <p:nvPr>
            <p:ph type="ftr" sz="quarter" idx="11"/>
          </p:nvPr>
        </p:nvSpPr>
        <p:spPr/>
        <p:txBody>
          <a:bodyPr/>
          <a:lstStyle>
            <a:lvl1pPr>
              <a:defRPr/>
            </a:lvl1pPr>
          </a:lstStyle>
          <a:p>
            <a:pPr>
              <a:defRPr/>
            </a:pPr>
            <a:endParaRPr lang="el-GR"/>
          </a:p>
        </p:txBody>
      </p:sp>
      <p:sp>
        <p:nvSpPr>
          <p:cNvPr id="9" name="Θέση αριθμού διαφάνειας 5">
            <a:extLst>
              <a:ext uri="{FF2B5EF4-FFF2-40B4-BE49-F238E27FC236}"/>
            </a:extLst>
          </p:cNvPr>
          <p:cNvSpPr>
            <a:spLocks noGrp="1"/>
          </p:cNvSpPr>
          <p:nvPr>
            <p:ph type="sldNum" sz="quarter" idx="12"/>
          </p:nvPr>
        </p:nvSpPr>
        <p:spPr/>
        <p:txBody>
          <a:bodyPr/>
          <a:lstStyle>
            <a:lvl1pPr>
              <a:defRPr/>
            </a:lvl1pPr>
          </a:lstStyle>
          <a:p>
            <a:pPr>
              <a:defRPr/>
            </a:pPr>
            <a:fld id="{CEA2F4AF-DA45-4EA7-82A7-F2FBE283B7D3}"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3">
            <a:extLst>
              <a:ext uri="{FF2B5EF4-FFF2-40B4-BE49-F238E27FC236}"/>
            </a:extLst>
          </p:cNvPr>
          <p:cNvSpPr>
            <a:spLocks noGrp="1"/>
          </p:cNvSpPr>
          <p:nvPr>
            <p:ph type="dt" sz="half" idx="10"/>
          </p:nvPr>
        </p:nvSpPr>
        <p:spPr/>
        <p:txBody>
          <a:bodyPr/>
          <a:lstStyle>
            <a:lvl1pPr>
              <a:defRPr/>
            </a:lvl1pPr>
          </a:lstStyle>
          <a:p>
            <a:pPr>
              <a:defRPr/>
            </a:pPr>
            <a:fld id="{27CA6B9D-29BF-4036-8A11-C78675A8EE07}" type="datetimeFigureOut">
              <a:rPr lang="el-GR"/>
              <a:pPr>
                <a:defRPr/>
              </a:pPr>
              <a:t>19/5/2024</a:t>
            </a:fld>
            <a:endParaRPr lang="el-GR"/>
          </a:p>
        </p:txBody>
      </p:sp>
      <p:sp>
        <p:nvSpPr>
          <p:cNvPr id="4" name="Θέση υποσέλιδου 4">
            <a:extLst>
              <a:ext uri="{FF2B5EF4-FFF2-40B4-BE49-F238E27FC236}"/>
            </a:extLst>
          </p:cNvPr>
          <p:cNvSpPr>
            <a:spLocks noGrp="1"/>
          </p:cNvSpPr>
          <p:nvPr>
            <p:ph type="ftr" sz="quarter" idx="11"/>
          </p:nvPr>
        </p:nvSpPr>
        <p:spPr/>
        <p:txBody>
          <a:bodyPr/>
          <a:lstStyle>
            <a:lvl1pPr>
              <a:defRPr/>
            </a:lvl1pPr>
          </a:lstStyle>
          <a:p>
            <a:pPr>
              <a:defRPr/>
            </a:pPr>
            <a:endParaRPr lang="el-GR"/>
          </a:p>
        </p:txBody>
      </p:sp>
      <p:sp>
        <p:nvSpPr>
          <p:cNvPr id="5" name="Θέση αριθμού διαφάνειας 5">
            <a:extLst>
              <a:ext uri="{FF2B5EF4-FFF2-40B4-BE49-F238E27FC236}"/>
            </a:extLst>
          </p:cNvPr>
          <p:cNvSpPr>
            <a:spLocks noGrp="1"/>
          </p:cNvSpPr>
          <p:nvPr>
            <p:ph type="sldNum" sz="quarter" idx="12"/>
          </p:nvPr>
        </p:nvSpPr>
        <p:spPr/>
        <p:txBody>
          <a:bodyPr/>
          <a:lstStyle>
            <a:lvl1pPr>
              <a:defRPr/>
            </a:lvl1pPr>
          </a:lstStyle>
          <a:p>
            <a:pPr>
              <a:defRPr/>
            </a:pPr>
            <a:fld id="{7D71C1CE-71C1-4CAE-AD5B-E9852E80B7B4}"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3">
            <a:extLst>
              <a:ext uri="{FF2B5EF4-FFF2-40B4-BE49-F238E27FC236}"/>
            </a:extLst>
          </p:cNvPr>
          <p:cNvSpPr>
            <a:spLocks noGrp="1"/>
          </p:cNvSpPr>
          <p:nvPr>
            <p:ph type="dt" sz="half" idx="10"/>
          </p:nvPr>
        </p:nvSpPr>
        <p:spPr/>
        <p:txBody>
          <a:bodyPr/>
          <a:lstStyle>
            <a:lvl1pPr>
              <a:defRPr/>
            </a:lvl1pPr>
          </a:lstStyle>
          <a:p>
            <a:pPr>
              <a:defRPr/>
            </a:pPr>
            <a:fld id="{8B9DC76C-F44E-46E6-9B05-FBCB5CB4AC9E}" type="datetimeFigureOut">
              <a:rPr lang="el-GR"/>
              <a:pPr>
                <a:defRPr/>
              </a:pPr>
              <a:t>19/5/2024</a:t>
            </a:fld>
            <a:endParaRPr lang="el-GR"/>
          </a:p>
        </p:txBody>
      </p:sp>
      <p:sp>
        <p:nvSpPr>
          <p:cNvPr id="3" name="Θέση υποσέλιδου 4">
            <a:extLst>
              <a:ext uri="{FF2B5EF4-FFF2-40B4-BE49-F238E27FC236}"/>
            </a:extLst>
          </p:cNvPr>
          <p:cNvSpPr>
            <a:spLocks noGrp="1"/>
          </p:cNvSpPr>
          <p:nvPr>
            <p:ph type="ftr" sz="quarter" idx="11"/>
          </p:nvPr>
        </p:nvSpPr>
        <p:spPr/>
        <p:txBody>
          <a:bodyPr/>
          <a:lstStyle>
            <a:lvl1pPr>
              <a:defRPr/>
            </a:lvl1pPr>
          </a:lstStyle>
          <a:p>
            <a:pPr>
              <a:defRPr/>
            </a:pPr>
            <a:endParaRPr lang="el-GR"/>
          </a:p>
        </p:txBody>
      </p:sp>
      <p:sp>
        <p:nvSpPr>
          <p:cNvPr id="4" name="Θέση αριθμού διαφάνειας 5">
            <a:extLst>
              <a:ext uri="{FF2B5EF4-FFF2-40B4-BE49-F238E27FC236}"/>
            </a:extLst>
          </p:cNvPr>
          <p:cNvSpPr>
            <a:spLocks noGrp="1"/>
          </p:cNvSpPr>
          <p:nvPr>
            <p:ph type="sldNum" sz="quarter" idx="12"/>
          </p:nvPr>
        </p:nvSpPr>
        <p:spPr/>
        <p:txBody>
          <a:bodyPr/>
          <a:lstStyle>
            <a:lvl1pPr>
              <a:defRPr/>
            </a:lvl1pPr>
          </a:lstStyle>
          <a:p>
            <a:pPr>
              <a:defRPr/>
            </a:pPr>
            <a:fld id="{44E9DF77-427D-4E28-8486-CA9D86EC02B4}"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3">
            <a:extLst>
              <a:ext uri="{FF2B5EF4-FFF2-40B4-BE49-F238E27FC236}"/>
            </a:extLst>
          </p:cNvPr>
          <p:cNvSpPr>
            <a:spLocks noGrp="1"/>
          </p:cNvSpPr>
          <p:nvPr>
            <p:ph type="dt" sz="half" idx="10"/>
          </p:nvPr>
        </p:nvSpPr>
        <p:spPr/>
        <p:txBody>
          <a:bodyPr/>
          <a:lstStyle>
            <a:lvl1pPr>
              <a:defRPr/>
            </a:lvl1pPr>
          </a:lstStyle>
          <a:p>
            <a:pPr>
              <a:defRPr/>
            </a:pPr>
            <a:fld id="{E1083D4B-FE98-45E6-AB05-4A0D2F11F202}" type="datetimeFigureOut">
              <a:rPr lang="el-GR"/>
              <a:pPr>
                <a:defRPr/>
              </a:pPr>
              <a:t>19/5/2024</a:t>
            </a:fld>
            <a:endParaRPr lang="el-GR"/>
          </a:p>
        </p:txBody>
      </p:sp>
      <p:sp>
        <p:nvSpPr>
          <p:cNvPr id="6" name="Θέση υποσέλιδου 4">
            <a:extLst>
              <a:ext uri="{FF2B5EF4-FFF2-40B4-BE49-F238E27FC236}"/>
            </a:extLst>
          </p:cNvPr>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a:extLst>
              <a:ext uri="{FF2B5EF4-FFF2-40B4-BE49-F238E27FC236}"/>
            </a:extLst>
          </p:cNvPr>
          <p:cNvSpPr>
            <a:spLocks noGrp="1"/>
          </p:cNvSpPr>
          <p:nvPr>
            <p:ph type="sldNum" sz="quarter" idx="12"/>
          </p:nvPr>
        </p:nvSpPr>
        <p:spPr/>
        <p:txBody>
          <a:bodyPr/>
          <a:lstStyle>
            <a:lvl1pPr>
              <a:defRPr/>
            </a:lvl1pPr>
          </a:lstStyle>
          <a:p>
            <a:pPr>
              <a:defRPr/>
            </a:pPr>
            <a:fld id="{841F1DE8-AD21-483A-A7BB-2D9178D7EEEC}"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Θέση κειμένου 3">
            <a:extLst>
              <a:ext uri="{FF2B5EF4-FFF2-40B4-BE49-F238E27FC236}"/>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3">
            <a:extLst>
              <a:ext uri="{FF2B5EF4-FFF2-40B4-BE49-F238E27FC236}"/>
            </a:extLst>
          </p:cNvPr>
          <p:cNvSpPr>
            <a:spLocks noGrp="1"/>
          </p:cNvSpPr>
          <p:nvPr>
            <p:ph type="dt" sz="half" idx="10"/>
          </p:nvPr>
        </p:nvSpPr>
        <p:spPr/>
        <p:txBody>
          <a:bodyPr/>
          <a:lstStyle>
            <a:lvl1pPr>
              <a:defRPr/>
            </a:lvl1pPr>
          </a:lstStyle>
          <a:p>
            <a:pPr>
              <a:defRPr/>
            </a:pPr>
            <a:fld id="{9C5D4EE5-8D26-4BF8-8FB9-0E92309C2418}" type="datetimeFigureOut">
              <a:rPr lang="el-GR"/>
              <a:pPr>
                <a:defRPr/>
              </a:pPr>
              <a:t>19/5/2024</a:t>
            </a:fld>
            <a:endParaRPr lang="el-GR"/>
          </a:p>
        </p:txBody>
      </p:sp>
      <p:sp>
        <p:nvSpPr>
          <p:cNvPr id="6" name="Θέση υποσέλιδου 4">
            <a:extLst>
              <a:ext uri="{FF2B5EF4-FFF2-40B4-BE49-F238E27FC236}"/>
            </a:extLst>
          </p:cNvPr>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a:extLst>
              <a:ext uri="{FF2B5EF4-FFF2-40B4-BE49-F238E27FC236}"/>
            </a:extLst>
          </p:cNvPr>
          <p:cNvSpPr>
            <a:spLocks noGrp="1"/>
          </p:cNvSpPr>
          <p:nvPr>
            <p:ph type="sldNum" sz="quarter" idx="12"/>
          </p:nvPr>
        </p:nvSpPr>
        <p:spPr/>
        <p:txBody>
          <a:bodyPr/>
          <a:lstStyle>
            <a:lvl1pPr>
              <a:defRPr/>
            </a:lvl1pPr>
          </a:lstStyle>
          <a:p>
            <a:pPr>
              <a:defRPr/>
            </a:pPr>
            <a:fld id="{FDA4B0EA-DF06-4C4A-A983-D6A058E1A746}"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Κάντε κλικ για να επεξεργαστείτε τον τίτλο υποδείγματος</a:t>
            </a:r>
          </a:p>
        </p:txBody>
      </p:sp>
      <p:sp>
        <p:nvSpPr>
          <p:cNvPr id="1027" name="Θέση κειμένου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Στυλ κειμένου υποδείγματος</a:t>
            </a:r>
          </a:p>
          <a:p>
            <a:pPr lvl="1"/>
            <a:r>
              <a:rPr lang="el-GR" smtClean="0"/>
              <a:t>Δεύτερο επίπεδο</a:t>
            </a:r>
          </a:p>
          <a:p>
            <a:pPr lvl="2"/>
            <a:r>
              <a:rPr lang="el-GR" smtClean="0"/>
              <a:t>Τρίτο επίπεδο</a:t>
            </a:r>
          </a:p>
          <a:p>
            <a:pPr lvl="3"/>
            <a:r>
              <a:rPr lang="el-GR" smtClean="0"/>
              <a:t>Τέταρτο επίπεδο</a:t>
            </a:r>
          </a:p>
          <a:p>
            <a:pPr lvl="4"/>
            <a:r>
              <a:rPr lang="el-GR" smtClean="0"/>
              <a:t>Πέμπτο επίπεδο</a:t>
            </a:r>
          </a:p>
        </p:txBody>
      </p:sp>
      <p:sp>
        <p:nvSpPr>
          <p:cNvPr id="4" name="Θέση ημερομηνίας 3">
            <a:extLst>
              <a:ext uri="{FF2B5EF4-FFF2-40B4-BE49-F238E27FC236}"/>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82000"/>
                  </a:schemeClr>
                </a:solidFill>
                <a:latin typeface="+mn-lt"/>
                <a:cs typeface="+mn-cs"/>
              </a:defRPr>
            </a:lvl1pPr>
          </a:lstStyle>
          <a:p>
            <a:pPr>
              <a:defRPr/>
            </a:pPr>
            <a:fld id="{E3FE25B2-238F-4E52-B52D-C7894D91E04C}" type="datetimeFigureOut">
              <a:rPr lang="el-GR"/>
              <a:pPr>
                <a:defRPr/>
              </a:pPr>
              <a:t>19/5/2024</a:t>
            </a:fld>
            <a:endParaRPr lang="el-GR"/>
          </a:p>
        </p:txBody>
      </p:sp>
      <p:sp>
        <p:nvSpPr>
          <p:cNvPr id="5" name="Θέση υποσέλιδου 4">
            <a:extLst>
              <a:ext uri="{FF2B5EF4-FFF2-40B4-BE49-F238E27FC236}"/>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82000"/>
                  </a:schemeClr>
                </a:solidFill>
                <a:latin typeface="+mn-lt"/>
                <a:cs typeface="+mn-cs"/>
              </a:defRPr>
            </a:lvl1pPr>
          </a:lstStyle>
          <a:p>
            <a:pPr>
              <a:defRPr/>
            </a:pPr>
            <a:endParaRPr lang="el-GR"/>
          </a:p>
        </p:txBody>
      </p:sp>
      <p:sp>
        <p:nvSpPr>
          <p:cNvPr id="6" name="Θέση αριθμού διαφάνειας 5">
            <a:extLst>
              <a:ext uri="{FF2B5EF4-FFF2-40B4-BE49-F238E27FC236}"/>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82000"/>
                  </a:schemeClr>
                </a:solidFill>
                <a:latin typeface="+mn-lt"/>
                <a:cs typeface="+mn-cs"/>
              </a:defRPr>
            </a:lvl1pPr>
          </a:lstStyle>
          <a:p>
            <a:pPr>
              <a:defRPr/>
            </a:pPr>
            <a:fld id="{18D68225-4741-455D-BC38-CAB5753F2A58}"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Aptos Display"/>
        </a:defRPr>
      </a:lvl2pPr>
      <a:lvl3pPr algn="l" rtl="0" eaLnBrk="0" fontAlgn="base" hangingPunct="0">
        <a:lnSpc>
          <a:spcPct val="90000"/>
        </a:lnSpc>
        <a:spcBef>
          <a:spcPct val="0"/>
        </a:spcBef>
        <a:spcAft>
          <a:spcPct val="0"/>
        </a:spcAft>
        <a:defRPr sz="4400">
          <a:solidFill>
            <a:schemeClr val="tx1"/>
          </a:solidFill>
          <a:latin typeface="Aptos Display"/>
        </a:defRPr>
      </a:lvl3pPr>
      <a:lvl4pPr algn="l" rtl="0" eaLnBrk="0" fontAlgn="base" hangingPunct="0">
        <a:lnSpc>
          <a:spcPct val="90000"/>
        </a:lnSpc>
        <a:spcBef>
          <a:spcPct val="0"/>
        </a:spcBef>
        <a:spcAft>
          <a:spcPct val="0"/>
        </a:spcAft>
        <a:defRPr sz="4400">
          <a:solidFill>
            <a:schemeClr val="tx1"/>
          </a:solidFill>
          <a:latin typeface="Aptos Display"/>
        </a:defRPr>
      </a:lvl4pPr>
      <a:lvl5pPr algn="l" rtl="0" eaLnBrk="0" fontAlgn="base" hangingPunct="0">
        <a:lnSpc>
          <a:spcPct val="90000"/>
        </a:lnSpc>
        <a:spcBef>
          <a:spcPct val="0"/>
        </a:spcBef>
        <a:spcAft>
          <a:spcPct val="0"/>
        </a:spcAft>
        <a:defRPr sz="4400">
          <a:solidFill>
            <a:schemeClr val="tx1"/>
          </a:solidFill>
          <a:latin typeface="Aptos Display"/>
        </a:defRPr>
      </a:lvl5pPr>
      <a:lvl6pPr marL="457200" algn="l" rtl="0" fontAlgn="base">
        <a:lnSpc>
          <a:spcPct val="90000"/>
        </a:lnSpc>
        <a:spcBef>
          <a:spcPct val="0"/>
        </a:spcBef>
        <a:spcAft>
          <a:spcPct val="0"/>
        </a:spcAft>
        <a:defRPr sz="4400">
          <a:solidFill>
            <a:schemeClr val="tx1"/>
          </a:solidFill>
          <a:latin typeface="Aptos Display"/>
        </a:defRPr>
      </a:lvl6pPr>
      <a:lvl7pPr marL="914400" algn="l" rtl="0" fontAlgn="base">
        <a:lnSpc>
          <a:spcPct val="90000"/>
        </a:lnSpc>
        <a:spcBef>
          <a:spcPct val="0"/>
        </a:spcBef>
        <a:spcAft>
          <a:spcPct val="0"/>
        </a:spcAft>
        <a:defRPr sz="4400">
          <a:solidFill>
            <a:schemeClr val="tx1"/>
          </a:solidFill>
          <a:latin typeface="Aptos Display"/>
        </a:defRPr>
      </a:lvl7pPr>
      <a:lvl8pPr marL="1371600" algn="l" rtl="0" fontAlgn="base">
        <a:lnSpc>
          <a:spcPct val="90000"/>
        </a:lnSpc>
        <a:spcBef>
          <a:spcPct val="0"/>
        </a:spcBef>
        <a:spcAft>
          <a:spcPct val="0"/>
        </a:spcAft>
        <a:defRPr sz="4400">
          <a:solidFill>
            <a:schemeClr val="tx1"/>
          </a:solidFill>
          <a:latin typeface="Aptos Display"/>
        </a:defRPr>
      </a:lvl8pPr>
      <a:lvl9pPr marL="1828800" algn="l" rtl="0" fontAlgn="base">
        <a:lnSpc>
          <a:spcPct val="90000"/>
        </a:lnSpc>
        <a:spcBef>
          <a:spcPct val="0"/>
        </a:spcBef>
        <a:spcAft>
          <a:spcPct val="0"/>
        </a:spcAft>
        <a:defRPr sz="4400">
          <a:solidFill>
            <a:schemeClr val="tx1"/>
          </a:solidFill>
          <a:latin typeface="Aptos Display"/>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2.xml"/></Relationships>
</file>

<file path=ppt/slides/_rels/slide11.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slide" Target="slide15.xml"/></Relationships>
</file>

<file path=ppt/slides/_rels/slide14.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slide" Target="slide18.xml"/><Relationship Id="rId4" Type="http://schemas.openxmlformats.org/officeDocument/2006/relationships/slide" Target="slide17.xml"/></Relationships>
</file>

<file path=ppt/slides/_rels/slide17.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video" Target="NUL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3 - Ορθογώνιο"/>
          <p:cNvSpPr>
            <a:spLocks noChangeArrowheads="1"/>
          </p:cNvSpPr>
          <p:nvPr/>
        </p:nvSpPr>
        <p:spPr bwMode="auto">
          <a:xfrm>
            <a:off x="304800" y="685800"/>
            <a:ext cx="10858500" cy="4816475"/>
          </a:xfrm>
          <a:prstGeom prst="rect">
            <a:avLst/>
          </a:prstGeom>
          <a:noFill/>
          <a:ln w="9525">
            <a:noFill/>
            <a:miter lim="800000"/>
            <a:headEnd/>
            <a:tailEnd/>
          </a:ln>
        </p:spPr>
        <p:txBody>
          <a:bodyPr>
            <a:spAutoFit/>
          </a:bodyPr>
          <a:lstStyle/>
          <a:p>
            <a:pPr algn="just"/>
            <a:r>
              <a:rPr lang="el-GR" sz="2000" b="1">
                <a:latin typeface="Calibri" pitchFamily="34" charset="0"/>
              </a:rPr>
              <a:t>Π5. Δραστηριότητα 2</a:t>
            </a:r>
            <a:r>
              <a:rPr lang="el-GR" sz="2000">
                <a:latin typeface="Calibri" pitchFamily="34" charset="0"/>
              </a:rPr>
              <a:t> </a:t>
            </a:r>
            <a:endParaRPr lang="en-US" sz="2000">
              <a:latin typeface="Calibri" pitchFamily="34" charset="0"/>
            </a:endParaRPr>
          </a:p>
          <a:p>
            <a:pPr algn="just"/>
            <a:endParaRPr lang="en-US" sz="2000">
              <a:latin typeface="Calibri" pitchFamily="34" charset="0"/>
            </a:endParaRPr>
          </a:p>
          <a:p>
            <a:pPr algn="just">
              <a:lnSpc>
                <a:spcPct val="150000"/>
              </a:lnSpc>
            </a:pPr>
            <a:r>
              <a:rPr lang="el-GR" sz="2000">
                <a:latin typeface="Calibri" pitchFamily="34" charset="0"/>
              </a:rPr>
              <a:t>Να σχεδιάσετε μια διδακτική παρέμβαση ή κάποιες δραστηριότητες για τη διδασκαλία μιας θεματικής ενότητας ή έννοιας (κλάδος ΠΕ60) αξιοποιώντας κατάλληλο διαδραστικό υλικό. Σκεφτείτε ποιο από το διαδραστικό περιεχόμενο θα αξιοποιήσετε αλλά και ποιες οδηγίες θα συμπεριλάβετε στην περίπτωση αυτή λαμβάνοντας υπόψη ότι έχετε στη διάθεσή σας και διαδραστικό πίνακα. Περιγράψτε αναλυτικά τα βήματα της διδακτικής παρέμβασης αλλά και τις περιπτώσεις εμπλοκής του διαδραστικού περιεχομένου. Την αναλυτική περιγραφή που θα ετοιμάσετε υπό μορφή παρουσίασης να την αναρτήσετε στον «Χώρο Ανάρτησης Ασύγχρονης Δραστηριότητας», του παρόντος Εκπαιδευτικού Πακέτου 5 (προσοχή σύντομες απαντήσεις) με αντίστοιχο όνομα αρχείου: «Π5_ δραστ_2_επωνυμο_ονομα».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 Τίτλος"/>
          <p:cNvSpPr>
            <a:spLocks noGrp="1"/>
          </p:cNvSpPr>
          <p:nvPr>
            <p:ph type="ctrTitle" idx="4294967295"/>
          </p:nvPr>
        </p:nvSpPr>
        <p:spPr>
          <a:xfrm>
            <a:off x="952500" y="214313"/>
            <a:ext cx="10363200" cy="857250"/>
          </a:xfrm>
        </p:spPr>
        <p:txBody>
          <a:bodyPr/>
          <a:lstStyle/>
          <a:p>
            <a:pPr eaLnBrk="1" hangingPunct="1"/>
            <a:r>
              <a:rPr lang="el-GR" sz="4000" smtClean="0"/>
              <a:t>Ποια εποχή ανθίζει η Αμυγδαλιά;</a:t>
            </a:r>
          </a:p>
        </p:txBody>
      </p:sp>
      <p:pic>
        <p:nvPicPr>
          <p:cNvPr id="20482" name="3 - Εικόνα" descr="images.jpg"/>
          <p:cNvPicPr>
            <a:picLocks noChangeAspect="1"/>
          </p:cNvPicPr>
          <p:nvPr/>
        </p:nvPicPr>
        <p:blipFill>
          <a:blip r:embed="rId2"/>
          <a:srcRect/>
          <a:stretch>
            <a:fillRect/>
          </a:stretch>
        </p:blipFill>
        <p:spPr bwMode="auto">
          <a:xfrm>
            <a:off x="3429000" y="1214438"/>
            <a:ext cx="5086350" cy="2857500"/>
          </a:xfrm>
          <a:prstGeom prst="rect">
            <a:avLst/>
          </a:prstGeom>
          <a:noFill/>
          <a:ln w="9525">
            <a:noFill/>
            <a:miter lim="800000"/>
            <a:headEnd/>
            <a:tailEnd/>
          </a:ln>
        </p:spPr>
      </p:pic>
      <p:sp>
        <p:nvSpPr>
          <p:cNvPr id="5" name="4 - TextBox">
            <a:hlinkClick r:id="rId3" action="ppaction://hlinksldjump"/>
          </p:cNvPr>
          <p:cNvSpPr txBox="1"/>
          <p:nvPr/>
        </p:nvSpPr>
        <p:spPr>
          <a:xfrm>
            <a:off x="381000" y="4572000"/>
            <a:ext cx="2571750" cy="523875"/>
          </a:xfrm>
          <a:prstGeom prst="rect">
            <a:avLst/>
          </a:prstGeom>
          <a:noFill/>
          <a:ln w="57150">
            <a:solidFill>
              <a:schemeClr val="accent6">
                <a:lumMod val="75000"/>
              </a:schemeClr>
            </a:solidFill>
          </a:ln>
        </p:spPr>
        <p:txBody>
          <a:bodyPr>
            <a:spAutoFit/>
          </a:bodyPr>
          <a:lstStyle/>
          <a:p>
            <a:pPr algn="ctr" fontAlgn="auto">
              <a:spcBef>
                <a:spcPts val="0"/>
              </a:spcBef>
              <a:spcAft>
                <a:spcPts val="0"/>
              </a:spcAft>
              <a:defRPr/>
            </a:pPr>
            <a:r>
              <a:rPr lang="el-GR" sz="2800" b="1" dirty="0">
                <a:latin typeface="+mn-lt"/>
                <a:cs typeface="+mn-cs"/>
              </a:rPr>
              <a:t>φθινόπωρο</a:t>
            </a:r>
          </a:p>
        </p:txBody>
      </p:sp>
      <p:sp>
        <p:nvSpPr>
          <p:cNvPr id="20484" name="7 - TextBox">
            <a:hlinkClick r:id="rId3" action="ppaction://hlinksldjump"/>
          </p:cNvPr>
          <p:cNvSpPr txBox="1">
            <a:spLocks noChangeArrowheads="1"/>
          </p:cNvSpPr>
          <p:nvPr/>
        </p:nvSpPr>
        <p:spPr bwMode="auto">
          <a:xfrm>
            <a:off x="9239250" y="5286375"/>
            <a:ext cx="2571750" cy="523875"/>
          </a:xfrm>
          <a:prstGeom prst="rect">
            <a:avLst/>
          </a:prstGeom>
          <a:noFill/>
          <a:ln w="57150">
            <a:solidFill>
              <a:srgbClr val="0070C0"/>
            </a:solidFill>
            <a:miter lim="800000"/>
            <a:headEnd/>
            <a:tailEnd/>
          </a:ln>
        </p:spPr>
        <p:txBody>
          <a:bodyPr>
            <a:spAutoFit/>
          </a:bodyPr>
          <a:lstStyle/>
          <a:p>
            <a:pPr algn="ctr"/>
            <a:r>
              <a:rPr lang="el-GR" sz="2800" b="1">
                <a:latin typeface="Calibri" pitchFamily="34" charset="0"/>
              </a:rPr>
              <a:t>καλοκαίρι</a:t>
            </a:r>
          </a:p>
        </p:txBody>
      </p:sp>
      <p:sp>
        <p:nvSpPr>
          <p:cNvPr id="20485" name="8 - TextBox">
            <a:hlinkClick r:id="rId3" action="ppaction://hlinksldjump"/>
          </p:cNvPr>
          <p:cNvSpPr txBox="1">
            <a:spLocks noChangeArrowheads="1"/>
          </p:cNvSpPr>
          <p:nvPr/>
        </p:nvSpPr>
        <p:spPr bwMode="auto">
          <a:xfrm>
            <a:off x="6381750" y="4643438"/>
            <a:ext cx="2571750" cy="523875"/>
          </a:xfrm>
          <a:prstGeom prst="rect">
            <a:avLst/>
          </a:prstGeom>
          <a:noFill/>
          <a:ln w="57150">
            <a:solidFill>
              <a:srgbClr val="FF0066"/>
            </a:solidFill>
            <a:miter lim="800000"/>
            <a:headEnd/>
            <a:tailEnd/>
          </a:ln>
        </p:spPr>
        <p:txBody>
          <a:bodyPr>
            <a:spAutoFit/>
          </a:bodyPr>
          <a:lstStyle/>
          <a:p>
            <a:pPr algn="ctr"/>
            <a:r>
              <a:rPr lang="el-GR" sz="2800" b="1">
                <a:latin typeface="Calibri" pitchFamily="34" charset="0"/>
              </a:rPr>
              <a:t>άνοιξη</a:t>
            </a:r>
          </a:p>
        </p:txBody>
      </p:sp>
      <p:sp>
        <p:nvSpPr>
          <p:cNvPr id="20486" name="9 - TextBox">
            <a:hlinkClick r:id="rId4" action="ppaction://hlinksldjump"/>
          </p:cNvPr>
          <p:cNvSpPr txBox="1">
            <a:spLocks noChangeArrowheads="1"/>
          </p:cNvSpPr>
          <p:nvPr/>
        </p:nvSpPr>
        <p:spPr bwMode="auto">
          <a:xfrm>
            <a:off x="3238500" y="5214938"/>
            <a:ext cx="2571750" cy="523875"/>
          </a:xfrm>
          <a:prstGeom prst="rect">
            <a:avLst/>
          </a:prstGeom>
          <a:noFill/>
          <a:ln w="57150">
            <a:solidFill>
              <a:srgbClr val="002060"/>
            </a:solidFill>
            <a:miter lim="800000"/>
            <a:headEnd/>
            <a:tailEnd/>
          </a:ln>
        </p:spPr>
        <p:txBody>
          <a:bodyPr>
            <a:spAutoFit/>
          </a:bodyPr>
          <a:lstStyle/>
          <a:p>
            <a:pPr algn="ctr"/>
            <a:r>
              <a:rPr lang="el-GR" sz="2800" b="1">
                <a:latin typeface="Calibri" pitchFamily="34" charset="0"/>
              </a:rPr>
              <a:t>χειμώνας</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2 - Θέση περιεχομένου"/>
          <p:cNvSpPr>
            <a:spLocks noGrp="1"/>
          </p:cNvSpPr>
          <p:nvPr>
            <p:ph idx="4294967295"/>
          </p:nvPr>
        </p:nvSpPr>
        <p:spPr/>
        <p:txBody>
          <a:bodyPr/>
          <a:lstStyle/>
          <a:p>
            <a:pPr eaLnBrk="1" hangingPunct="1"/>
            <a:r>
              <a:rPr lang="el-GR" smtClean="0">
                <a:hlinkClick r:id="rId2" action="ppaction://hlinksldjump"/>
              </a:rPr>
              <a:t>Λάθος. Προσπάθησε ξανά!</a:t>
            </a:r>
            <a:endParaRPr lang="el-GR"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2 - Θέση περιεχομένου"/>
          <p:cNvSpPr>
            <a:spLocks noGrp="1"/>
          </p:cNvSpPr>
          <p:nvPr>
            <p:ph idx="4294967295"/>
          </p:nvPr>
        </p:nvSpPr>
        <p:spPr/>
        <p:txBody>
          <a:bodyPr/>
          <a:lstStyle/>
          <a:p>
            <a:pPr eaLnBrk="1" hangingPunct="1"/>
            <a:r>
              <a:rPr lang="el-GR" smtClean="0">
                <a:hlinkClick r:id="rId2" action="ppaction://hlinksldjump"/>
              </a:rPr>
              <a:t>Σωστό! </a:t>
            </a:r>
          </a:p>
          <a:p>
            <a:pPr eaLnBrk="1" hangingPunct="1">
              <a:buFont typeface="Arial" charset="0"/>
              <a:buNone/>
            </a:pPr>
            <a:r>
              <a:rPr lang="el-GR" smtClean="0">
                <a:hlinkClick r:id="rId2" action="ppaction://hlinksldjump"/>
              </a:rPr>
              <a:t>Μπράβο τα κατάφερες!</a:t>
            </a:r>
            <a:endParaRPr lang="el-GR" smtClean="0"/>
          </a:p>
          <a:p>
            <a:pPr eaLnBrk="1" hangingPunct="1">
              <a:buFont typeface="Arial" charset="0"/>
              <a:buNone/>
            </a:pPr>
            <a:endParaRPr lang="el-GR"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 Τίτλος"/>
          <p:cNvSpPr>
            <a:spLocks noGrp="1"/>
          </p:cNvSpPr>
          <p:nvPr>
            <p:ph type="title" idx="4294967295"/>
          </p:nvPr>
        </p:nvSpPr>
        <p:spPr/>
        <p:txBody>
          <a:bodyPr/>
          <a:lstStyle/>
          <a:p>
            <a:pPr eaLnBrk="1" hangingPunct="1"/>
            <a:r>
              <a:rPr lang="el-GR" sz="4000" smtClean="0"/>
              <a:t>Τα άνθη της Αμυγδαλιάς είναι κόκκινα.</a:t>
            </a:r>
          </a:p>
        </p:txBody>
      </p:sp>
      <p:pic>
        <p:nvPicPr>
          <p:cNvPr id="23554" name="3 - Θέση περιεχομένου" descr="amygdalia-Lin-Animalart-Pixabay.jpg"/>
          <p:cNvPicPr>
            <a:picLocks noGrp="1" noChangeAspect="1"/>
          </p:cNvPicPr>
          <p:nvPr>
            <p:ph idx="4294967295"/>
          </p:nvPr>
        </p:nvPicPr>
        <p:blipFill>
          <a:blip r:embed="rId2"/>
          <a:srcRect/>
          <a:stretch>
            <a:fillRect/>
          </a:stretch>
        </p:blipFill>
        <p:spPr>
          <a:xfrm>
            <a:off x="3810000" y="1500188"/>
            <a:ext cx="4386263" cy="2266950"/>
          </a:xfrm>
        </p:spPr>
      </p:pic>
      <p:sp>
        <p:nvSpPr>
          <p:cNvPr id="23555" name="4 - TextBox">
            <a:hlinkClick r:id="rId3" action="ppaction://hlinksldjump"/>
          </p:cNvPr>
          <p:cNvSpPr txBox="1">
            <a:spLocks noChangeArrowheads="1"/>
          </p:cNvSpPr>
          <p:nvPr/>
        </p:nvSpPr>
        <p:spPr bwMode="auto">
          <a:xfrm>
            <a:off x="1905000" y="4643438"/>
            <a:ext cx="3333750" cy="646112"/>
          </a:xfrm>
          <a:prstGeom prst="rect">
            <a:avLst/>
          </a:prstGeom>
          <a:noFill/>
          <a:ln w="57150">
            <a:solidFill>
              <a:srgbClr val="00B050"/>
            </a:solidFill>
            <a:miter lim="800000"/>
            <a:headEnd/>
            <a:tailEnd/>
          </a:ln>
        </p:spPr>
        <p:txBody>
          <a:bodyPr>
            <a:spAutoFit/>
          </a:bodyPr>
          <a:lstStyle/>
          <a:p>
            <a:r>
              <a:rPr lang="el-GR" sz="3600">
                <a:latin typeface="Calibri" pitchFamily="34" charset="0"/>
              </a:rPr>
              <a:t>Σωστό</a:t>
            </a:r>
          </a:p>
        </p:txBody>
      </p:sp>
      <p:sp>
        <p:nvSpPr>
          <p:cNvPr id="23556" name="5 - TextBox"/>
          <p:cNvSpPr txBox="1">
            <a:spLocks noChangeArrowheads="1"/>
          </p:cNvSpPr>
          <p:nvPr/>
        </p:nvSpPr>
        <p:spPr bwMode="auto">
          <a:xfrm>
            <a:off x="6953250" y="4643438"/>
            <a:ext cx="3333750" cy="646112"/>
          </a:xfrm>
          <a:prstGeom prst="rect">
            <a:avLst/>
          </a:prstGeom>
          <a:noFill/>
          <a:ln w="57150">
            <a:solidFill>
              <a:srgbClr val="FF0000"/>
            </a:solidFill>
            <a:miter lim="800000"/>
            <a:headEnd/>
            <a:tailEnd/>
          </a:ln>
        </p:spPr>
        <p:txBody>
          <a:bodyPr>
            <a:spAutoFit/>
          </a:bodyPr>
          <a:lstStyle/>
          <a:p>
            <a:r>
              <a:rPr lang="el-GR" sz="3600">
                <a:latin typeface="Calibri" pitchFamily="34" charset="0"/>
                <a:hlinkClick r:id="rId4" action="ppaction://hlinksldjump"/>
              </a:rPr>
              <a:t>Λάθος</a:t>
            </a:r>
            <a:endParaRPr lang="el-GR" sz="3600">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2 - Θέση περιεχομένου"/>
          <p:cNvSpPr>
            <a:spLocks noGrp="1"/>
          </p:cNvSpPr>
          <p:nvPr>
            <p:ph idx="4294967295"/>
          </p:nvPr>
        </p:nvSpPr>
        <p:spPr/>
        <p:txBody>
          <a:bodyPr/>
          <a:lstStyle/>
          <a:p>
            <a:pPr eaLnBrk="1" hangingPunct="1"/>
            <a:r>
              <a:rPr lang="el-GR" smtClean="0">
                <a:hlinkClick r:id="rId2" action="ppaction://hlinksldjump"/>
              </a:rPr>
              <a:t>Λάθος. Προσπάθησε ξανά!</a:t>
            </a:r>
            <a:endParaRPr lang="el-GR"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2 - Θέση περιεχομένου"/>
          <p:cNvSpPr>
            <a:spLocks noGrp="1"/>
          </p:cNvSpPr>
          <p:nvPr>
            <p:ph idx="4294967295"/>
          </p:nvPr>
        </p:nvSpPr>
        <p:spPr/>
        <p:txBody>
          <a:bodyPr/>
          <a:lstStyle/>
          <a:p>
            <a:pPr eaLnBrk="1" hangingPunct="1">
              <a:buFont typeface="Arial" charset="0"/>
              <a:buNone/>
            </a:pPr>
            <a:endParaRPr lang="el-GR" smtClean="0"/>
          </a:p>
          <a:p>
            <a:pPr eaLnBrk="1" hangingPunct="1"/>
            <a:r>
              <a:rPr lang="el-GR" smtClean="0">
                <a:hlinkClick r:id="rId2" action="ppaction://hlinksldjump"/>
              </a:rPr>
              <a:t>Σωστά! Τα άνθη της Αμυγδαλιάς είναι ροζ!</a:t>
            </a:r>
            <a:endParaRPr lang="el-GR"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 Τίτλος"/>
          <p:cNvSpPr>
            <a:spLocks noGrp="1"/>
          </p:cNvSpPr>
          <p:nvPr>
            <p:ph type="title" idx="4294967295"/>
          </p:nvPr>
        </p:nvSpPr>
        <p:spPr/>
        <p:txBody>
          <a:bodyPr/>
          <a:lstStyle/>
          <a:p>
            <a:pPr eaLnBrk="1" hangingPunct="1"/>
            <a:r>
              <a:rPr lang="el-GR" sz="4000" smtClean="0"/>
              <a:t>Τα άνθη της Αμυγδαλιάς φυτρώνουν πριν τα φύλλα.</a:t>
            </a:r>
          </a:p>
        </p:txBody>
      </p:sp>
      <p:pic>
        <p:nvPicPr>
          <p:cNvPr id="26626" name="5 - Εικόνα" descr="mistikakipou-amigdalia-kalliergeia.jpg"/>
          <p:cNvPicPr>
            <a:picLocks noChangeAspect="1"/>
          </p:cNvPicPr>
          <p:nvPr/>
        </p:nvPicPr>
        <p:blipFill>
          <a:blip r:embed="rId2"/>
          <a:srcRect/>
          <a:stretch>
            <a:fillRect/>
          </a:stretch>
        </p:blipFill>
        <p:spPr bwMode="auto">
          <a:xfrm>
            <a:off x="3333750" y="1571625"/>
            <a:ext cx="6096000" cy="2286000"/>
          </a:xfrm>
          <a:prstGeom prst="rect">
            <a:avLst/>
          </a:prstGeom>
          <a:noFill/>
          <a:ln w="9525">
            <a:noFill/>
            <a:miter lim="800000"/>
            <a:headEnd/>
            <a:tailEnd/>
          </a:ln>
        </p:spPr>
      </p:pic>
      <p:sp>
        <p:nvSpPr>
          <p:cNvPr id="26627" name="8 - TextBox">
            <a:hlinkClick r:id="rId3" action="ppaction://hlinksldjump"/>
          </p:cNvPr>
          <p:cNvSpPr txBox="1">
            <a:spLocks noChangeArrowheads="1"/>
          </p:cNvSpPr>
          <p:nvPr/>
        </p:nvSpPr>
        <p:spPr bwMode="auto">
          <a:xfrm>
            <a:off x="1238250" y="4429125"/>
            <a:ext cx="3333750" cy="646113"/>
          </a:xfrm>
          <a:prstGeom prst="rect">
            <a:avLst/>
          </a:prstGeom>
          <a:noFill/>
          <a:ln w="57150">
            <a:solidFill>
              <a:srgbClr val="00B050"/>
            </a:solidFill>
            <a:miter lim="800000"/>
            <a:headEnd/>
            <a:tailEnd/>
          </a:ln>
        </p:spPr>
        <p:txBody>
          <a:bodyPr>
            <a:spAutoFit/>
          </a:bodyPr>
          <a:lstStyle/>
          <a:p>
            <a:pPr algn="ctr"/>
            <a:r>
              <a:rPr lang="el-GR" sz="3600" b="1">
                <a:latin typeface="Calibri" pitchFamily="34" charset="0"/>
                <a:hlinkClick r:id="rId4" action="ppaction://hlinksldjump"/>
              </a:rPr>
              <a:t>Σωστό</a:t>
            </a:r>
            <a:endParaRPr lang="el-GR" sz="3600" b="1">
              <a:latin typeface="Calibri" pitchFamily="34" charset="0"/>
            </a:endParaRPr>
          </a:p>
        </p:txBody>
      </p:sp>
      <p:sp>
        <p:nvSpPr>
          <p:cNvPr id="26628" name="9 - TextBox">
            <a:hlinkClick r:id="rId5" action="ppaction://hlinksldjump"/>
          </p:cNvPr>
          <p:cNvSpPr txBox="1">
            <a:spLocks noChangeArrowheads="1"/>
          </p:cNvSpPr>
          <p:nvPr/>
        </p:nvSpPr>
        <p:spPr bwMode="auto">
          <a:xfrm>
            <a:off x="7143750" y="4429125"/>
            <a:ext cx="2952750" cy="646113"/>
          </a:xfrm>
          <a:prstGeom prst="rect">
            <a:avLst/>
          </a:prstGeom>
          <a:noFill/>
          <a:ln w="57150">
            <a:solidFill>
              <a:srgbClr val="FF0000"/>
            </a:solidFill>
            <a:miter lim="800000"/>
            <a:headEnd/>
            <a:tailEnd/>
          </a:ln>
        </p:spPr>
        <p:txBody>
          <a:bodyPr>
            <a:spAutoFit/>
          </a:bodyPr>
          <a:lstStyle/>
          <a:p>
            <a:pPr algn="ctr"/>
            <a:r>
              <a:rPr lang="el-GR" sz="3600" b="1">
                <a:latin typeface="Calibri" pitchFamily="34" charset="0"/>
              </a:rPr>
              <a:t>Λάθος</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2 - Θέση περιεχομένου"/>
          <p:cNvSpPr>
            <a:spLocks noGrp="1"/>
          </p:cNvSpPr>
          <p:nvPr>
            <p:ph idx="4294967295"/>
          </p:nvPr>
        </p:nvSpPr>
        <p:spPr/>
        <p:txBody>
          <a:bodyPr/>
          <a:lstStyle/>
          <a:p>
            <a:pPr eaLnBrk="1" hangingPunct="1"/>
            <a:r>
              <a:rPr lang="el-GR" smtClean="0">
                <a:hlinkClick r:id="rId2" action="ppaction://hlinksldjump"/>
              </a:rPr>
              <a:t>Σωστό! Μπράβο τα κατάφερες!</a:t>
            </a:r>
            <a:endParaRPr lang="el-GR"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2 - Θέση περιεχομένου"/>
          <p:cNvSpPr>
            <a:spLocks noGrp="1"/>
          </p:cNvSpPr>
          <p:nvPr>
            <p:ph idx="4294967295"/>
          </p:nvPr>
        </p:nvSpPr>
        <p:spPr/>
        <p:txBody>
          <a:bodyPr/>
          <a:lstStyle/>
          <a:p>
            <a:pPr eaLnBrk="1" hangingPunct="1"/>
            <a:r>
              <a:rPr lang="el-GR" smtClean="0">
                <a:hlinkClick r:id="rId2" action="ppaction://hlinksldjump"/>
              </a:rPr>
              <a:t>Λάθος! Προσπάθησε ξανά!</a:t>
            </a:r>
            <a:endParaRPr lang="el-GR"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2 - Θέση περιεχομένου"/>
          <p:cNvSpPr>
            <a:spLocks noGrp="1"/>
          </p:cNvSpPr>
          <p:nvPr>
            <p:ph idx="4294967295"/>
          </p:nvPr>
        </p:nvSpPr>
        <p:spPr/>
        <p:txBody>
          <a:bodyPr/>
          <a:lstStyle/>
          <a:p>
            <a:pPr algn="ctr" eaLnBrk="1" hangingPunct="1">
              <a:buFont typeface="Arial" charset="0"/>
              <a:buNone/>
            </a:pPr>
            <a:r>
              <a:rPr lang="el-GR" sz="4400" b="1" smtClean="0">
                <a:solidFill>
                  <a:srgbClr val="FF0000"/>
                </a:solidFill>
              </a:rPr>
              <a:t>Μπράβο!!! </a:t>
            </a:r>
          </a:p>
          <a:p>
            <a:pPr algn="ctr" eaLnBrk="1" hangingPunct="1">
              <a:buFont typeface="Arial" charset="0"/>
              <a:buNone/>
            </a:pPr>
            <a:r>
              <a:rPr lang="el-GR" sz="4400" b="1" smtClean="0">
                <a:solidFill>
                  <a:srgbClr val="FF0000"/>
                </a:solidFill>
              </a:rPr>
              <a:t>Τελείωσες όλες τις ερωτήσεις!</a:t>
            </a:r>
          </a:p>
          <a:p>
            <a:pPr algn="ctr" eaLnBrk="1" hangingPunct="1">
              <a:buFont typeface="Arial" charset="0"/>
              <a:buNone/>
            </a:pPr>
            <a:endParaRPr lang="el-GR" sz="4400" b="1" smtClean="0">
              <a:solidFill>
                <a:srgbClr val="FF0000"/>
              </a:solidFill>
            </a:endParaRPr>
          </a:p>
        </p:txBody>
      </p:sp>
      <p:pic>
        <p:nvPicPr>
          <p:cNvPr id="29698" name="3 - Εικόνα" descr="images.jpg"/>
          <p:cNvPicPr>
            <a:picLocks noChangeAspect="1"/>
          </p:cNvPicPr>
          <p:nvPr/>
        </p:nvPicPr>
        <p:blipFill>
          <a:blip r:embed="rId3"/>
          <a:srcRect/>
          <a:stretch>
            <a:fillRect/>
          </a:stretch>
        </p:blipFill>
        <p:spPr bwMode="auto">
          <a:xfrm>
            <a:off x="3048000" y="3286125"/>
            <a:ext cx="5767388" cy="3240088"/>
          </a:xfrm>
          <a:prstGeom prst="rect">
            <a:avLst/>
          </a:prstGeom>
          <a:noFill/>
          <a:ln w="9525">
            <a:noFill/>
            <a:miter lim="800000"/>
            <a:headEnd/>
            <a:tailEnd/>
          </a:ln>
        </p:spPr>
      </p:pic>
    </p:spTree>
  </p:cSld>
  <p:clrMapOvr>
    <a:masterClrMapping/>
  </p:clrMapOvr>
  <p:transition spd="slow">
    <p:circle/>
    <p:sndAc>
      <p:stSnd>
        <p:snd r:embed="rId2" name="explod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1 - Τίτλος"/>
          <p:cNvSpPr>
            <a:spLocks noGrp="1"/>
          </p:cNvSpPr>
          <p:nvPr>
            <p:ph type="title" idx="4294967295"/>
          </p:nvPr>
        </p:nvSpPr>
        <p:spPr/>
        <p:txBody>
          <a:bodyPr/>
          <a:lstStyle/>
          <a:p>
            <a:pPr eaLnBrk="1" hangingPunct="1"/>
            <a:r>
              <a:rPr lang="el-GR" smtClean="0"/>
              <a:t>Επιμορφούμενες - Δημιουργοί</a:t>
            </a:r>
          </a:p>
        </p:txBody>
      </p:sp>
      <p:sp>
        <p:nvSpPr>
          <p:cNvPr id="14338" name="2 - Θέση περιεχομένου"/>
          <p:cNvSpPr>
            <a:spLocks noGrp="1"/>
          </p:cNvSpPr>
          <p:nvPr>
            <p:ph idx="4294967295"/>
          </p:nvPr>
        </p:nvSpPr>
        <p:spPr/>
        <p:txBody>
          <a:bodyPr/>
          <a:lstStyle/>
          <a:p>
            <a:pPr eaLnBrk="1" hangingPunct="1">
              <a:buFont typeface="Arial" charset="0"/>
              <a:buNone/>
            </a:pPr>
            <a:r>
              <a:rPr lang="el-GR" smtClean="0"/>
              <a:t>Λαγουδάκη Ελένη</a:t>
            </a:r>
          </a:p>
          <a:p>
            <a:pPr eaLnBrk="1" hangingPunct="1">
              <a:buFont typeface="Arial" charset="0"/>
              <a:buNone/>
            </a:pPr>
            <a:endParaRPr lang="el-GR" smtClean="0"/>
          </a:p>
          <a:p>
            <a:pPr eaLnBrk="1" hangingPunct="1">
              <a:buFont typeface="Arial" charset="0"/>
              <a:buNone/>
            </a:pPr>
            <a:r>
              <a:rPr lang="el-GR" smtClean="0"/>
              <a:t>Σωμαρακάκη Ιωάννα</a:t>
            </a:r>
          </a:p>
          <a:p>
            <a:pPr eaLnBrk="1" hangingPunct="1">
              <a:buFont typeface="Arial" charset="0"/>
              <a:buNone/>
            </a:pPr>
            <a:endParaRPr lang="el-GR" smtClean="0"/>
          </a:p>
          <a:p>
            <a:pPr eaLnBrk="1" hangingPunct="1">
              <a:buFont typeface="Arial" charset="0"/>
              <a:buNone/>
            </a:pPr>
            <a:r>
              <a:rPr lang="el-GR" smtClean="0"/>
              <a:t>Παναγιώτου Φωτεινή</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Box 1"/>
          <p:cNvSpPr txBox="1">
            <a:spLocks noChangeArrowheads="1"/>
          </p:cNvSpPr>
          <p:nvPr/>
        </p:nvSpPr>
        <p:spPr bwMode="auto">
          <a:xfrm>
            <a:off x="4395788" y="2309813"/>
            <a:ext cx="8199437" cy="647700"/>
          </a:xfrm>
          <a:prstGeom prst="rect">
            <a:avLst/>
          </a:prstGeom>
          <a:noFill/>
          <a:ln w="9525">
            <a:noFill/>
            <a:miter lim="800000"/>
            <a:headEnd/>
            <a:tailEnd/>
          </a:ln>
        </p:spPr>
        <p:txBody>
          <a:bodyPr>
            <a:spAutoFit/>
          </a:bodyPr>
          <a:lstStyle/>
          <a:p>
            <a:r>
              <a:rPr lang="el-GR" sz="3600">
                <a:latin typeface="Aptos"/>
              </a:rPr>
              <a:t>Μπράβο σου!</a:t>
            </a:r>
            <a:endParaRPr lang="el-GR">
              <a:latin typeface="Aptos"/>
            </a:endParaRPr>
          </a:p>
        </p:txBody>
      </p:sp>
      <p:pic>
        <p:nvPicPr>
          <p:cNvPr id="3" name="Shape">
            <a:hlinkClick r:id="" action="ppaction://media"/>
          </p:cNvPr>
          <p:cNvPicPr>
            <a:picLocks noRot="1" noChangeAspect="1"/>
          </p:cNvPicPr>
          <p:nvPr>
            <a:videoFile r:link="rId1"/>
          </p:nvPr>
        </p:nvPicPr>
        <p:blipFill>
          <a:blip r:embed="rId3" cstate="print"/>
          <a:srcRect/>
          <a:stretch>
            <a:fillRect/>
          </a:stretch>
        </p:blipFill>
        <p:spPr bwMode="auto">
          <a:xfrm>
            <a:off x="7808913" y="2309813"/>
            <a:ext cx="487362" cy="4873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4924"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endCondLst>
                    <p:cond evt="onStopAudio" delay="0">
                      <p:tgtEl>
                        <p:sldTgt/>
                      </p:tgtEl>
                    </p:cond>
                  </p:endCondLst>
                </p:cTn>
                <p:tgtEl>
                  <p:spTgt spid="3"/>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1"/>
          <p:cNvSpPr txBox="1">
            <a:spLocks noChangeArrowheads="1"/>
          </p:cNvSpPr>
          <p:nvPr/>
        </p:nvSpPr>
        <p:spPr bwMode="auto">
          <a:xfrm>
            <a:off x="1941513" y="1111250"/>
            <a:ext cx="8308975" cy="3705225"/>
          </a:xfrm>
          <a:prstGeom prst="rect">
            <a:avLst/>
          </a:prstGeom>
          <a:noFill/>
          <a:ln w="9525">
            <a:noFill/>
            <a:miter lim="800000"/>
            <a:headEnd/>
            <a:tailEnd/>
          </a:ln>
        </p:spPr>
        <p:txBody>
          <a:bodyPr>
            <a:spAutoFit/>
          </a:bodyPr>
          <a:lstStyle/>
          <a:p>
            <a:pPr>
              <a:lnSpc>
                <a:spcPct val="150000"/>
              </a:lnSpc>
            </a:pPr>
            <a:r>
              <a:rPr lang="el-GR" sz="2000">
                <a:latin typeface="Calibri" pitchFamily="34" charset="0"/>
              </a:rPr>
              <a:t>Η</a:t>
            </a:r>
            <a:r>
              <a:rPr lang="en-US" sz="2000">
                <a:latin typeface="Calibri" pitchFamily="34" charset="0"/>
              </a:rPr>
              <a:t> </a:t>
            </a:r>
            <a:r>
              <a:rPr lang="el-GR" sz="2000">
                <a:latin typeface="Calibri" pitchFamily="34" charset="0"/>
              </a:rPr>
              <a:t>διδακτική παρέμβαση που ακολουθεί, αφορά το θεματικό πεδίο Παιδί και Θετικές Επιστήμες-Φυσικές Επιστήμες και η βασική μαθησιακή επιδίωξη είναι να γνωρίζουν τα παιδιά τα βασικά χαρακτηριστικά στοιχεία της αμυγδαλιάς.</a:t>
            </a:r>
          </a:p>
          <a:p>
            <a:pPr>
              <a:lnSpc>
                <a:spcPct val="150000"/>
              </a:lnSpc>
            </a:pPr>
            <a:endParaRPr lang="el-GR">
              <a:latin typeface="Calibri" pitchFamily="34" charset="0"/>
            </a:endParaRPr>
          </a:p>
          <a:p>
            <a:pPr>
              <a:lnSpc>
                <a:spcPct val="150000"/>
              </a:lnSpc>
            </a:pPr>
            <a:r>
              <a:rPr lang="el-GR" sz="2000">
                <a:latin typeface="Calibri" pitchFamily="34" charset="0"/>
              </a:rPr>
              <a:t>Για την ολοκλήρωση της δραστηριότητας θα χρησιμοποιηθεί ένα κουίζ που δημιουργήθηκε στο </a:t>
            </a:r>
            <a:r>
              <a:rPr lang="en-US" sz="2000">
                <a:latin typeface="Calibri" pitchFamily="34" charset="0"/>
              </a:rPr>
              <a:t>Power Point </a:t>
            </a:r>
            <a:r>
              <a:rPr lang="el-GR" sz="2000">
                <a:latin typeface="Calibri" pitchFamily="34" charset="0"/>
              </a:rPr>
              <a:t>και θα αξιοποιηθεί και ο διαδραστικός πίνακας  ως εργαλείο διάδρασης.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1"/>
          <p:cNvSpPr txBox="1">
            <a:spLocks noChangeArrowheads="1"/>
          </p:cNvSpPr>
          <p:nvPr/>
        </p:nvSpPr>
        <p:spPr bwMode="auto">
          <a:xfrm>
            <a:off x="1941513" y="1111250"/>
            <a:ext cx="8308975" cy="4206875"/>
          </a:xfrm>
          <a:prstGeom prst="rect">
            <a:avLst/>
          </a:prstGeom>
          <a:noFill/>
          <a:ln w="9525">
            <a:noFill/>
            <a:miter lim="800000"/>
            <a:headEnd/>
            <a:tailEnd/>
          </a:ln>
        </p:spPr>
        <p:txBody>
          <a:bodyPr>
            <a:spAutoFit/>
          </a:bodyPr>
          <a:lstStyle/>
          <a:p>
            <a:pPr>
              <a:lnSpc>
                <a:spcPct val="150000"/>
              </a:lnSpc>
            </a:pPr>
            <a:r>
              <a:rPr lang="el-GR" sz="2000">
                <a:latin typeface="Calibri" pitchFamily="34" charset="0"/>
              </a:rPr>
              <a:t>Οι στόχοι της δραστηριότητας αναφορικά με τις:</a:t>
            </a:r>
          </a:p>
          <a:p>
            <a:pPr>
              <a:lnSpc>
                <a:spcPct val="150000"/>
              </a:lnSpc>
            </a:pPr>
            <a:r>
              <a:rPr lang="el-GR" sz="2000">
                <a:latin typeface="Calibri" pitchFamily="34" charset="0"/>
              </a:rPr>
              <a:t>Γνώσεις:</a:t>
            </a:r>
          </a:p>
          <a:p>
            <a:pPr>
              <a:lnSpc>
                <a:spcPct val="150000"/>
              </a:lnSpc>
            </a:pPr>
            <a:r>
              <a:rPr lang="el-GR" sz="2000">
                <a:latin typeface="Calibri" pitchFamily="34" charset="0"/>
              </a:rPr>
              <a:t>*να αναγνωρίζουν τα παιδιά βασικά χαρακτηριστικά της αμυγδαλιάς</a:t>
            </a:r>
          </a:p>
          <a:p>
            <a:pPr>
              <a:lnSpc>
                <a:spcPct val="150000"/>
              </a:lnSpc>
            </a:pPr>
            <a:r>
              <a:rPr lang="el-GR" sz="2000">
                <a:latin typeface="Calibri" pitchFamily="34" charset="0"/>
              </a:rPr>
              <a:t>Δεξιότητες:</a:t>
            </a:r>
          </a:p>
          <a:p>
            <a:pPr>
              <a:lnSpc>
                <a:spcPct val="150000"/>
              </a:lnSpc>
            </a:pPr>
            <a:r>
              <a:rPr lang="el-GR" sz="2000">
                <a:latin typeface="Calibri" pitchFamily="34" charset="0"/>
              </a:rPr>
              <a:t>*να κατηγοριοποιούν τους ζωντανούς οργανισμούς με βάση τα χαρακτηριστικά και τις ιδιότητές τους </a:t>
            </a:r>
          </a:p>
          <a:p>
            <a:pPr>
              <a:lnSpc>
                <a:spcPct val="150000"/>
              </a:lnSpc>
            </a:pPr>
            <a:r>
              <a:rPr lang="el-GR" sz="2000">
                <a:latin typeface="Calibri" pitchFamily="34" charset="0"/>
              </a:rPr>
              <a:t>Στάσεις:</a:t>
            </a:r>
          </a:p>
          <a:p>
            <a:pPr>
              <a:lnSpc>
                <a:spcPct val="150000"/>
              </a:lnSpc>
            </a:pPr>
            <a:r>
              <a:rPr lang="el-GR" sz="2000">
                <a:latin typeface="Calibri" pitchFamily="34" charset="0"/>
              </a:rPr>
              <a:t>*να σέβονται τα έμβια όντα και να οργανώνουν δράσεις ευαισθητοποίησης για την προστασία της ζωής και της φύσης</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838200" y="1825625"/>
            <a:ext cx="10515600" cy="3421624"/>
          </a:xfrm>
        </p:spPr>
        <p:txBody>
          <a:bodyPr/>
          <a:lstStyle/>
          <a:p>
            <a:pPr>
              <a:buNone/>
            </a:pPr>
            <a:r>
              <a:rPr lang="el-GR" sz="1600" i="1" dirty="0" smtClean="0">
                <a:latin typeface="Arial" pitchFamily="34" charset="0"/>
                <a:cs typeface="Arial" pitchFamily="34" charset="0"/>
              </a:rPr>
              <a:t>Εμπλεκόμενα Θεματικά Πεδία: </a:t>
            </a:r>
            <a:endParaRPr lang="el-GR" sz="1600" dirty="0" smtClean="0">
              <a:latin typeface="Arial" pitchFamily="34" charset="0"/>
              <a:cs typeface="Arial" pitchFamily="34" charset="0"/>
            </a:endParaRPr>
          </a:p>
          <a:p>
            <a:pPr>
              <a:buNone/>
            </a:pPr>
            <a:r>
              <a:rPr lang="el-GR" sz="1600" dirty="0" smtClean="0">
                <a:latin typeface="Arial" pitchFamily="34" charset="0"/>
                <a:cs typeface="Arial" pitchFamily="34" charset="0"/>
              </a:rPr>
              <a:t>Παροχή </a:t>
            </a:r>
            <a:r>
              <a:rPr lang="el-GR" sz="1600" dirty="0" smtClean="0">
                <a:latin typeface="Arial" pitchFamily="34" charset="0"/>
                <a:cs typeface="Arial" pitchFamily="34" charset="0"/>
              </a:rPr>
              <a:t>πληροφοριών και καθοδήγηση με λογισμικά κλειστού τύπου.</a:t>
            </a:r>
          </a:p>
          <a:p>
            <a:pPr>
              <a:buNone/>
            </a:pPr>
            <a:r>
              <a:rPr lang="el-GR" sz="1600" dirty="0" smtClean="0">
                <a:latin typeface="Arial" pitchFamily="34" charset="0"/>
                <a:cs typeface="Arial" pitchFamily="34" charset="0"/>
              </a:rPr>
              <a:t>Ως προς τις γνώσεις:</a:t>
            </a:r>
          </a:p>
          <a:p>
            <a:pPr>
              <a:buNone/>
            </a:pPr>
            <a:r>
              <a:rPr lang="en-US" sz="1600" dirty="0" smtClean="0">
                <a:latin typeface="Arial" pitchFamily="34" charset="0"/>
                <a:cs typeface="Arial" pitchFamily="34" charset="0"/>
              </a:rPr>
              <a:t>*</a:t>
            </a:r>
            <a:r>
              <a:rPr lang="el-GR" sz="1600" dirty="0" smtClean="0">
                <a:latin typeface="Arial" pitchFamily="34" charset="0"/>
                <a:cs typeface="Arial" pitchFamily="34" charset="0"/>
              </a:rPr>
              <a:t>Να </a:t>
            </a:r>
            <a:r>
              <a:rPr lang="el-GR" sz="1600" dirty="0" smtClean="0">
                <a:latin typeface="Arial" pitchFamily="34" charset="0"/>
                <a:cs typeface="Arial" pitchFamily="34" charset="0"/>
              </a:rPr>
              <a:t>αναγνωρίζουν λογισμικά ανοικτού και κλειστού τύπου σε σχέση με τις λειτουργίες και τον τρόπο χρήσης τους (i) (ii)</a:t>
            </a:r>
          </a:p>
          <a:p>
            <a:pPr>
              <a:buNone/>
            </a:pPr>
            <a:r>
              <a:rPr lang="en-US" sz="1600" dirty="0" smtClean="0">
                <a:latin typeface="Arial" pitchFamily="34" charset="0"/>
                <a:cs typeface="Arial" pitchFamily="34" charset="0"/>
              </a:rPr>
              <a:t>*</a:t>
            </a:r>
            <a:r>
              <a:rPr lang="el-GR" sz="1600" dirty="0" smtClean="0">
                <a:latin typeface="Arial" pitchFamily="34" charset="0"/>
                <a:cs typeface="Arial" pitchFamily="34" charset="0"/>
              </a:rPr>
              <a:t>Ως </a:t>
            </a:r>
            <a:r>
              <a:rPr lang="el-GR" sz="1600" dirty="0" smtClean="0">
                <a:latin typeface="Arial" pitchFamily="34" charset="0"/>
                <a:cs typeface="Arial" pitchFamily="34" charset="0"/>
              </a:rPr>
              <a:t>προς τις δεξιότητες</a:t>
            </a:r>
            <a:r>
              <a:rPr lang="el-GR" sz="1600" u="sng" dirty="0" smtClean="0">
                <a:latin typeface="Arial" pitchFamily="34" charset="0"/>
                <a:cs typeface="Arial" pitchFamily="34" charset="0"/>
              </a:rPr>
              <a:t>: </a:t>
            </a:r>
            <a:endParaRPr lang="el-GR" sz="1600" dirty="0" smtClean="0">
              <a:latin typeface="Arial" pitchFamily="34" charset="0"/>
              <a:cs typeface="Arial" pitchFamily="34" charset="0"/>
            </a:endParaRPr>
          </a:p>
          <a:p>
            <a:pPr>
              <a:buNone/>
            </a:pPr>
            <a:r>
              <a:rPr lang="el-GR" sz="1600" dirty="0" smtClean="0">
                <a:latin typeface="Arial" pitchFamily="34" charset="0"/>
                <a:cs typeface="Arial" pitchFamily="34" charset="0"/>
              </a:rPr>
              <a:t>Να </a:t>
            </a:r>
            <a:r>
              <a:rPr lang="el-GR" sz="1600" dirty="0" smtClean="0">
                <a:latin typeface="Arial" pitchFamily="34" charset="0"/>
                <a:cs typeface="Arial" pitchFamily="34" charset="0"/>
              </a:rPr>
              <a:t>εκτελούν </a:t>
            </a:r>
            <a:r>
              <a:rPr lang="el-GR" sz="1600" dirty="0" smtClean="0">
                <a:latin typeface="Arial" pitchFamily="34" charset="0"/>
                <a:cs typeface="Arial" pitchFamily="34" charset="0"/>
              </a:rPr>
              <a:t>απλές ασκήσεις πρακτικής και εξάσκησης με ειδικά λογισμικά </a:t>
            </a:r>
            <a:r>
              <a:rPr lang="el-GR" sz="1600" dirty="0" smtClean="0">
                <a:latin typeface="Arial" pitchFamily="34" charset="0"/>
                <a:cs typeface="Arial" pitchFamily="34" charset="0"/>
              </a:rPr>
              <a:t>κλειστού τύπου. </a:t>
            </a:r>
            <a:r>
              <a:rPr lang="el-GR" sz="1600" dirty="0" smtClean="0">
                <a:latin typeface="Arial" pitchFamily="34" charset="0"/>
                <a:cs typeface="Arial" pitchFamily="34" charset="0"/>
              </a:rPr>
              <a:t>(</a:t>
            </a:r>
            <a:r>
              <a:rPr lang="en-US" sz="1600" dirty="0" err="1" smtClean="0">
                <a:latin typeface="Arial" pitchFamily="34" charset="0"/>
                <a:cs typeface="Arial" pitchFamily="34" charset="0"/>
              </a:rPr>
              <a:t>i</a:t>
            </a:r>
            <a:r>
              <a:rPr lang="el-GR" sz="1600" dirty="0" smtClean="0">
                <a:latin typeface="Arial" pitchFamily="34" charset="0"/>
                <a:cs typeface="Arial" pitchFamily="34" charset="0"/>
              </a:rPr>
              <a:t>)</a:t>
            </a:r>
          </a:p>
          <a:p>
            <a:pPr>
              <a:buNone/>
            </a:pPr>
            <a:endParaRPr lang="el-GR" sz="16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
          <p:cNvSpPr txBox="1">
            <a:spLocks noChangeArrowheads="1"/>
          </p:cNvSpPr>
          <p:nvPr/>
        </p:nvSpPr>
        <p:spPr bwMode="auto">
          <a:xfrm>
            <a:off x="282575" y="417513"/>
            <a:ext cx="11399838" cy="6035675"/>
          </a:xfrm>
          <a:prstGeom prst="rect">
            <a:avLst/>
          </a:prstGeom>
          <a:noFill/>
          <a:ln w="9525">
            <a:noFill/>
            <a:miter lim="800000"/>
            <a:headEnd/>
            <a:tailEnd/>
          </a:ln>
        </p:spPr>
        <p:txBody>
          <a:bodyPr>
            <a:spAutoFit/>
          </a:bodyPr>
          <a:lstStyle/>
          <a:p>
            <a:pPr>
              <a:lnSpc>
                <a:spcPct val="150000"/>
              </a:lnSpc>
            </a:pPr>
            <a:r>
              <a:rPr lang="el-GR" sz="2000">
                <a:latin typeface="Calibri" pitchFamily="34" charset="0"/>
              </a:rPr>
              <a:t>Περιγραφή δραστηριότητας</a:t>
            </a:r>
            <a:r>
              <a:rPr lang="en-US" sz="2000">
                <a:latin typeface="Calibri" pitchFamily="34" charset="0"/>
              </a:rPr>
              <a:t>:</a:t>
            </a:r>
            <a:r>
              <a:rPr lang="el-GR" sz="2000">
                <a:latin typeface="Calibri" pitchFamily="34" charset="0"/>
              </a:rPr>
              <a:t> </a:t>
            </a:r>
          </a:p>
          <a:p>
            <a:pPr>
              <a:lnSpc>
                <a:spcPct val="150000"/>
              </a:lnSpc>
            </a:pPr>
            <a:r>
              <a:rPr lang="el-GR" sz="2000">
                <a:latin typeface="Calibri" pitchFamily="34" charset="0"/>
              </a:rPr>
              <a:t>Τα παιδιά και η εκπαιδευτικός έχουν ήδη ασχοληθεί μέσα στην τάξη κατά τη διάρκεια των οργανωμένων δραστηριοτήτων, με το δέντρο της αμυγδαλιάς, παρατηρώντας πίνακες ζωγραφικής, συζητώντας και αναζητώντας πληροφορίες στο διαδίκτυο. </a:t>
            </a:r>
          </a:p>
          <a:p>
            <a:pPr>
              <a:lnSpc>
                <a:spcPct val="150000"/>
              </a:lnSpc>
            </a:pPr>
            <a:r>
              <a:rPr lang="el-GR" sz="2000">
                <a:latin typeface="Calibri" pitchFamily="34" charset="0"/>
              </a:rPr>
              <a:t>Αφού εισαχθούν τα παιδιά στο θέμα, η νηπιαγωγός θα χρησιμοποιήσει ένα κουίζ (που βρίσκεται παρακάτω) ώστε να αξιολογήσει αν τα παιδιά έμαθαν τα βασικά χαρακτηριστικά της αμυγδαλιάς. </a:t>
            </a:r>
          </a:p>
          <a:p>
            <a:pPr>
              <a:lnSpc>
                <a:spcPct val="150000"/>
              </a:lnSpc>
            </a:pPr>
            <a:r>
              <a:rPr lang="el-GR" sz="2000">
                <a:latin typeface="Calibri" pitchFamily="34" charset="0"/>
              </a:rPr>
              <a:t>Το κουίζ αυτό περιέχει ερωτήσεις και δύο έως τέσσερις επιλογές, αναλόγως της ερώτησης, από τις οποίες οι μαθητές πρέπει να επιλέξουν ποια είναι τη σωστή. Όλες οι διαθέσιμες επιλογές έχουν υπερσύνδεσμο, ο οποίος οδηγεί είτε στην επιβεβαίωση της απάντησης και τη λεκτική επιβράβευση του μαθητή (Σωστά!) είτε τον παροτρύνει να  προσπαθήσει ξανά αν έχει επιλέξει λάθος. </a:t>
            </a:r>
          </a:p>
          <a:p>
            <a:pPr>
              <a:lnSpc>
                <a:spcPct val="150000"/>
              </a:lnSpc>
            </a:pPr>
            <a:r>
              <a:rPr lang="el-GR" sz="2000">
                <a:latin typeface="Calibri" pitchFamily="34" charset="0"/>
              </a:rPr>
              <a:t>Το κουίζ αυτό θα αξιοποιηθεί με τη χρήση διαδραστικού πίνακα, όπου οι μαθητές θα επιλέγουν την απάντηση που επιθυμούν με το χέρι τους ακουμπώντας πάνω στην λέξη που θα έχουν διαλέξει ως σωστή.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1"/>
          <p:cNvSpPr txBox="1">
            <a:spLocks noChangeArrowheads="1"/>
          </p:cNvSpPr>
          <p:nvPr/>
        </p:nvSpPr>
        <p:spPr bwMode="auto">
          <a:xfrm>
            <a:off x="901700" y="596900"/>
            <a:ext cx="10361613" cy="5045075"/>
          </a:xfrm>
          <a:prstGeom prst="rect">
            <a:avLst/>
          </a:prstGeom>
          <a:noFill/>
          <a:ln w="9525">
            <a:noFill/>
            <a:miter lim="800000"/>
            <a:headEnd/>
            <a:tailEnd/>
          </a:ln>
        </p:spPr>
        <p:txBody>
          <a:bodyPr>
            <a:spAutoFit/>
          </a:bodyPr>
          <a:lstStyle/>
          <a:p>
            <a:pPr>
              <a:lnSpc>
                <a:spcPct val="150000"/>
              </a:lnSpc>
            </a:pPr>
            <a:r>
              <a:rPr lang="el-GR"/>
              <a:t>Η ενσωμάτωση των διαδραστικών πινάκων στην  εκπαιδευτική διαδικασία, δημιουργεί νέες προοπτικές στην προσέγγιση της μάθησης.</a:t>
            </a:r>
          </a:p>
          <a:p>
            <a:pPr>
              <a:lnSpc>
                <a:spcPct val="150000"/>
              </a:lnSpc>
            </a:pPr>
            <a:r>
              <a:rPr lang="el-GR"/>
              <a:t>Μέσω της δυνατότητας αλληλεπίδρασης και επιλογής που προσφέρουν αυτά τα μέσα, τα παιδιά ανακαλύπτουν τη μάθηση με έναν πιο διασκεδαστικό και ενδιαφέρον τρόπο, ενώ παράλληλα έρχονται σε επαφή με ένα πιο εύχρηστο τεχνολογικό εργαλείο. </a:t>
            </a:r>
          </a:p>
          <a:p>
            <a:pPr>
              <a:lnSpc>
                <a:spcPct val="150000"/>
              </a:lnSpc>
            </a:pPr>
            <a:r>
              <a:rPr lang="el-GR"/>
              <a:t>Η χρήση του διαδραστικού πίνακα ενισχύει τον ρόλο του εκπαιδευτικού ως καθοδηγητή της μάθησης και η αλληλεπίδραση των μαθητών με το εκπαιδευτικό υλικό είναι πιο άμεση συγκριτικά με τη χρήση του ποντικού στο ηλεκτρονικό υπολογιστή. </a:t>
            </a:r>
          </a:p>
          <a:p>
            <a:pPr>
              <a:lnSpc>
                <a:spcPct val="150000"/>
              </a:lnSpc>
            </a:pPr>
            <a:r>
              <a:rPr lang="el-GR"/>
              <a:t>Τέλος, με τον τρόπο αυτό διαμορφώνεται ένα περιβάλλον μάθησης που ενθαρρύνει τη συμμετοχή, την επικοινωνία και την ανάπτυξη των μαθητών.</a:t>
            </a:r>
          </a:p>
          <a:p>
            <a:pPr>
              <a:lnSpc>
                <a:spcPct val="150000"/>
              </a:lnSpc>
            </a:pPr>
            <a:r>
              <a:rPr lang="el-GR"/>
              <a:t/>
            </a:r>
            <a:br>
              <a:rPr lang="el-GR"/>
            </a:br>
            <a:endParaRPr lang="el-G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Box 1"/>
          <p:cNvSpPr txBox="1">
            <a:spLocks noChangeArrowheads="1"/>
          </p:cNvSpPr>
          <p:nvPr/>
        </p:nvSpPr>
        <p:spPr bwMode="auto">
          <a:xfrm>
            <a:off x="555625" y="650875"/>
            <a:ext cx="9170988" cy="4632325"/>
          </a:xfrm>
          <a:prstGeom prst="rect">
            <a:avLst/>
          </a:prstGeom>
          <a:noFill/>
          <a:ln w="9525">
            <a:noFill/>
            <a:miter lim="800000"/>
            <a:headEnd/>
            <a:tailEnd/>
          </a:ln>
        </p:spPr>
        <p:txBody>
          <a:bodyPr>
            <a:spAutoFit/>
          </a:bodyPr>
          <a:lstStyle/>
          <a:p>
            <a:pPr>
              <a:lnSpc>
                <a:spcPct val="150000"/>
              </a:lnSpc>
            </a:pPr>
            <a:r>
              <a:rPr lang="el-GR">
                <a:latin typeface="Calibri" pitchFamily="34" charset="0"/>
              </a:rPr>
              <a:t>Αφού γίνει μια βασική επεξεργασία του θέματος στην τάξη, η νηπιαγωγός παροτρύνει τα παιδιά να δοκιμάσουν τις γνώσεις τους για να επιβεβαιώσουν ότι γνωρίζουν τα βασικά χαρακτηριστικά του δέντρου.  </a:t>
            </a:r>
          </a:p>
          <a:p>
            <a:pPr>
              <a:lnSpc>
                <a:spcPct val="150000"/>
              </a:lnSpc>
            </a:pPr>
            <a:r>
              <a:rPr lang="el-GR">
                <a:latin typeface="Calibri" pitchFamily="34" charset="0"/>
              </a:rPr>
              <a:t>ΟΙ μαθητές μπορούν να χωριστούν σε 3 ομάδες και να αποφασίσουν ποιος από την κάθε ομάδα θα εκτελέσει την απόφαση των υπολοίπων στον διαδραστικό πίνακα. Κάθε ομάδα καλείται να απαντήσει σε μια ερώτηση αφού συσκεφθεί και συναποφασίζει για την ορθή απάντηση. </a:t>
            </a:r>
          </a:p>
          <a:p>
            <a:pPr>
              <a:lnSpc>
                <a:spcPct val="150000"/>
              </a:lnSpc>
            </a:pPr>
            <a:r>
              <a:rPr lang="el-GR">
                <a:latin typeface="Calibri" pitchFamily="34" charset="0"/>
              </a:rPr>
              <a:t>Η εκπαιδευτικός θα μπορούσε να δώσει επιπλέον κίνητρο στα παιδιά, λέγοντας ότι με κάθε σωστή απάντηση θα «κερδίζουν» ένα υλικό, το οποίο θα χρησιμοποιήσουν αργότερα για να δημιουργήσουν τη δική τους αμυγδαλιά στα πλαίσια των εικαστικών δράσεων.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Τίτλος"/>
          <p:cNvSpPr>
            <a:spLocks noGrp="1"/>
          </p:cNvSpPr>
          <p:nvPr>
            <p:ph type="title" idx="4294967295"/>
          </p:nvPr>
        </p:nvSpPr>
        <p:spPr>
          <a:xfrm>
            <a:off x="609600" y="274638"/>
            <a:ext cx="10972800" cy="5868987"/>
          </a:xfrm>
          <a:solidFill>
            <a:srgbClr val="FFFF00"/>
          </a:solidFill>
        </p:spPr>
        <p:txBody>
          <a:bodyPr/>
          <a:lstStyle/>
          <a:p>
            <a:pPr algn="ctr" eaLnBrk="1" hangingPunct="1"/>
            <a:r>
              <a:rPr lang="el-GR" sz="8000" b="1" smtClean="0">
                <a:solidFill>
                  <a:srgbClr val="FF0066"/>
                </a:solidFill>
              </a:rPr>
              <a:t>Το παιχνίδι ερωτήσεων για την </a:t>
            </a:r>
            <a:br>
              <a:rPr lang="el-GR" sz="8000" b="1" smtClean="0">
                <a:solidFill>
                  <a:srgbClr val="FF0066"/>
                </a:solidFill>
              </a:rPr>
            </a:br>
            <a:r>
              <a:rPr lang="el-GR" sz="8000" b="1" smtClean="0">
                <a:solidFill>
                  <a:srgbClr val="FF0066"/>
                </a:solidFill>
              </a:rPr>
              <a:t>Αμυγδαλιά!</a:t>
            </a:r>
          </a:p>
        </p:txBody>
      </p:sp>
    </p:spTree>
  </p:cSld>
  <p:clrMapOvr>
    <a:masterClrMapping/>
  </p:clrMapOvr>
  <p:transition>
    <p:sndAc>
      <p:stSnd>
        <p:snd r:embed="rId2" name="suction.wav"/>
      </p:stSnd>
    </p:sndAc>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203</TotalTime>
  <Words>775</Words>
  <Application>Microsoft Office PowerPoint</Application>
  <PresentationFormat>Προσαρμογή</PresentationFormat>
  <Paragraphs>61</Paragraphs>
  <Slides>20</Slides>
  <Notes>0</Notes>
  <HiddenSlides>0</HiddenSlides>
  <MMClips>1</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Θέμα του Office</vt:lpstr>
      <vt:lpstr>Διαφάνεια 1</vt:lpstr>
      <vt:lpstr>Επιμορφούμενες - Δημιουργοί</vt:lpstr>
      <vt:lpstr>Διαφάνεια 3</vt:lpstr>
      <vt:lpstr>Διαφάνεια 4</vt:lpstr>
      <vt:lpstr>Διαφάνεια 5</vt:lpstr>
      <vt:lpstr>Διαφάνεια 6</vt:lpstr>
      <vt:lpstr>Διαφάνεια 7</vt:lpstr>
      <vt:lpstr>Διαφάνεια 8</vt:lpstr>
      <vt:lpstr>Το παιχνίδι ερωτήσεων για την  Αμυγδαλιά!</vt:lpstr>
      <vt:lpstr>Ποια εποχή ανθίζει η Αμυγδαλιά;</vt:lpstr>
      <vt:lpstr>Διαφάνεια 11</vt:lpstr>
      <vt:lpstr>Διαφάνεια 12</vt:lpstr>
      <vt:lpstr>Τα άνθη της Αμυγδαλιάς είναι κόκκινα.</vt:lpstr>
      <vt:lpstr>Διαφάνεια 14</vt:lpstr>
      <vt:lpstr>Διαφάνεια 15</vt:lpstr>
      <vt:lpstr>Τα άνθη της Αμυγδαλιάς φυτρώνουν πριν τα φύλλα.</vt:lpstr>
      <vt:lpstr>Διαφάνεια 17</vt:lpstr>
      <vt:lpstr>Διαφάνεια 18</vt:lpstr>
      <vt:lpstr>Διαφάνεια 19</vt:lpstr>
      <vt:lpstr>Διαφάνεια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Αθηνα Ιωσηφιδου</dc:creator>
  <cp:lastModifiedBy>Dakis</cp:lastModifiedBy>
  <cp:revision>16</cp:revision>
  <dcterms:created xsi:type="dcterms:W3CDTF">2024-05-14T14:10:55Z</dcterms:created>
  <dcterms:modified xsi:type="dcterms:W3CDTF">2024-05-19T08:36:26Z</dcterms:modified>
</cp:coreProperties>
</file>