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1" r:id="rId2"/>
    <p:sldId id="272" r:id="rId3"/>
    <p:sldId id="273" r:id="rId4"/>
    <p:sldId id="274" r:id="rId5"/>
    <p:sldId id="275" r:id="rId6"/>
    <p:sldId id="257" r:id="rId7"/>
    <p:sldId id="258" r:id="rId8"/>
    <p:sldId id="259" r:id="rId9"/>
    <p:sldId id="260" r:id="rId10"/>
    <p:sldId id="277" r:id="rId11"/>
    <p:sldId id="276" r:id="rId12"/>
    <p:sldId id="263" r:id="rId13"/>
    <p:sldId id="261" r:id="rId14"/>
    <p:sldId id="262" r:id="rId15"/>
    <p:sldId id="264" r:id="rId16"/>
    <p:sldId id="266" r:id="rId17"/>
    <p:sldId id="267" r:id="rId18"/>
    <p:sldId id="265" r:id="rId19"/>
    <p:sldId id="268" r:id="rId20"/>
    <p:sldId id="269" r:id="rId21"/>
    <p:sldId id="270"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F2A1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94" autoAdjust="0"/>
    <p:restoredTop sz="94660"/>
  </p:normalViewPr>
  <p:slideViewPr>
    <p:cSldViewPr snapToGrid="0">
      <p:cViewPr varScale="1">
        <p:scale>
          <a:sx n="73" d="100"/>
          <a:sy n="73" d="100"/>
        </p:scale>
        <p:origin x="-61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a:t>Στυλ κύριου τίτλου</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a:t>Στυλ κύριου τίτλου</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7/4/2024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Στυλ κύριου τίτλου</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7/4/2024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a:t>Στυλ κύριου τίτλου</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7/4/2024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7/4/2024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7/4/2024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7/4/2024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a:t>Στυλ κύριου τίτλου</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l-GR"/>
              <a:t>Στυλ κύριου τίτλου</a:t>
            </a:r>
            <a:endParaRPr lang="en-US" dirty="0"/>
          </a:p>
        </p:txBody>
      </p:sp>
      <p:sp>
        <p:nvSpPr>
          <p:cNvPr id="3" name="Content Placeholder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a:t>Στυλ κύριου τίτλου</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7/4/2024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7/4/2024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Στυλ κύριου τίτλου</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a:t>Στυλ κύριου τίτλου</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42A54C80-263E-416B-A8E0-580EDEADCBDC}" type="datetimeFigureOut">
              <a:rPr lang="en-US" dirty="0"/>
              <a:pPr/>
              <a:t>7/4/2024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7/4/2024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a:t>Στυλ κύριου τίτλου</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7/4/2024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1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slide" Target="slide20.xml"/><Relationship Id="rId4" Type="http://schemas.openxmlformats.org/officeDocument/2006/relationships/slide" Target="slide19.xml"/></Relationships>
</file>

<file path=ppt/slides/_rels/slide19.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2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10.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xmlns="" id="{D6FD795F-3DC1-1203-1A6D-7EB14BC27E48}"/>
              </a:ext>
            </a:extLst>
          </p:cNvPr>
          <p:cNvSpPr txBox="1"/>
          <p:nvPr/>
        </p:nvSpPr>
        <p:spPr>
          <a:xfrm>
            <a:off x="522514" y="389087"/>
            <a:ext cx="9104812" cy="5055487"/>
          </a:xfrm>
          <a:prstGeom prst="rect">
            <a:avLst/>
          </a:prstGeom>
          <a:noFill/>
        </p:spPr>
        <p:txBody>
          <a:bodyPr wrap="square">
            <a:spAutoFit/>
          </a:bodyPr>
          <a:lstStyle/>
          <a:p>
            <a:pPr>
              <a:lnSpc>
                <a:spcPct val="107000"/>
              </a:lnSpc>
              <a:spcAft>
                <a:spcPts val="800"/>
              </a:spcAft>
            </a:pPr>
            <a:r>
              <a:rPr lang="el-GR" sz="1200" b="1" kern="100" dirty="0">
                <a:effectLst/>
                <a:latin typeface="Aptos" panose="020B0004020202020204" pitchFamily="34" charset="0"/>
                <a:ea typeface="Aptos" panose="020B0004020202020204" pitchFamily="34" charset="0"/>
                <a:cs typeface="Times New Roman" panose="02020603050405020304" pitchFamily="18" charset="0"/>
              </a:rPr>
              <a:t>Ασύγχρονες </a:t>
            </a:r>
            <a:r>
              <a:rPr lang="el-GR" sz="1200" b="1" kern="100" dirty="0" smtClean="0">
                <a:effectLst/>
                <a:latin typeface="Aptos" panose="020B0004020202020204" pitchFamily="34" charset="0"/>
                <a:ea typeface="Aptos" panose="020B0004020202020204" pitchFamily="34" charset="0"/>
                <a:cs typeface="Times New Roman" panose="02020603050405020304" pitchFamily="18" charset="0"/>
              </a:rPr>
              <a:t>Δραστηριότητες </a:t>
            </a:r>
            <a:r>
              <a:rPr lang="el-GR" sz="1200" b="1" kern="100" dirty="0">
                <a:effectLst/>
                <a:latin typeface="Aptos" panose="020B0004020202020204" pitchFamily="34" charset="0"/>
                <a:ea typeface="Aptos" panose="020B0004020202020204" pitchFamily="34" charset="0"/>
                <a:cs typeface="Times New Roman" panose="02020603050405020304" pitchFamily="18" charset="0"/>
              </a:rPr>
              <a:t>πακέτου 5 </a:t>
            </a:r>
            <a:endParaRPr lang="el-GR" sz="1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l-GR" sz="1200" b="1" kern="100" dirty="0" smtClean="0">
                <a:effectLst/>
                <a:latin typeface="Aptos" panose="020B0004020202020204" pitchFamily="34" charset="0"/>
                <a:ea typeface="Aptos" panose="020B0004020202020204" pitchFamily="34" charset="0"/>
                <a:cs typeface="Times New Roman" panose="02020603050405020304" pitchFamily="18" charset="0"/>
              </a:rPr>
              <a:t>Π5</a:t>
            </a:r>
            <a:r>
              <a:rPr lang="el-GR" sz="1200" b="1" kern="100" dirty="0">
                <a:effectLst/>
                <a:latin typeface="Aptos" panose="020B0004020202020204" pitchFamily="34" charset="0"/>
                <a:ea typeface="Aptos" panose="020B0004020202020204" pitchFamily="34" charset="0"/>
                <a:cs typeface="Times New Roman" panose="02020603050405020304" pitchFamily="18" charset="0"/>
              </a:rPr>
              <a:t>. Δραστηριότητα 1 </a:t>
            </a:r>
            <a:r>
              <a:rPr lang="el-GR" sz="1200" b="1" kern="100" dirty="0" smtClean="0">
                <a:latin typeface="Aptos" panose="020B0004020202020204" pitchFamily="34" charset="0"/>
                <a:ea typeface="Aptos" panose="020B0004020202020204" pitchFamily="34" charset="0"/>
                <a:cs typeface="Times New Roman" panose="02020603050405020304" pitchFamily="18" charset="0"/>
              </a:rPr>
              <a:t>:</a:t>
            </a:r>
            <a:endParaRPr lang="en-US" sz="1200" b="1" kern="100" dirty="0" smtClean="0">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l-GR" sz="1200" kern="100" dirty="0" smtClean="0">
                <a:effectLst/>
                <a:latin typeface="Aptos" panose="020B0004020202020204" pitchFamily="34" charset="0"/>
                <a:ea typeface="Aptos" panose="020B0004020202020204" pitchFamily="34" charset="0"/>
                <a:cs typeface="Times New Roman" panose="02020603050405020304" pitchFamily="18" charset="0"/>
              </a:rPr>
              <a:t>Να </a:t>
            </a:r>
            <a:r>
              <a:rPr lang="el-GR" sz="1200" kern="100" dirty="0">
                <a:effectLst/>
                <a:latin typeface="Aptos" panose="020B0004020202020204" pitchFamily="34" charset="0"/>
                <a:ea typeface="Aptos" panose="020B0004020202020204" pitchFamily="34" charset="0"/>
                <a:cs typeface="Times New Roman" panose="02020603050405020304" pitchFamily="18" charset="0"/>
              </a:rPr>
              <a:t>δημιουργήσετε μια διδακτική παρέμβαση, για τη διδασκαλία μιας θεματικής ενότητας ή έννοιας με την αξιοποίηση του διαδραστικού πίνακα χρησιμοποιώντας το διαδίκτυο ή κάποια από τα εργαλεία του διαδραστικού πίνακα. Γράψτε την άποψή σας για την προστιθέμενη αξία της παραπάνω προσέγγισης (προσοχή σύντομες απαντήσεις, το πολύ 200 λέξεις) και μαζί με το σχέδιο της διδακτικής παρέμβασης, την οποία θα έχετε αποθηκεύσει σε μορφή παρουσίασης (το πολύ 10 διαφάνειες), αναρτήστε τα στον «Χώρο Ανάρτησης Ασύγχρονης Δραστηριότητας», του παρόντος Εκπαιδευτικού Πακέτου 5 με ονόματα αρχείων: «Π5_δραστ_1α_επωνυμο_ονομα» και «Π5_δραστ_1β_ </a:t>
            </a:r>
            <a:r>
              <a:rPr lang="el-GR" sz="1200" kern="100" dirty="0" err="1">
                <a:effectLst/>
                <a:latin typeface="Aptos" panose="020B0004020202020204" pitchFamily="34" charset="0"/>
                <a:ea typeface="Aptos" panose="020B0004020202020204" pitchFamily="34" charset="0"/>
                <a:cs typeface="Times New Roman" panose="02020603050405020304" pitchFamily="18" charset="0"/>
              </a:rPr>
              <a:t>επωνυμο_ονομα</a:t>
            </a:r>
            <a:r>
              <a:rPr lang="el-GR" sz="1200" kern="100" dirty="0">
                <a:effectLst/>
                <a:latin typeface="Aptos" panose="020B0004020202020204" pitchFamily="34" charset="0"/>
                <a:ea typeface="Aptos" panose="020B0004020202020204" pitchFamily="34" charset="0"/>
                <a:cs typeface="Times New Roman" panose="02020603050405020304" pitchFamily="18" charset="0"/>
              </a:rPr>
              <a:t>» αντίστοιχα. </a:t>
            </a:r>
          </a:p>
          <a:p>
            <a:pPr>
              <a:lnSpc>
                <a:spcPct val="107000"/>
              </a:lnSpc>
              <a:spcAft>
                <a:spcPts val="800"/>
              </a:spcAft>
            </a:pPr>
            <a:r>
              <a:rPr lang="el-GR" sz="1200" b="1" kern="100" dirty="0">
                <a:effectLst/>
                <a:latin typeface="Aptos" panose="020B0004020202020204" pitchFamily="34" charset="0"/>
                <a:ea typeface="Aptos" panose="020B0004020202020204" pitchFamily="34" charset="0"/>
                <a:cs typeface="Times New Roman" panose="02020603050405020304" pitchFamily="18" charset="0"/>
              </a:rPr>
              <a:t>Π5. Δραστηριότητα </a:t>
            </a:r>
            <a:r>
              <a:rPr lang="el-GR" sz="1200" b="1" kern="100" dirty="0" smtClean="0">
                <a:effectLst/>
                <a:latin typeface="Aptos" panose="020B0004020202020204" pitchFamily="34" charset="0"/>
                <a:ea typeface="Aptos" panose="020B0004020202020204" pitchFamily="34" charset="0"/>
                <a:cs typeface="Times New Roman" panose="02020603050405020304" pitchFamily="18" charset="0"/>
              </a:rPr>
              <a:t>2:</a:t>
            </a:r>
            <a:endParaRPr lang="en-US" sz="1200" b="1" kern="100" dirty="0" smtClean="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l-GR" sz="1200" b="1" kern="100" dirty="0" smtClean="0">
                <a:effectLst/>
                <a:latin typeface="Aptos" panose="020B0004020202020204" pitchFamily="34" charset="0"/>
                <a:ea typeface="Aptos" panose="020B0004020202020204" pitchFamily="34" charset="0"/>
                <a:cs typeface="Times New Roman" panose="02020603050405020304" pitchFamily="18" charset="0"/>
              </a:rPr>
              <a:t> </a:t>
            </a:r>
            <a:r>
              <a:rPr lang="el-GR" sz="1200" b="1" kern="100" dirty="0">
                <a:effectLst/>
                <a:latin typeface="Aptos" panose="020B0004020202020204" pitchFamily="34" charset="0"/>
                <a:ea typeface="Aptos" panose="020B0004020202020204" pitchFamily="34" charset="0"/>
                <a:cs typeface="Times New Roman" panose="02020603050405020304" pitchFamily="18" charset="0"/>
              </a:rPr>
              <a:t>Να σχεδιάσετε μια διδακτική παρέμβαση ή κάποιες δραστηριότητες για τη διδασκαλία μιας θεματικής ενότητας ή έννοιας (κλάδος ΠΕ60) αξιοποιώντας κατάλληλο </a:t>
            </a:r>
            <a:r>
              <a:rPr lang="el-GR" sz="1200" b="1" kern="100" dirty="0" err="1">
                <a:effectLst/>
                <a:latin typeface="Aptos" panose="020B0004020202020204" pitchFamily="34" charset="0"/>
                <a:ea typeface="Aptos" panose="020B0004020202020204" pitchFamily="34" charset="0"/>
                <a:cs typeface="Times New Roman" panose="02020603050405020304" pitchFamily="18" charset="0"/>
              </a:rPr>
              <a:t>διαδραστικό</a:t>
            </a:r>
            <a:r>
              <a:rPr lang="el-GR" sz="1200" b="1" kern="100" dirty="0">
                <a:effectLst/>
                <a:latin typeface="Aptos" panose="020B0004020202020204" pitchFamily="34" charset="0"/>
                <a:ea typeface="Aptos" panose="020B0004020202020204" pitchFamily="34" charset="0"/>
                <a:cs typeface="Times New Roman" panose="02020603050405020304" pitchFamily="18" charset="0"/>
              </a:rPr>
              <a:t> υλικό. Σκεφτείτε ποιο από το </a:t>
            </a:r>
            <a:r>
              <a:rPr lang="el-GR" sz="1200" b="1" kern="100" dirty="0" err="1">
                <a:effectLst/>
                <a:latin typeface="Aptos" panose="020B0004020202020204" pitchFamily="34" charset="0"/>
                <a:ea typeface="Aptos" panose="020B0004020202020204" pitchFamily="34" charset="0"/>
                <a:cs typeface="Times New Roman" panose="02020603050405020304" pitchFamily="18" charset="0"/>
              </a:rPr>
              <a:t>διαδραστικό</a:t>
            </a:r>
            <a:r>
              <a:rPr lang="el-GR" sz="1200" b="1" kern="100" dirty="0">
                <a:effectLst/>
                <a:latin typeface="Aptos" panose="020B0004020202020204" pitchFamily="34" charset="0"/>
                <a:ea typeface="Aptos" panose="020B0004020202020204" pitchFamily="34" charset="0"/>
                <a:cs typeface="Times New Roman" panose="02020603050405020304" pitchFamily="18" charset="0"/>
              </a:rPr>
              <a:t> περιεχόμενο θα αξιοποιήσετε αλλά και ποιες οδηγίες θα συμπεριλάβετε στην περίπτωση αυτή λαμβάνοντας υπόψη ότι έχετε στη διάθεσή σας και </a:t>
            </a:r>
            <a:r>
              <a:rPr lang="el-GR" sz="1200" b="1" kern="100" dirty="0" err="1">
                <a:effectLst/>
                <a:latin typeface="Aptos" panose="020B0004020202020204" pitchFamily="34" charset="0"/>
                <a:ea typeface="Aptos" panose="020B0004020202020204" pitchFamily="34" charset="0"/>
                <a:cs typeface="Times New Roman" panose="02020603050405020304" pitchFamily="18" charset="0"/>
              </a:rPr>
              <a:t>διαδραστικό</a:t>
            </a:r>
            <a:r>
              <a:rPr lang="el-GR" sz="1200" b="1" kern="100" dirty="0">
                <a:effectLst/>
                <a:latin typeface="Aptos" panose="020B0004020202020204" pitchFamily="34" charset="0"/>
                <a:ea typeface="Aptos" panose="020B0004020202020204" pitchFamily="34" charset="0"/>
                <a:cs typeface="Times New Roman" panose="02020603050405020304" pitchFamily="18" charset="0"/>
              </a:rPr>
              <a:t> πίνακα. Περιγράψτε αναλυτικά τα βήματα της διδακτικής παρέμβασης αλλά και τις περιπτώσεις εμπλοκής του διαδραστικού περιεχομένου. Την αναλυτική περιγραφή που θα ετοιμάσετε υπό μορφή παρουσίασης να την αναρτήσετε στον «Χώρο Ανάρτησης Ασύγχρονης Δραστηριότητας», του παρόντος Εκπαιδευτικού Πακέτου 5 (προσοχή σύντομες απαντήσεις) με αντίστοιχο όνομα αρχείου: «Π5_ δραστ_2_επωνυμο_ονομα». </a:t>
            </a:r>
          </a:p>
          <a:p>
            <a:pPr>
              <a:lnSpc>
                <a:spcPct val="107000"/>
              </a:lnSpc>
              <a:spcAft>
                <a:spcPts val="800"/>
              </a:spcAft>
            </a:pPr>
            <a:r>
              <a:rPr lang="el-GR" sz="1200" b="1" kern="100" dirty="0">
                <a:effectLst/>
                <a:latin typeface="Aptos" panose="020B0004020202020204" pitchFamily="34" charset="0"/>
                <a:ea typeface="Aptos" panose="020B0004020202020204" pitchFamily="34" charset="0"/>
                <a:cs typeface="Times New Roman" panose="02020603050405020304" pitchFamily="18" charset="0"/>
              </a:rPr>
              <a:t>Π5. Δραστηριότητα 3</a:t>
            </a:r>
            <a:r>
              <a:rPr lang="el-GR" sz="1200" b="1" kern="100" dirty="0" smtClean="0">
                <a:effectLst/>
                <a:latin typeface="Aptos" panose="020B0004020202020204" pitchFamily="34" charset="0"/>
                <a:ea typeface="Aptos" panose="020B0004020202020204" pitchFamily="34" charset="0"/>
                <a:cs typeface="Times New Roman" panose="02020603050405020304" pitchFamily="18" charset="0"/>
              </a:rPr>
              <a:t>:</a:t>
            </a:r>
            <a:endParaRPr lang="en-US" sz="1200" b="1" kern="100" dirty="0" smtClean="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l-GR" sz="1200" kern="100" dirty="0" smtClean="0">
                <a:effectLst/>
                <a:latin typeface="Aptos" panose="020B0004020202020204" pitchFamily="34" charset="0"/>
                <a:ea typeface="Aptos" panose="020B0004020202020204" pitchFamily="34" charset="0"/>
                <a:cs typeface="Times New Roman" panose="02020603050405020304" pitchFamily="18" charset="0"/>
              </a:rPr>
              <a:t> </a:t>
            </a:r>
            <a:r>
              <a:rPr lang="el-GR" sz="1200" kern="100" dirty="0">
                <a:effectLst/>
                <a:latin typeface="Aptos" panose="020B0004020202020204" pitchFamily="34" charset="0"/>
                <a:ea typeface="Aptos" panose="020B0004020202020204" pitchFamily="34" charset="0"/>
                <a:cs typeface="Times New Roman" panose="02020603050405020304" pitchFamily="18" charset="0"/>
              </a:rPr>
              <a:t>Αξιολόγηση ενότητας διαδραστικού βιβλίου Να αξιολογήσετε την εμπλουτισμένη παρουσίαση ενός θέματος στο γνωστικό αντικείμενο που σας ενδιαφέρει. Σκεφτείτε για παράδειγμα ποιες επιπλέον διδακτικές επιλογές αλλά και πως αυτές θα μπορούσαν να ενταχθούν στην αντίστοιχη διδακτική παρέμβαση που θα ετοιμάζατε. Παρουσιάστε τεκμηριωμένα την άποψή σας σε μια πεντάλεπτη παρουσίαση (έως 8 διαφάνειες σε .</a:t>
            </a:r>
            <a:r>
              <a:rPr lang="el-GR" sz="1200" kern="100" dirty="0" err="1">
                <a:effectLst/>
                <a:latin typeface="Aptos" panose="020B0004020202020204" pitchFamily="34" charset="0"/>
                <a:ea typeface="Aptos" panose="020B0004020202020204" pitchFamily="34" charset="0"/>
                <a:cs typeface="Times New Roman" panose="02020603050405020304" pitchFamily="18" charset="0"/>
              </a:rPr>
              <a:t>ppt</a:t>
            </a:r>
            <a:r>
              <a:rPr lang="el-GR" sz="1200" kern="100" dirty="0">
                <a:effectLst/>
                <a:latin typeface="Aptos" panose="020B0004020202020204" pitchFamily="34" charset="0"/>
                <a:ea typeface="Aptos" panose="020B0004020202020204" pitchFamily="34" charset="0"/>
                <a:cs typeface="Times New Roman" panose="02020603050405020304" pitchFamily="18" charset="0"/>
              </a:rPr>
              <a:t>). Την παρουσίαση αυτή να την αναρτήσετε στον «Χώρο Ανάρτησης Ασύγχρονης Δραστηριότητας», του παρόντος Εκπαιδευτικού Πακέτου 5 με αντίστοιχο όνομα αρχείου: «Π5_ δραστ_4_επωνυμο_ονομα»</a:t>
            </a:r>
          </a:p>
        </p:txBody>
      </p:sp>
    </p:spTree>
    <p:extLst>
      <p:ext uri="{BB962C8B-B14F-4D97-AF65-F5344CB8AC3E}">
        <p14:creationId xmlns:p14="http://schemas.microsoft.com/office/powerpoint/2010/main" xmlns="" val="36316246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6000" dirty="0">
                <a:hlinkClick r:id="rId2" action="ppaction://hlinksldjump"/>
              </a:rPr>
              <a:t>Σωστό</a:t>
            </a:r>
            <a:r>
              <a:rPr lang="el-GR" sz="6000" dirty="0">
                <a:hlinkClick r:id="rId3" action="ppaction://hlinksldjump"/>
              </a:rPr>
              <a:t>!</a:t>
            </a:r>
          </a:p>
        </p:txBody>
      </p:sp>
    </p:spTree>
    <p:extLst>
      <p:ext uri="{BB962C8B-B14F-4D97-AF65-F5344CB8AC3E}">
        <p14:creationId xmlns:p14="http://schemas.microsoft.com/office/powerpoint/2010/main" xmlns="" val="42357063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6000" dirty="0" err="1">
                <a:hlinkClick r:id="rId2" action="ppaction://hlinksldjump"/>
              </a:rPr>
              <a:t>Λάθος!Προσπάθησε</a:t>
            </a:r>
            <a:r>
              <a:rPr lang="el-GR" sz="6000" dirty="0">
                <a:hlinkClick r:id="rId2" action="ppaction://hlinksldjump"/>
              </a:rPr>
              <a:t> ξανά!</a:t>
            </a:r>
            <a:endParaRPr lang="el-GR" sz="6000" dirty="0">
              <a:hlinkClick r:id="rId3" action="ppaction://hlinksldjump"/>
            </a:endParaRPr>
          </a:p>
        </p:txBody>
      </p:sp>
    </p:spTree>
    <p:extLst>
      <p:ext uri="{BB962C8B-B14F-4D97-AF65-F5344CB8AC3E}">
        <p14:creationId xmlns:p14="http://schemas.microsoft.com/office/powerpoint/2010/main" xmlns="" val="20617168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solidFill>
                  <a:schemeClr val="tx1"/>
                </a:solidFill>
              </a:rPr>
              <a:t>Διάλεξε το μεγάλο τρίγωνο</a:t>
            </a:r>
          </a:p>
        </p:txBody>
      </p:sp>
      <p:sp>
        <p:nvSpPr>
          <p:cNvPr id="4" name="Ισοσκελές τρίγωνο 3">
            <a:hlinkClick r:id="rId2" action="ppaction://hlinksldjump"/>
          </p:cNvPr>
          <p:cNvSpPr/>
          <p:nvPr/>
        </p:nvSpPr>
        <p:spPr>
          <a:xfrm>
            <a:off x="958362" y="1688123"/>
            <a:ext cx="3727938" cy="320919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Ισοσκελές τρίγωνο 4">
            <a:hlinkClick r:id="rId3" action="ppaction://hlinksldjump"/>
          </p:cNvPr>
          <p:cNvSpPr/>
          <p:nvPr/>
        </p:nvSpPr>
        <p:spPr>
          <a:xfrm>
            <a:off x="6311935" y="3323492"/>
            <a:ext cx="1935249" cy="149469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xmlns="" val="9369784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6000" dirty="0">
                <a:hlinkClick r:id="rId2" action="ppaction://hlinksldjump"/>
              </a:rPr>
              <a:t>Σωστό!</a:t>
            </a:r>
          </a:p>
        </p:txBody>
      </p:sp>
    </p:spTree>
    <p:extLst>
      <p:ext uri="{BB962C8B-B14F-4D97-AF65-F5344CB8AC3E}">
        <p14:creationId xmlns:p14="http://schemas.microsoft.com/office/powerpoint/2010/main" xmlns="" val="1063090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6000" dirty="0" err="1">
                <a:hlinkClick r:id="rId2" action="ppaction://hlinksldjump"/>
              </a:rPr>
              <a:t>Λάθος!Προσπάθησε</a:t>
            </a:r>
            <a:r>
              <a:rPr lang="el-GR" sz="6000" dirty="0">
                <a:hlinkClick r:id="rId2" action="ppaction://hlinksldjump"/>
              </a:rPr>
              <a:t> ξανά!</a:t>
            </a:r>
          </a:p>
        </p:txBody>
      </p:sp>
    </p:spTree>
    <p:extLst>
      <p:ext uri="{BB962C8B-B14F-4D97-AF65-F5344CB8AC3E}">
        <p14:creationId xmlns:p14="http://schemas.microsoft.com/office/powerpoint/2010/main" xmlns="" val="12220792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solidFill>
                  <a:schemeClr val="tx1"/>
                </a:solidFill>
              </a:rPr>
              <a:t>Τι σχήμα είναι;</a:t>
            </a:r>
          </a:p>
        </p:txBody>
      </p:sp>
      <p:sp>
        <p:nvSpPr>
          <p:cNvPr id="5" name="Ορθογώνιο 4"/>
          <p:cNvSpPr/>
          <p:nvPr/>
        </p:nvSpPr>
        <p:spPr>
          <a:xfrm>
            <a:off x="3991707" y="1930400"/>
            <a:ext cx="1668656" cy="15386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TextBox 5">
            <a:hlinkClick r:id="rId2" action="ppaction://hlinksldjump"/>
          </p:cNvPr>
          <p:cNvSpPr txBox="1"/>
          <p:nvPr/>
        </p:nvSpPr>
        <p:spPr>
          <a:xfrm>
            <a:off x="892421" y="4290729"/>
            <a:ext cx="2883877" cy="707886"/>
          </a:xfrm>
          <a:prstGeom prst="rect">
            <a:avLst/>
          </a:prstGeom>
          <a:noFill/>
        </p:spPr>
        <p:txBody>
          <a:bodyPr wrap="square" rtlCol="0">
            <a:spAutoFit/>
          </a:bodyPr>
          <a:lstStyle/>
          <a:p>
            <a:r>
              <a:rPr lang="el-GR" sz="4000" dirty="0"/>
              <a:t>τετράγωνο</a:t>
            </a:r>
          </a:p>
        </p:txBody>
      </p:sp>
      <p:sp>
        <p:nvSpPr>
          <p:cNvPr id="7" name="TextBox 6">
            <a:hlinkClick r:id="rId3" action="ppaction://hlinksldjump"/>
          </p:cNvPr>
          <p:cNvSpPr txBox="1"/>
          <p:nvPr/>
        </p:nvSpPr>
        <p:spPr>
          <a:xfrm>
            <a:off x="6576649" y="4317106"/>
            <a:ext cx="2883877" cy="707886"/>
          </a:xfrm>
          <a:prstGeom prst="rect">
            <a:avLst/>
          </a:prstGeom>
          <a:noFill/>
        </p:spPr>
        <p:txBody>
          <a:bodyPr wrap="square" rtlCol="0">
            <a:spAutoFit/>
          </a:bodyPr>
          <a:lstStyle/>
          <a:p>
            <a:r>
              <a:rPr lang="el-GR" sz="4000" dirty="0"/>
              <a:t>κύκλος</a:t>
            </a:r>
          </a:p>
        </p:txBody>
      </p:sp>
      <p:sp>
        <p:nvSpPr>
          <p:cNvPr id="8" name="TextBox 7">
            <a:hlinkClick r:id="rId3" action="ppaction://hlinksldjump"/>
          </p:cNvPr>
          <p:cNvSpPr txBox="1"/>
          <p:nvPr/>
        </p:nvSpPr>
        <p:spPr>
          <a:xfrm>
            <a:off x="3859823" y="4290729"/>
            <a:ext cx="2883877" cy="707886"/>
          </a:xfrm>
          <a:prstGeom prst="rect">
            <a:avLst/>
          </a:prstGeom>
          <a:noFill/>
        </p:spPr>
        <p:txBody>
          <a:bodyPr wrap="square" rtlCol="0">
            <a:spAutoFit/>
          </a:bodyPr>
          <a:lstStyle/>
          <a:p>
            <a:r>
              <a:rPr lang="el-GR" sz="4000" dirty="0"/>
              <a:t>τρίγωνο</a:t>
            </a:r>
          </a:p>
        </p:txBody>
      </p:sp>
    </p:spTree>
    <p:extLst>
      <p:ext uri="{BB962C8B-B14F-4D97-AF65-F5344CB8AC3E}">
        <p14:creationId xmlns:p14="http://schemas.microsoft.com/office/powerpoint/2010/main" xmlns="" val="39389139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6000" dirty="0">
                <a:hlinkClick r:id="rId2" action="ppaction://hlinksldjump"/>
              </a:rPr>
              <a:t>Σωστό!</a:t>
            </a:r>
          </a:p>
        </p:txBody>
      </p:sp>
    </p:spTree>
    <p:extLst>
      <p:ext uri="{BB962C8B-B14F-4D97-AF65-F5344CB8AC3E}">
        <p14:creationId xmlns:p14="http://schemas.microsoft.com/office/powerpoint/2010/main" xmlns="" val="41833174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6000" dirty="0" err="1">
                <a:hlinkClick r:id="rId2" action="ppaction://hlinksldjump"/>
              </a:rPr>
              <a:t>Λάθος!Προσπάθησε</a:t>
            </a:r>
            <a:r>
              <a:rPr lang="el-GR" sz="6000" dirty="0">
                <a:hlinkClick r:id="rId2" action="ppaction://hlinksldjump"/>
              </a:rPr>
              <a:t> ξανά!</a:t>
            </a:r>
          </a:p>
        </p:txBody>
      </p:sp>
    </p:spTree>
    <p:extLst>
      <p:ext uri="{BB962C8B-B14F-4D97-AF65-F5344CB8AC3E}">
        <p14:creationId xmlns:p14="http://schemas.microsoft.com/office/powerpoint/2010/main" xmlns="" val="6479347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βάλ 3"/>
          <p:cNvSpPr/>
          <p:nvPr/>
        </p:nvSpPr>
        <p:spPr>
          <a:xfrm>
            <a:off x="2060854" y="1002323"/>
            <a:ext cx="5002823" cy="50555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Τίτλος 1"/>
          <p:cNvSpPr>
            <a:spLocks noGrp="1"/>
          </p:cNvSpPr>
          <p:nvPr>
            <p:ph type="title"/>
          </p:nvPr>
        </p:nvSpPr>
        <p:spPr>
          <a:xfrm>
            <a:off x="342900" y="117231"/>
            <a:ext cx="8895933" cy="1320800"/>
          </a:xfrm>
        </p:spPr>
        <p:txBody>
          <a:bodyPr/>
          <a:lstStyle/>
          <a:p>
            <a:r>
              <a:rPr lang="el-GR" dirty="0"/>
              <a:t>Ποιο σχήμα κρύβεται πίσω από τον τοίχο;</a:t>
            </a:r>
          </a:p>
        </p:txBody>
      </p:sp>
      <p:grpSp>
        <p:nvGrpSpPr>
          <p:cNvPr id="10" name="Ομάδα 9"/>
          <p:cNvGrpSpPr/>
          <p:nvPr/>
        </p:nvGrpSpPr>
        <p:grpSpPr>
          <a:xfrm>
            <a:off x="342900" y="868973"/>
            <a:ext cx="9697916" cy="1485900"/>
            <a:chOff x="342900" y="886069"/>
            <a:chExt cx="9697916" cy="1485900"/>
          </a:xfrm>
        </p:grpSpPr>
        <p:sp>
          <p:nvSpPr>
            <p:cNvPr id="5" name="Ορθογώνιο 4"/>
            <p:cNvSpPr/>
            <p:nvPr/>
          </p:nvSpPr>
          <p:spPr>
            <a:xfrm>
              <a:off x="342900" y="886069"/>
              <a:ext cx="9697916" cy="1485900"/>
            </a:xfrm>
            <a:prstGeom prst="rect">
              <a:avLst/>
            </a:prstGeom>
            <a:blipFill>
              <a:blip r:embed="rId2"/>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Οβάλ 8"/>
            <p:cNvSpPr/>
            <p:nvPr/>
          </p:nvSpPr>
          <p:spPr>
            <a:xfrm>
              <a:off x="492369" y="1045307"/>
              <a:ext cx="1107831" cy="1167423"/>
            </a:xfrm>
            <a:prstGeom prst="ellipse">
              <a:avLst/>
            </a:prstGeom>
            <a:blipFill>
              <a:blip r:embed="rId3"/>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26" name="Ομάδα 25"/>
          <p:cNvGrpSpPr/>
          <p:nvPr/>
        </p:nvGrpSpPr>
        <p:grpSpPr>
          <a:xfrm>
            <a:off x="342900" y="2338022"/>
            <a:ext cx="9697916" cy="1485900"/>
            <a:chOff x="342900" y="886069"/>
            <a:chExt cx="9697916" cy="1485900"/>
          </a:xfrm>
        </p:grpSpPr>
        <p:sp>
          <p:nvSpPr>
            <p:cNvPr id="27" name="Ορθογώνιο 26"/>
            <p:cNvSpPr/>
            <p:nvPr/>
          </p:nvSpPr>
          <p:spPr>
            <a:xfrm>
              <a:off x="342900" y="886069"/>
              <a:ext cx="9697916" cy="1485900"/>
            </a:xfrm>
            <a:prstGeom prst="rect">
              <a:avLst/>
            </a:prstGeom>
            <a:blipFill>
              <a:blip r:embed="rId2"/>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8" name="Οβάλ 27"/>
            <p:cNvSpPr/>
            <p:nvPr/>
          </p:nvSpPr>
          <p:spPr>
            <a:xfrm>
              <a:off x="492369" y="1045307"/>
              <a:ext cx="1107831" cy="1167423"/>
            </a:xfrm>
            <a:prstGeom prst="ellipse">
              <a:avLst/>
            </a:prstGeom>
            <a:blipFill>
              <a:blip r:embed="rId3"/>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29" name="Ομάδα 28"/>
          <p:cNvGrpSpPr/>
          <p:nvPr/>
        </p:nvGrpSpPr>
        <p:grpSpPr>
          <a:xfrm>
            <a:off x="342900" y="3787289"/>
            <a:ext cx="9697916" cy="1485900"/>
            <a:chOff x="342900" y="886069"/>
            <a:chExt cx="9697916" cy="1485900"/>
          </a:xfrm>
        </p:grpSpPr>
        <p:sp>
          <p:nvSpPr>
            <p:cNvPr id="30" name="Ορθογώνιο 29"/>
            <p:cNvSpPr/>
            <p:nvPr/>
          </p:nvSpPr>
          <p:spPr>
            <a:xfrm>
              <a:off x="342900" y="886069"/>
              <a:ext cx="9697916" cy="1485900"/>
            </a:xfrm>
            <a:prstGeom prst="rect">
              <a:avLst/>
            </a:prstGeom>
            <a:blipFill>
              <a:blip r:embed="rId2"/>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1" name="Οβάλ 30"/>
            <p:cNvSpPr/>
            <p:nvPr/>
          </p:nvSpPr>
          <p:spPr>
            <a:xfrm>
              <a:off x="492369" y="1045307"/>
              <a:ext cx="1107831" cy="1167423"/>
            </a:xfrm>
            <a:prstGeom prst="ellipse">
              <a:avLst/>
            </a:prstGeom>
            <a:blipFill>
              <a:blip r:embed="rId3"/>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32" name="Ομάδα 31"/>
          <p:cNvGrpSpPr/>
          <p:nvPr/>
        </p:nvGrpSpPr>
        <p:grpSpPr>
          <a:xfrm>
            <a:off x="342900" y="5256338"/>
            <a:ext cx="9697916" cy="1485900"/>
            <a:chOff x="342900" y="886069"/>
            <a:chExt cx="9697916" cy="1485900"/>
          </a:xfrm>
        </p:grpSpPr>
        <p:sp>
          <p:nvSpPr>
            <p:cNvPr id="33" name="Ορθογώνιο 32"/>
            <p:cNvSpPr/>
            <p:nvPr/>
          </p:nvSpPr>
          <p:spPr>
            <a:xfrm>
              <a:off x="342900" y="886069"/>
              <a:ext cx="9697916" cy="1485900"/>
            </a:xfrm>
            <a:prstGeom prst="rect">
              <a:avLst/>
            </a:prstGeom>
            <a:blipFill>
              <a:blip r:embed="rId2"/>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4" name="Οβάλ 33"/>
            <p:cNvSpPr/>
            <p:nvPr/>
          </p:nvSpPr>
          <p:spPr>
            <a:xfrm>
              <a:off x="492369" y="1045307"/>
              <a:ext cx="1107831" cy="1167423"/>
            </a:xfrm>
            <a:prstGeom prst="ellipse">
              <a:avLst/>
            </a:prstGeom>
            <a:blipFill>
              <a:blip r:embed="rId3"/>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35" name="TextBox 34">
            <a:hlinkClick r:id="rId4" action="ppaction://hlinksldjump"/>
          </p:cNvPr>
          <p:cNvSpPr txBox="1"/>
          <p:nvPr/>
        </p:nvSpPr>
        <p:spPr>
          <a:xfrm>
            <a:off x="10190285" y="3361752"/>
            <a:ext cx="1802423" cy="584775"/>
          </a:xfrm>
          <a:prstGeom prst="rect">
            <a:avLst/>
          </a:prstGeom>
          <a:noFill/>
        </p:spPr>
        <p:txBody>
          <a:bodyPr wrap="square" rtlCol="0">
            <a:spAutoFit/>
          </a:bodyPr>
          <a:lstStyle/>
          <a:p>
            <a:r>
              <a:rPr lang="el-GR" sz="3200" dirty="0"/>
              <a:t>κύκλος</a:t>
            </a:r>
          </a:p>
        </p:txBody>
      </p:sp>
      <p:sp>
        <p:nvSpPr>
          <p:cNvPr id="36" name="TextBox 35">
            <a:hlinkClick r:id="rId5" action="ppaction://hlinksldjump"/>
          </p:cNvPr>
          <p:cNvSpPr txBox="1"/>
          <p:nvPr/>
        </p:nvSpPr>
        <p:spPr>
          <a:xfrm>
            <a:off x="10153390" y="2195634"/>
            <a:ext cx="1802423" cy="584775"/>
          </a:xfrm>
          <a:prstGeom prst="rect">
            <a:avLst/>
          </a:prstGeom>
          <a:noFill/>
        </p:spPr>
        <p:txBody>
          <a:bodyPr wrap="square" rtlCol="0">
            <a:spAutoFit/>
          </a:bodyPr>
          <a:lstStyle/>
          <a:p>
            <a:r>
              <a:rPr lang="el-GR" sz="3200" dirty="0"/>
              <a:t>τρίγωνο</a:t>
            </a:r>
          </a:p>
        </p:txBody>
      </p:sp>
      <p:sp>
        <p:nvSpPr>
          <p:cNvPr id="37" name="TextBox 36">
            <a:hlinkClick r:id="rId5" action="ppaction://hlinksldjump"/>
          </p:cNvPr>
          <p:cNvSpPr txBox="1"/>
          <p:nvPr/>
        </p:nvSpPr>
        <p:spPr>
          <a:xfrm>
            <a:off x="10040816" y="4738725"/>
            <a:ext cx="2151184" cy="584775"/>
          </a:xfrm>
          <a:prstGeom prst="rect">
            <a:avLst/>
          </a:prstGeom>
          <a:noFill/>
        </p:spPr>
        <p:txBody>
          <a:bodyPr wrap="square" rtlCol="0">
            <a:spAutoFit/>
          </a:bodyPr>
          <a:lstStyle/>
          <a:p>
            <a:r>
              <a:rPr lang="el-GR" sz="3200" dirty="0"/>
              <a:t>ορθογώνιο</a:t>
            </a:r>
          </a:p>
        </p:txBody>
      </p:sp>
    </p:spTree>
    <p:extLst>
      <p:ext uri="{BB962C8B-B14F-4D97-AF65-F5344CB8AC3E}">
        <p14:creationId xmlns:p14="http://schemas.microsoft.com/office/powerpoint/2010/main" xmlns="" val="135695499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6"/>
                    </p:tgtEl>
                  </p:cond>
                </p:stCondLst>
                <p:endSync evt="end" delay="0">
                  <p:rtn val="all"/>
                </p:endSync>
                <p:childTnLst>
                  <p:par>
                    <p:cTn id="3" fill="hold">
                      <p:stCondLst>
                        <p:cond delay="0"/>
                      </p:stCondLst>
                      <p:childTnLst>
                        <p:par>
                          <p:cTn id="4" fill="hold">
                            <p:stCondLst>
                              <p:cond delay="0"/>
                            </p:stCondLst>
                            <p:childTnLst>
                              <p:par>
                                <p:cTn id="5" presetID="22" presetClass="exit" presetSubtype="8" fill="hold" nodeType="clickEffect">
                                  <p:stCondLst>
                                    <p:cond delay="0"/>
                                  </p:stCondLst>
                                  <p:childTnLst>
                                    <p:animEffect transition="out" filter="wipe(left)">
                                      <p:cBhvr>
                                        <p:cTn id="6" dur="500"/>
                                        <p:tgtEl>
                                          <p:spTgt spid="26"/>
                                        </p:tgtEl>
                                      </p:cBhvr>
                                    </p:animEffect>
                                    <p:set>
                                      <p:cBhvr>
                                        <p:cTn id="7" dur="1" fill="hold">
                                          <p:stCondLst>
                                            <p:cond delay="499"/>
                                          </p:stCondLst>
                                        </p:cTn>
                                        <p:tgtEl>
                                          <p:spTgt spid="26"/>
                                        </p:tgtEl>
                                        <p:attrNameLst>
                                          <p:attrName>style.visibility</p:attrName>
                                        </p:attrNameLst>
                                      </p:cBhvr>
                                      <p:to>
                                        <p:strVal val="hidden"/>
                                      </p:to>
                                    </p:set>
                                  </p:childTnLst>
                                </p:cTn>
                              </p:par>
                            </p:childTnLst>
                          </p:cTn>
                        </p:par>
                      </p:childTnLst>
                    </p:cTn>
                  </p:par>
                </p:childTnLst>
              </p:cTn>
              <p:nextCondLst>
                <p:cond evt="onClick" delay="0">
                  <p:tgtEl>
                    <p:spTgt spid="26"/>
                  </p:tgtEl>
                </p:cond>
              </p:nextCondLst>
            </p:seq>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22" presetClass="exit" presetSubtype="8" fill="hold" nodeType="clickEffect">
                                  <p:stCondLst>
                                    <p:cond delay="0"/>
                                  </p:stCondLst>
                                  <p:childTnLst>
                                    <p:animEffect transition="out" filter="wipe(left)">
                                      <p:cBhvr>
                                        <p:cTn id="12" dur="500"/>
                                        <p:tgtEl>
                                          <p:spTgt spid="10"/>
                                        </p:tgtEl>
                                      </p:cBhvr>
                                    </p:animEffect>
                                    <p:set>
                                      <p:cBhvr>
                                        <p:cTn id="13" dur="1" fill="hold">
                                          <p:stCondLst>
                                            <p:cond delay="499"/>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14" restart="whenNotActive" fill="hold" evtFilter="cancelBubble" nodeType="interactiveSeq">
                <p:stCondLst>
                  <p:cond evt="onClick" delay="0">
                    <p:tgtEl>
                      <p:spTgt spid="29"/>
                    </p:tgtEl>
                  </p:cond>
                </p:stCondLst>
                <p:endSync evt="end" delay="0">
                  <p:rtn val="all"/>
                </p:endSync>
                <p:childTnLst>
                  <p:par>
                    <p:cTn id="15" fill="hold">
                      <p:stCondLst>
                        <p:cond delay="0"/>
                      </p:stCondLst>
                      <p:childTnLst>
                        <p:par>
                          <p:cTn id="16" fill="hold">
                            <p:stCondLst>
                              <p:cond delay="0"/>
                            </p:stCondLst>
                            <p:childTnLst>
                              <p:par>
                                <p:cTn id="17" presetID="22" presetClass="exit" presetSubtype="8" fill="hold" nodeType="clickEffect">
                                  <p:stCondLst>
                                    <p:cond delay="0"/>
                                  </p:stCondLst>
                                  <p:childTnLst>
                                    <p:animEffect transition="out" filter="wipe(left)">
                                      <p:cBhvr>
                                        <p:cTn id="18" dur="500"/>
                                        <p:tgtEl>
                                          <p:spTgt spid="29"/>
                                        </p:tgtEl>
                                      </p:cBhvr>
                                    </p:animEffect>
                                    <p:set>
                                      <p:cBhvr>
                                        <p:cTn id="19" dur="1" fill="hold">
                                          <p:stCondLst>
                                            <p:cond delay="499"/>
                                          </p:stCondLst>
                                        </p:cTn>
                                        <p:tgtEl>
                                          <p:spTgt spid="29"/>
                                        </p:tgtEl>
                                        <p:attrNameLst>
                                          <p:attrName>style.visibility</p:attrName>
                                        </p:attrNameLst>
                                      </p:cBhvr>
                                      <p:to>
                                        <p:strVal val="hidden"/>
                                      </p:to>
                                    </p:set>
                                  </p:childTnLst>
                                </p:cTn>
                              </p:par>
                            </p:childTnLst>
                          </p:cTn>
                        </p:par>
                      </p:childTnLst>
                    </p:cTn>
                  </p:par>
                </p:childTnLst>
              </p:cTn>
              <p:nextCondLst>
                <p:cond evt="onClick" delay="0">
                  <p:tgtEl>
                    <p:spTgt spid="29"/>
                  </p:tgtEl>
                </p:cond>
              </p:nextCondLst>
            </p:seq>
            <p:seq concurrent="1" nextAc="seek">
              <p:cTn id="20" restart="whenNotActive" fill="hold" evtFilter="cancelBubble" nodeType="interactiveSeq">
                <p:stCondLst>
                  <p:cond evt="onClick" delay="0">
                    <p:tgtEl>
                      <p:spTgt spid="32"/>
                    </p:tgtEl>
                  </p:cond>
                </p:stCondLst>
                <p:endSync evt="end" delay="0">
                  <p:rtn val="all"/>
                </p:endSync>
                <p:childTnLst>
                  <p:par>
                    <p:cTn id="21" fill="hold">
                      <p:stCondLst>
                        <p:cond delay="0"/>
                      </p:stCondLst>
                      <p:childTnLst>
                        <p:par>
                          <p:cTn id="22" fill="hold">
                            <p:stCondLst>
                              <p:cond delay="0"/>
                            </p:stCondLst>
                            <p:childTnLst>
                              <p:par>
                                <p:cTn id="23" presetID="22" presetClass="exit" presetSubtype="8" fill="hold" nodeType="clickEffect">
                                  <p:stCondLst>
                                    <p:cond delay="0"/>
                                  </p:stCondLst>
                                  <p:childTnLst>
                                    <p:animEffect transition="out" filter="wipe(left)">
                                      <p:cBhvr>
                                        <p:cTn id="24" dur="500"/>
                                        <p:tgtEl>
                                          <p:spTgt spid="32"/>
                                        </p:tgtEl>
                                      </p:cBhvr>
                                    </p:animEffect>
                                    <p:set>
                                      <p:cBhvr>
                                        <p:cTn id="25" dur="1" fill="hold">
                                          <p:stCondLst>
                                            <p:cond delay="499"/>
                                          </p:stCondLst>
                                        </p:cTn>
                                        <p:tgtEl>
                                          <p:spTgt spid="32"/>
                                        </p:tgtEl>
                                        <p:attrNameLst>
                                          <p:attrName>style.visibility</p:attrName>
                                        </p:attrNameLst>
                                      </p:cBhvr>
                                      <p:to>
                                        <p:strVal val="hidden"/>
                                      </p:to>
                                    </p:set>
                                  </p:childTnLst>
                                </p:cTn>
                              </p:par>
                            </p:childTnLst>
                          </p:cTn>
                        </p:par>
                      </p:childTnLst>
                    </p:cTn>
                  </p:par>
                </p:childTnLst>
              </p:cTn>
              <p:nextCondLst>
                <p:cond evt="onClick" delay="0">
                  <p:tgtEl>
                    <p:spTgt spid="32"/>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6000" dirty="0">
                <a:hlinkClick r:id="rId2" action="ppaction://hlinksldjump"/>
              </a:rPr>
              <a:t>Σωστό!</a:t>
            </a:r>
            <a:endParaRPr lang="el-GR" sz="6000" dirty="0">
              <a:hlinkClick r:id="rId3" action="ppaction://hlinksldjump"/>
            </a:endParaRPr>
          </a:p>
        </p:txBody>
      </p:sp>
    </p:spTree>
    <p:extLst>
      <p:ext uri="{BB962C8B-B14F-4D97-AF65-F5344CB8AC3E}">
        <p14:creationId xmlns:p14="http://schemas.microsoft.com/office/powerpoint/2010/main" xmlns="" val="3794518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xmlns="" id="{99970B27-D5AC-06C8-9EBF-011D4A6BBA1A}"/>
              </a:ext>
            </a:extLst>
          </p:cNvPr>
          <p:cNvSpPr txBox="1"/>
          <p:nvPr/>
        </p:nvSpPr>
        <p:spPr>
          <a:xfrm>
            <a:off x="1502229" y="274320"/>
            <a:ext cx="7412237" cy="5993949"/>
          </a:xfrm>
          <a:prstGeom prst="rect">
            <a:avLst/>
          </a:prstGeom>
          <a:noFill/>
        </p:spPr>
        <p:txBody>
          <a:bodyPr wrap="square">
            <a:spAutoFit/>
          </a:bodyPr>
          <a:lstStyle/>
          <a:p>
            <a:pPr>
              <a:lnSpc>
                <a:spcPct val="107000"/>
              </a:lnSpc>
              <a:spcAft>
                <a:spcPts val="800"/>
              </a:spcAft>
            </a:pPr>
            <a:r>
              <a:rPr lang="el-GR" sz="1200" b="1" kern="100" dirty="0">
                <a:effectLst/>
                <a:latin typeface="Aptos" panose="020B0004020202020204" pitchFamily="34" charset="0"/>
                <a:ea typeface="Aptos" panose="020B0004020202020204" pitchFamily="34" charset="0"/>
                <a:cs typeface="Aptos" panose="020B0004020202020204" pitchFamily="34" charset="0"/>
              </a:rPr>
              <a:t>ΟΜΑΔΙΚΗ ΕΡΓΑΣΙΑ</a:t>
            </a:r>
            <a:endParaRPr lang="el-GR" sz="1200" b="1"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l-GR" sz="1200" kern="100" dirty="0">
                <a:effectLst/>
                <a:latin typeface="Aptos" panose="020B0004020202020204" pitchFamily="34" charset="0"/>
                <a:ea typeface="Aptos" panose="020B0004020202020204" pitchFamily="34" charset="0"/>
                <a:cs typeface="Aptos" panose="020B0004020202020204" pitchFamily="34" charset="0"/>
              </a:rPr>
              <a:t>Γλαύκη </a:t>
            </a:r>
            <a:r>
              <a:rPr lang="el-GR" sz="1200" kern="100" dirty="0" err="1">
                <a:effectLst/>
                <a:latin typeface="Aptos" panose="020B0004020202020204" pitchFamily="34" charset="0"/>
                <a:ea typeface="Aptos" panose="020B0004020202020204" pitchFamily="34" charset="0"/>
                <a:cs typeface="Aptos" panose="020B0004020202020204" pitchFamily="34" charset="0"/>
              </a:rPr>
              <a:t>Πακιουφάκη</a:t>
            </a:r>
            <a:endParaRPr lang="el-GR" sz="1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l-GR" sz="1200" kern="100" dirty="0">
                <a:effectLst/>
                <a:latin typeface="Aptos" panose="020B0004020202020204" pitchFamily="34" charset="0"/>
                <a:ea typeface="Aptos" panose="020B0004020202020204" pitchFamily="34" charset="0"/>
                <a:cs typeface="Aptos" panose="020B0004020202020204" pitchFamily="34" charset="0"/>
              </a:rPr>
              <a:t>Αμαλία </a:t>
            </a:r>
            <a:r>
              <a:rPr lang="el-GR" sz="1200" kern="100" dirty="0" err="1">
                <a:effectLst/>
                <a:latin typeface="Aptos" panose="020B0004020202020204" pitchFamily="34" charset="0"/>
                <a:ea typeface="Aptos" panose="020B0004020202020204" pitchFamily="34" charset="0"/>
                <a:cs typeface="Aptos" panose="020B0004020202020204" pitchFamily="34" charset="0"/>
              </a:rPr>
              <a:t>Κουράτορα</a:t>
            </a:r>
            <a:endParaRPr lang="el-GR" sz="1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l-GR" sz="1200" kern="100" dirty="0">
                <a:effectLst/>
                <a:latin typeface="Aptos" panose="020B0004020202020204" pitchFamily="34" charset="0"/>
                <a:ea typeface="Aptos" panose="020B0004020202020204" pitchFamily="34" charset="0"/>
                <a:cs typeface="Aptos" panose="020B0004020202020204" pitchFamily="34" charset="0"/>
              </a:rPr>
              <a:t>Βασιλική </a:t>
            </a:r>
            <a:r>
              <a:rPr lang="el-GR" sz="1200" kern="100" dirty="0" err="1">
                <a:effectLst/>
                <a:latin typeface="Aptos" panose="020B0004020202020204" pitchFamily="34" charset="0"/>
                <a:ea typeface="Aptos" panose="020B0004020202020204" pitchFamily="34" charset="0"/>
                <a:cs typeface="Aptos" panose="020B0004020202020204" pitchFamily="34" charset="0"/>
              </a:rPr>
              <a:t>Τζουανάκη</a:t>
            </a:r>
            <a:endParaRPr lang="el-GR" sz="1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l-GR" sz="1200" kern="0" dirty="0">
                <a:effectLst/>
                <a:latin typeface="Aptos" panose="020B0004020202020204" pitchFamily="34" charset="0"/>
                <a:ea typeface="Aptos" panose="020B0004020202020204" pitchFamily="34" charset="0"/>
                <a:cs typeface="Aptos" panose="020B0004020202020204" pitchFamily="34" charset="0"/>
              </a:rPr>
              <a:t>Όλγα Παπαδοπούλου</a:t>
            </a:r>
            <a:endParaRPr lang="el-GR" sz="1200" kern="0" dirty="0">
              <a:latin typeface="Aptos" panose="020B0004020202020204" pitchFamily="34" charset="0"/>
              <a:ea typeface="Aptos" panose="020B0004020202020204" pitchFamily="34" charset="0"/>
              <a:cs typeface="Aptos" panose="020B0004020202020204" pitchFamily="34" charset="0"/>
            </a:endParaRPr>
          </a:p>
          <a:p>
            <a:pPr>
              <a:lnSpc>
                <a:spcPct val="107000"/>
              </a:lnSpc>
              <a:spcAft>
                <a:spcPts val="800"/>
              </a:spcAft>
            </a:pPr>
            <a:r>
              <a:rPr lang="el-GR" sz="1200" b="1" u="sng" dirty="0">
                <a:effectLst/>
                <a:latin typeface="Times New Roman" panose="02020603050405020304" pitchFamily="18" charset="0"/>
                <a:ea typeface="Calibri" panose="020F0502020204030204" pitchFamily="34" charset="0"/>
              </a:rPr>
              <a:t>ΤΙΤΛΟΣ</a:t>
            </a:r>
            <a:r>
              <a:rPr lang="el-GR" sz="1200" dirty="0">
                <a:effectLst/>
                <a:latin typeface="Times New Roman" panose="02020603050405020304" pitchFamily="18" charset="0"/>
                <a:ea typeface="Calibri" panose="020F0502020204030204" pitchFamily="34" charset="0"/>
              </a:rPr>
              <a:t>: Παίζω και Μαθαίνω </a:t>
            </a:r>
            <a:endParaRPr lang="el-GR" sz="1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l-GR" sz="1200" b="1" kern="0" dirty="0">
                <a:effectLst/>
                <a:latin typeface="Calibri" panose="020F0502020204030204" pitchFamily="34" charset="0"/>
                <a:ea typeface="Calibri" panose="020F0502020204030204" pitchFamily="34" charset="0"/>
                <a:cs typeface="Times New Roman" panose="02020603050405020304" pitchFamily="18" charset="0"/>
              </a:rPr>
              <a:t>ΕΜΠΛΕΚΟΜΕΝΑ ΘΕΜΑΤΙΚΑ ΠΕΔΙΑ:</a:t>
            </a:r>
            <a:endParaRPr lang="el-GR" sz="1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l-GR" sz="1200" b="1" kern="0" dirty="0">
                <a:effectLst/>
                <a:latin typeface="Calibri" panose="020F0502020204030204" pitchFamily="34" charset="0"/>
                <a:ea typeface="Calibri" panose="020F0502020204030204" pitchFamily="34" charset="0"/>
                <a:cs typeface="Times New Roman" panose="02020603050405020304" pitchFamily="18" charset="0"/>
              </a:rPr>
              <a:t>Α. ΠΑΙΔΙ ΚΑΙ ΕΠΙΚΟΙΝΩΝΙΑ</a:t>
            </a:r>
            <a:endParaRPr lang="el-GR" sz="1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l-GR" sz="1200" b="1" kern="0" dirty="0">
                <a:effectLst/>
                <a:latin typeface="Calibri" panose="020F0502020204030204" pitchFamily="34" charset="0"/>
                <a:ea typeface="Calibri" panose="020F0502020204030204" pitchFamily="34" charset="0"/>
                <a:cs typeface="Times New Roman" panose="02020603050405020304" pitchFamily="18" charset="0"/>
              </a:rPr>
              <a:t>Α1. </a:t>
            </a:r>
            <a:r>
              <a:rPr lang="el-GR" sz="1200" kern="0" dirty="0">
                <a:effectLst/>
                <a:latin typeface="Calibri" panose="020F0502020204030204" pitchFamily="34" charset="0"/>
                <a:ea typeface="Calibri" panose="020F0502020204030204" pitchFamily="34" charset="0"/>
                <a:cs typeface="Times New Roman" panose="02020603050405020304" pitchFamily="18" charset="0"/>
              </a:rPr>
              <a:t>ΓΛΩΣΣΑ</a:t>
            </a:r>
            <a:endParaRPr lang="el-GR" sz="1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l-GR" sz="1200" kern="0" dirty="0">
                <a:effectLst/>
                <a:latin typeface="Calibri" panose="020F0502020204030204" pitchFamily="34" charset="0"/>
                <a:ea typeface="Calibri" panose="020F0502020204030204" pitchFamily="34" charset="0"/>
                <a:cs typeface="Times New Roman" panose="02020603050405020304" pitchFamily="18" charset="0"/>
              </a:rPr>
              <a:t>Α1..2 ΓΡΑΠΤΗ ΕΠΙΚΟΙΝΩΝΙΑ</a:t>
            </a:r>
            <a:endParaRPr lang="el-GR" sz="1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Font typeface="+mj-lt"/>
              <a:buAutoNum type="romanLcPeriod"/>
            </a:pPr>
            <a:r>
              <a:rPr lang="el-GR" sz="1200" kern="0" dirty="0">
                <a:effectLst/>
                <a:latin typeface="Calibri" panose="020F0502020204030204" pitchFamily="34" charset="0"/>
                <a:ea typeface="Calibri" panose="020F0502020204030204" pitchFamily="34" charset="0"/>
                <a:cs typeface="Times New Roman" panose="02020603050405020304" pitchFamily="18" charset="0"/>
              </a:rPr>
              <a:t>Κατανόηση γραπτών κειμένων και εμπλοκή σε πρακτικές ανάγνωσης</a:t>
            </a:r>
            <a:endParaRPr lang="el-GR" sz="1200" kern="100" dirty="0">
              <a:effectLst/>
              <a:latin typeface="Aptos" panose="020B0004020202020204" pitchFamily="34" charset="0"/>
              <a:ea typeface="Aptos" panose="020B0004020202020204" pitchFamily="34" charset="0"/>
              <a:cs typeface="Times New Roman" panose="02020603050405020304" pitchFamily="18" charset="0"/>
            </a:endParaRPr>
          </a:p>
          <a:p>
            <a:pPr marL="228600">
              <a:lnSpc>
                <a:spcPct val="107000"/>
              </a:lnSpc>
              <a:spcAft>
                <a:spcPts val="800"/>
              </a:spcAft>
            </a:pPr>
            <a:r>
              <a:rPr lang="el-GR" sz="1200" b="1" kern="100" dirty="0" smtClean="0">
                <a:latin typeface="Aptos" panose="020B0004020202020204" pitchFamily="34" charset="0"/>
                <a:ea typeface="Aptos" panose="020B0004020202020204" pitchFamily="34" charset="0"/>
                <a:cs typeface="Times New Roman" panose="02020603050405020304" pitchFamily="18" charset="0"/>
              </a:rPr>
              <a:t>Στόχοι</a:t>
            </a:r>
            <a:r>
              <a:rPr lang="en-US" sz="1200" b="1" kern="100" dirty="0" smtClean="0">
                <a:latin typeface="Aptos" panose="020B0004020202020204" pitchFamily="34" charset="0"/>
                <a:ea typeface="Aptos" panose="020B0004020202020204" pitchFamily="34" charset="0"/>
                <a:cs typeface="Times New Roman" panose="02020603050405020304" pitchFamily="18" charset="0"/>
              </a:rPr>
              <a:t> </a:t>
            </a:r>
            <a:r>
              <a:rPr lang="el-GR" sz="1200" b="1" kern="100" dirty="0" smtClean="0">
                <a:latin typeface="Aptos" panose="020B0004020202020204" pitchFamily="34" charset="0"/>
                <a:ea typeface="Aptos" panose="020B0004020202020204" pitchFamily="34" charset="0"/>
                <a:cs typeface="Times New Roman" panose="02020603050405020304" pitchFamily="18" charset="0"/>
              </a:rPr>
              <a:t>:</a:t>
            </a:r>
            <a:r>
              <a:rPr lang="en-US" sz="1200" kern="100" dirty="0" smtClean="0">
                <a:latin typeface="Aptos" panose="020B0004020202020204" pitchFamily="34" charset="0"/>
                <a:ea typeface="Calibri" panose="020F0502020204030204" pitchFamily="34" charset="0"/>
                <a:cs typeface="Times New Roman" panose="02020603050405020304" pitchFamily="18" charset="0"/>
              </a:rPr>
              <a:t>   </a:t>
            </a:r>
            <a:r>
              <a:rPr lang="el-GR" sz="1200" kern="100" dirty="0" smtClean="0">
                <a:effectLst/>
                <a:latin typeface="Aptos" panose="020B0004020202020204" pitchFamily="34" charset="0"/>
                <a:ea typeface="Aptos" panose="020B0004020202020204" pitchFamily="34" charset="0"/>
                <a:cs typeface="Times New Roman" panose="02020603050405020304" pitchFamily="18" charset="0"/>
              </a:rPr>
              <a:t>Ανάπτυξη </a:t>
            </a:r>
            <a:r>
              <a:rPr lang="el-GR" sz="1200" kern="100" dirty="0">
                <a:effectLst/>
                <a:latin typeface="Aptos" panose="020B0004020202020204" pitchFamily="34" charset="0"/>
                <a:ea typeface="Aptos" panose="020B0004020202020204" pitchFamily="34" charset="0"/>
                <a:cs typeface="Times New Roman" panose="02020603050405020304" pitchFamily="18" charset="0"/>
              </a:rPr>
              <a:t>των ικανοτήτων που </a:t>
            </a:r>
            <a:r>
              <a:rPr lang="el-GR" sz="1200" kern="100" dirty="0" smtClean="0">
                <a:effectLst/>
                <a:latin typeface="Aptos" panose="020B0004020202020204" pitchFamily="34" charset="0"/>
                <a:ea typeface="Aptos" panose="020B0004020202020204" pitchFamily="34" charset="0"/>
                <a:cs typeface="Times New Roman" panose="02020603050405020304" pitchFamily="18" charset="0"/>
              </a:rPr>
              <a:t>αφορούν </a:t>
            </a:r>
            <a:r>
              <a:rPr lang="el-GR" sz="1200" kern="100" dirty="0">
                <a:effectLst/>
                <a:latin typeface="Aptos" panose="020B0004020202020204" pitchFamily="34" charset="0"/>
                <a:ea typeface="Aptos" panose="020B0004020202020204" pitchFamily="34" charset="0"/>
                <a:cs typeface="Times New Roman" panose="02020603050405020304" pitchFamily="18" charset="0"/>
              </a:rPr>
              <a:t>στην κατανόηση λέξεων.</a:t>
            </a:r>
          </a:p>
          <a:p>
            <a:pPr>
              <a:lnSpc>
                <a:spcPct val="107000"/>
              </a:lnSpc>
              <a:spcAft>
                <a:spcPts val="800"/>
              </a:spcAft>
            </a:pPr>
            <a:r>
              <a:rPr lang="el-GR" sz="1200" b="1" kern="100" dirty="0">
                <a:effectLst/>
                <a:latin typeface="Aptos" panose="020B0004020202020204" pitchFamily="34" charset="0"/>
                <a:ea typeface="Aptos" panose="020B0004020202020204" pitchFamily="34" charset="0"/>
                <a:cs typeface="Times New Roman" panose="02020603050405020304" pitchFamily="18" charset="0"/>
              </a:rPr>
              <a:t>Α2</a:t>
            </a:r>
            <a:r>
              <a:rPr lang="el-GR" sz="1200" kern="100" dirty="0">
                <a:effectLst/>
                <a:latin typeface="Aptos" panose="020B0004020202020204" pitchFamily="34" charset="0"/>
                <a:ea typeface="Aptos" panose="020B0004020202020204" pitchFamily="34" charset="0"/>
                <a:cs typeface="Times New Roman" panose="02020603050405020304" pitchFamily="18" charset="0"/>
              </a:rPr>
              <a:t> .ΤΕΧΝΟΛΟΓΙΕΣ ΤΗΣ ΕΠΙΚΟΙΝΩΝΙΑΣ ΚΑΙ ΠΛΗΡΟΦΟΡΙΑΣ </a:t>
            </a:r>
          </a:p>
          <a:p>
            <a:pPr marL="342900" lvl="0" indent="-342900">
              <a:lnSpc>
                <a:spcPct val="107000"/>
              </a:lnSpc>
              <a:spcAft>
                <a:spcPts val="800"/>
              </a:spcAft>
              <a:buSzPts val="1100"/>
              <a:buFont typeface="+mj-lt"/>
              <a:buAutoNum type="romanLcPeriod"/>
            </a:pPr>
            <a:r>
              <a:rPr lang="el-GR" sz="1200" kern="100" dirty="0">
                <a:effectLst/>
                <a:latin typeface="Aptos" panose="020B0004020202020204" pitchFamily="34" charset="0"/>
                <a:ea typeface="Aptos" panose="020B0004020202020204" pitchFamily="34" charset="0"/>
                <a:cs typeface="Times New Roman" panose="02020603050405020304" pitchFamily="18" charset="0"/>
              </a:rPr>
              <a:t>Γνωριμία των παιδιών με τα βασικά χαρακτηριστικά των ΤΠΕ</a:t>
            </a:r>
            <a:r>
              <a:rPr lang="el-GR" sz="1200" b="1" kern="100" dirty="0">
                <a:effectLst/>
                <a:latin typeface="Aptos" panose="020B0004020202020204" pitchFamily="34" charset="0"/>
                <a:ea typeface="Aptos" panose="020B0004020202020204" pitchFamily="34" charset="0"/>
                <a:cs typeface="Times New Roman" panose="02020603050405020304" pitchFamily="18" charset="0"/>
              </a:rPr>
              <a:t> </a:t>
            </a:r>
            <a:endParaRPr lang="el-GR" sz="1200" kern="100" dirty="0">
              <a:effectLst/>
              <a:latin typeface="Aptos" panose="020B0004020202020204" pitchFamily="34" charset="0"/>
              <a:ea typeface="Aptos" panose="020B0004020202020204" pitchFamily="34" charset="0"/>
              <a:cs typeface="Times New Roman" panose="02020603050405020304" pitchFamily="18" charset="0"/>
            </a:endParaRPr>
          </a:p>
          <a:p>
            <a:pPr marL="228600">
              <a:lnSpc>
                <a:spcPct val="107000"/>
              </a:lnSpc>
              <a:spcAft>
                <a:spcPts val="800"/>
              </a:spcAft>
            </a:pPr>
            <a:r>
              <a:rPr lang="el-GR" sz="1200" b="1" kern="100" dirty="0" smtClean="0">
                <a:effectLst/>
                <a:latin typeface="Aptos" panose="020B0004020202020204" pitchFamily="34" charset="0"/>
                <a:ea typeface="Aptos" panose="020B0004020202020204" pitchFamily="34" charset="0"/>
                <a:cs typeface="Times New Roman" panose="02020603050405020304" pitchFamily="18" charset="0"/>
              </a:rPr>
              <a:t>Στόχοι</a:t>
            </a:r>
            <a:r>
              <a:rPr lang="en-US" sz="1200" kern="100" dirty="0" smtClean="0">
                <a:latin typeface="Aptos" panose="020B0004020202020204" pitchFamily="34" charset="0"/>
                <a:ea typeface="Aptos" panose="020B0004020202020204" pitchFamily="34" charset="0"/>
                <a:cs typeface="Times New Roman" panose="02020603050405020304" pitchFamily="18" charset="0"/>
              </a:rPr>
              <a:t> </a:t>
            </a:r>
            <a:r>
              <a:rPr lang="el-GR" sz="1200" kern="100" dirty="0" smtClean="0">
                <a:latin typeface="Aptos" panose="020B0004020202020204" pitchFamily="34" charset="0"/>
                <a:ea typeface="Aptos" panose="020B0004020202020204" pitchFamily="34" charset="0"/>
                <a:cs typeface="Times New Roman" panose="02020603050405020304" pitchFamily="18" charset="0"/>
              </a:rPr>
              <a:t>:</a:t>
            </a:r>
            <a:r>
              <a:rPr lang="el-GR" sz="1200" kern="100" dirty="0" smtClean="0">
                <a:effectLst/>
                <a:latin typeface="Aptos" panose="020B0004020202020204" pitchFamily="34" charset="0"/>
                <a:ea typeface="Aptos" panose="020B0004020202020204" pitchFamily="34" charset="0"/>
                <a:cs typeface="Times New Roman" panose="02020603050405020304" pitchFamily="18" charset="0"/>
              </a:rPr>
              <a:t>  </a:t>
            </a:r>
            <a:r>
              <a:rPr lang="el-GR" sz="1200" kern="100" dirty="0">
                <a:effectLst/>
                <a:latin typeface="Aptos" panose="020B0004020202020204" pitchFamily="34" charset="0"/>
                <a:ea typeface="Aptos" panose="020B0004020202020204" pitchFamily="34" charset="0"/>
                <a:cs typeface="Times New Roman" panose="02020603050405020304" pitchFamily="18" charset="0"/>
                <a:sym typeface="Symbol" panose="05050102010706020507" pitchFamily="18" charset="2"/>
              </a:rPr>
              <a:t></a:t>
            </a:r>
            <a:r>
              <a:rPr lang="el-GR" sz="1200" kern="100" dirty="0">
                <a:effectLst/>
                <a:latin typeface="Aptos" panose="020B0004020202020204" pitchFamily="34" charset="0"/>
                <a:ea typeface="Aptos" panose="020B0004020202020204" pitchFamily="34" charset="0"/>
                <a:cs typeface="Times New Roman" panose="02020603050405020304" pitchFamily="18" charset="0"/>
              </a:rPr>
              <a:t>     Να αναγνωρίζουν βασικές μορφές ψηφιακής πληροφορίας (κείμενο, εικόνα, ήχος) </a:t>
            </a:r>
          </a:p>
          <a:p>
            <a:pPr>
              <a:lnSpc>
                <a:spcPct val="107000"/>
              </a:lnSpc>
              <a:spcAft>
                <a:spcPts val="800"/>
              </a:spcAft>
            </a:pPr>
            <a:r>
              <a:rPr lang="el-GR" sz="1200" b="1" kern="100" dirty="0">
                <a:effectLst/>
                <a:latin typeface="Aptos" panose="020B0004020202020204" pitchFamily="34" charset="0"/>
                <a:ea typeface="Aptos" panose="020B0004020202020204" pitchFamily="34" charset="0"/>
                <a:cs typeface="Times New Roman" panose="02020603050405020304" pitchFamily="18" charset="0"/>
              </a:rPr>
              <a:t>Γ. ΠΑΙΔΙ ΚΑΙ ΘΕΤΙΚΕΣ ΕΠΙΣΤΗΜΕΣ</a:t>
            </a:r>
            <a:endParaRPr lang="el-GR" sz="1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l-GR" sz="1200" b="1" kern="100" dirty="0">
                <a:effectLst/>
                <a:latin typeface="Aptos" panose="020B0004020202020204" pitchFamily="34" charset="0"/>
                <a:ea typeface="Aptos" panose="020B0004020202020204" pitchFamily="34" charset="0"/>
                <a:cs typeface="Times New Roman" panose="02020603050405020304" pitchFamily="18" charset="0"/>
              </a:rPr>
              <a:t> Γ.1</a:t>
            </a:r>
            <a:r>
              <a:rPr lang="el-GR" sz="1200" kern="100" dirty="0">
                <a:effectLst/>
                <a:latin typeface="Aptos" panose="020B0004020202020204" pitchFamily="34" charset="0"/>
                <a:ea typeface="Aptos" panose="020B0004020202020204" pitchFamily="34" charset="0"/>
                <a:cs typeface="Times New Roman" panose="02020603050405020304" pitchFamily="18" charset="0"/>
              </a:rPr>
              <a:t> ΜΑΘΗΜΑΤΙΚΑ  </a:t>
            </a:r>
          </a:p>
          <a:p>
            <a:pPr>
              <a:lnSpc>
                <a:spcPct val="107000"/>
              </a:lnSpc>
              <a:spcAft>
                <a:spcPts val="800"/>
              </a:spcAft>
            </a:pPr>
            <a:r>
              <a:rPr lang="el-GR" sz="1200" kern="100" dirty="0">
                <a:effectLst/>
                <a:latin typeface="Aptos" panose="020B0004020202020204" pitchFamily="34" charset="0"/>
                <a:ea typeface="Aptos" panose="020B0004020202020204" pitchFamily="34" charset="0"/>
                <a:cs typeface="Times New Roman" panose="02020603050405020304" pitchFamily="18" charset="0"/>
              </a:rPr>
              <a:t>Γ.1.1 Γεωμετρία και Μετρήσεις</a:t>
            </a:r>
          </a:p>
          <a:p>
            <a:pPr>
              <a:lnSpc>
                <a:spcPct val="107000"/>
              </a:lnSpc>
              <a:spcAft>
                <a:spcPts val="800"/>
              </a:spcAft>
            </a:pPr>
            <a:r>
              <a:rPr lang="el-GR" sz="1200" kern="100" dirty="0">
                <a:effectLst/>
                <a:latin typeface="Aptos" panose="020B0004020202020204" pitchFamily="34" charset="0"/>
                <a:ea typeface="Aptos" panose="020B0004020202020204" pitchFamily="34" charset="0"/>
                <a:cs typeface="Times New Roman" panose="02020603050405020304" pitchFamily="18" charset="0"/>
              </a:rPr>
              <a:t> </a:t>
            </a:r>
            <a:r>
              <a:rPr lang="el-GR" sz="1200" kern="100" dirty="0" err="1">
                <a:effectLst/>
                <a:latin typeface="Aptos" panose="020B0004020202020204" pitchFamily="34" charset="0"/>
                <a:ea typeface="Aptos" panose="020B0004020202020204" pitchFamily="34" charset="0"/>
                <a:cs typeface="Times New Roman" panose="02020603050405020304" pitchFamily="18" charset="0"/>
              </a:rPr>
              <a:t>ii</a:t>
            </a:r>
            <a:r>
              <a:rPr lang="el-GR" sz="1200" kern="100" dirty="0">
                <a:effectLst/>
                <a:latin typeface="Aptos" panose="020B0004020202020204" pitchFamily="34" charset="0"/>
                <a:ea typeface="Aptos" panose="020B0004020202020204" pitchFamily="34" charset="0"/>
                <a:cs typeface="Times New Roman" panose="02020603050405020304" pitchFamily="18" charset="0"/>
              </a:rPr>
              <a:t>. Γεωμετρικά σχήματα</a:t>
            </a:r>
          </a:p>
          <a:p>
            <a:pPr>
              <a:lnSpc>
                <a:spcPct val="107000"/>
              </a:lnSpc>
              <a:spcAft>
                <a:spcPts val="800"/>
              </a:spcAft>
            </a:pPr>
            <a:r>
              <a:rPr lang="el-GR" sz="1200" b="1" kern="100" dirty="0">
                <a:effectLst/>
                <a:latin typeface="Aptos" panose="020B0004020202020204" pitchFamily="34" charset="0"/>
                <a:ea typeface="Aptos" panose="020B0004020202020204" pitchFamily="34" charset="0"/>
                <a:cs typeface="Times New Roman" panose="02020603050405020304" pitchFamily="18" charset="0"/>
              </a:rPr>
              <a:t>         </a:t>
            </a:r>
            <a:r>
              <a:rPr lang="el-GR" sz="1200" b="1" kern="100" dirty="0" err="1" smtClean="0">
                <a:effectLst/>
                <a:latin typeface="Aptos" panose="020B0004020202020204" pitchFamily="34" charset="0"/>
                <a:ea typeface="Aptos" panose="020B0004020202020204" pitchFamily="34" charset="0"/>
                <a:cs typeface="Times New Roman" panose="02020603050405020304" pitchFamily="18" charset="0"/>
              </a:rPr>
              <a:t>Στόχοι</a:t>
            </a:r>
            <a:r>
              <a:rPr lang="el-GR" sz="1200" kern="100" dirty="0" err="1" smtClean="0">
                <a:effectLst/>
                <a:latin typeface="Aptos" panose="020B0004020202020204" pitchFamily="34" charset="0"/>
                <a:ea typeface="Aptos" panose="020B0004020202020204" pitchFamily="34" charset="0"/>
                <a:cs typeface="Times New Roman" panose="02020603050405020304" pitchFamily="18" charset="0"/>
                <a:sym typeface="Symbol" panose="05050102010706020507" pitchFamily="18" charset="2"/>
              </a:rPr>
              <a:t></a:t>
            </a:r>
            <a:r>
              <a:rPr lang="el-GR" sz="1200" kern="100" dirty="0" smtClean="0">
                <a:effectLst/>
                <a:latin typeface="Aptos" panose="020B0004020202020204" pitchFamily="34" charset="0"/>
                <a:ea typeface="Aptos" panose="020B0004020202020204" pitchFamily="34" charset="0"/>
                <a:cs typeface="Times New Roman" panose="02020603050405020304" pitchFamily="18" charset="0"/>
              </a:rPr>
              <a:t>  </a:t>
            </a:r>
            <a:r>
              <a:rPr lang="el-GR" sz="1200" kern="100" dirty="0">
                <a:effectLst/>
                <a:latin typeface="Aptos" panose="020B0004020202020204" pitchFamily="34" charset="0"/>
                <a:ea typeface="Aptos" panose="020B0004020202020204" pitchFamily="34" charset="0"/>
                <a:cs typeface="Times New Roman" panose="02020603050405020304" pitchFamily="18" charset="0"/>
              </a:rPr>
              <a:t>Να αναγνωρίζουν απλά συμμετρικά σχήματα (iii).</a:t>
            </a:r>
          </a:p>
        </p:txBody>
      </p:sp>
    </p:spTree>
    <p:extLst>
      <p:ext uri="{BB962C8B-B14F-4D97-AF65-F5344CB8AC3E}">
        <p14:creationId xmlns:p14="http://schemas.microsoft.com/office/powerpoint/2010/main" xmlns="" val="14453394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6000" dirty="0" err="1">
                <a:hlinkClick r:id="rId2" action="ppaction://hlinksldjump"/>
              </a:rPr>
              <a:t>Λάθος!Προσπάθησε</a:t>
            </a:r>
            <a:r>
              <a:rPr lang="el-GR" sz="6000" dirty="0">
                <a:hlinkClick r:id="rId2" action="ppaction://hlinksldjump"/>
              </a:rPr>
              <a:t> ξανά!</a:t>
            </a:r>
          </a:p>
        </p:txBody>
      </p:sp>
    </p:spTree>
    <p:extLst>
      <p:ext uri="{BB962C8B-B14F-4D97-AF65-F5344CB8AC3E}">
        <p14:creationId xmlns:p14="http://schemas.microsoft.com/office/powerpoint/2010/main" xmlns="" val="25462717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63234" y="2746131"/>
            <a:ext cx="8596668" cy="1320800"/>
          </a:xfrm>
        </p:spPr>
        <p:txBody>
          <a:bodyPr/>
          <a:lstStyle/>
          <a:p>
            <a:r>
              <a:rPr lang="el-GR" dirty="0"/>
              <a:t>Μπράβο σου τα κατάφερες!!</a:t>
            </a:r>
          </a:p>
        </p:txBody>
      </p:sp>
    </p:spTree>
    <p:extLst>
      <p:ext uri="{BB962C8B-B14F-4D97-AF65-F5344CB8AC3E}">
        <p14:creationId xmlns:p14="http://schemas.microsoft.com/office/powerpoint/2010/main" xmlns="" val="11984095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84662" y="1045029"/>
            <a:ext cx="8699863" cy="923330"/>
          </a:xfrm>
          <a:prstGeom prst="rect">
            <a:avLst/>
          </a:prstGeom>
          <a:noFill/>
        </p:spPr>
        <p:txBody>
          <a:bodyPr wrap="square" rtlCol="0">
            <a:spAutoFit/>
          </a:bodyPr>
          <a:lstStyle/>
          <a:p>
            <a:r>
              <a:rPr lang="el-GR" dirty="0" smtClean="0"/>
              <a:t>ΠΡΟΑΠΑΙΤΟΥΜΕΝΕΣ ΓΝΩΣΕΙΣ: Εξοικείωση με οθόνη αφής, γνώση των σχημάτων και των χρωμάτων, αναγνώριση λέξεων και συσχέτιση τους με εικόνες από τους πίνακες αναφοράς.</a:t>
            </a:r>
            <a:endParaRPr lang="el-GR" dirty="0"/>
          </a:p>
        </p:txBody>
      </p:sp>
      <p:sp>
        <p:nvSpPr>
          <p:cNvPr id="3" name="TextBox 2"/>
          <p:cNvSpPr txBox="1"/>
          <p:nvPr/>
        </p:nvSpPr>
        <p:spPr>
          <a:xfrm>
            <a:off x="1384662" y="2072362"/>
            <a:ext cx="8046720" cy="646331"/>
          </a:xfrm>
          <a:prstGeom prst="rect">
            <a:avLst/>
          </a:prstGeom>
          <a:noFill/>
        </p:spPr>
        <p:txBody>
          <a:bodyPr wrap="square" rtlCol="0">
            <a:spAutoFit/>
          </a:bodyPr>
          <a:lstStyle/>
          <a:p>
            <a:r>
              <a:rPr lang="el-GR" dirty="0" smtClean="0"/>
              <a:t>ΥΛΙΚΟΤΕΧΝΙΚΗ ΥΠΟΔΟΜΗ: Διαδραστικος πίνακας,  πίνακας αναφοράς με σχήματα και χρώματα</a:t>
            </a:r>
            <a:endParaRPr lang="el-GR" dirty="0"/>
          </a:p>
        </p:txBody>
      </p:sp>
      <p:sp>
        <p:nvSpPr>
          <p:cNvPr id="4" name="TextBox 3"/>
          <p:cNvSpPr txBox="1"/>
          <p:nvPr/>
        </p:nvSpPr>
        <p:spPr>
          <a:xfrm>
            <a:off x="1384662" y="2908552"/>
            <a:ext cx="4833257" cy="369332"/>
          </a:xfrm>
          <a:prstGeom prst="rect">
            <a:avLst/>
          </a:prstGeom>
          <a:noFill/>
        </p:spPr>
        <p:txBody>
          <a:bodyPr wrap="square" rtlCol="0">
            <a:spAutoFit/>
          </a:bodyPr>
          <a:lstStyle/>
          <a:p>
            <a:r>
              <a:rPr lang="el-GR" dirty="0" smtClean="0"/>
              <a:t>ΔΙΑΡΚΕΙΑ : 1 διδακτική ώρα </a:t>
            </a:r>
            <a:endParaRPr lang="el-GR" dirty="0"/>
          </a:p>
        </p:txBody>
      </p:sp>
      <p:sp>
        <p:nvSpPr>
          <p:cNvPr id="6" name="TextBox 5"/>
          <p:cNvSpPr txBox="1"/>
          <p:nvPr/>
        </p:nvSpPr>
        <p:spPr>
          <a:xfrm>
            <a:off x="1384662" y="3370218"/>
            <a:ext cx="8699863" cy="2831544"/>
          </a:xfrm>
          <a:prstGeom prst="rect">
            <a:avLst/>
          </a:prstGeom>
          <a:noFill/>
        </p:spPr>
        <p:txBody>
          <a:bodyPr wrap="square" rtlCol="0">
            <a:spAutoFit/>
          </a:bodyPr>
          <a:lstStyle/>
          <a:p>
            <a:r>
              <a:rPr lang="el-GR" dirty="0" smtClean="0"/>
              <a:t>ΠΕΡΙΓΡΑΦΗ ΔΡΑΣΤΗΡΙΟΤΗΤΑΣ: </a:t>
            </a:r>
            <a:r>
              <a:rPr lang="el-GR" sz="1600" dirty="0" smtClean="0"/>
              <a:t>Είμαστε στη φάση του εμπλουτισμού της διδασκαλίας. Τα παιδιά βρίσκονται στην ολομέλεια όπου βρίσκεται και ο διαδραστικός πίνακας, τον οποίο έχουν ξαναχρησιμοποιήσει.</a:t>
            </a:r>
            <a:r>
              <a:rPr lang="en-US" sz="1600" dirty="0" smtClean="0"/>
              <a:t> </a:t>
            </a:r>
            <a:r>
              <a:rPr lang="el-GR" sz="1600" dirty="0" smtClean="0"/>
              <a:t>Έχουν ήδη τα παιδιά δουλέψει με τα χρώματα και τα σχήματα και υπάρχουν πίνακες αναφορές με τις αντίστοιχες λέξεις δίπλα στα σχήματα και τα χρώματα. Τα παιδιά χωρίζονται σε ζευγάρια καθώς βρισκόμαστε στο πρώτο τρίμηνο. Εξηγούμε στα παιδιά ότι θα παίξουμε ένα παιχνίδι με πολλές πίστες και αν κερδίζουν κάθε ερώτηση, θα περνούν στην επόμενη πίστα. Θα μπορούν να καταλάβουν με αυτό τον τρόπο αν </a:t>
            </a:r>
            <a:r>
              <a:rPr lang="el-GR" sz="1600" dirty="0" smtClean="0"/>
              <a:t>έχουν </a:t>
            </a:r>
            <a:r>
              <a:rPr lang="el-GR" sz="1600" dirty="0" smtClean="0"/>
              <a:t>απαντήσει σωστά. Διαφορετικά η απάντηση τους , θα τους επιστρέφει ξανά στην εικόνα της ερώτησης.</a:t>
            </a:r>
          </a:p>
          <a:p>
            <a:r>
              <a:rPr lang="el-GR" sz="1600" dirty="0" smtClean="0"/>
              <a:t> Θα βλέπουν το παιχνίδι  στον μεγάλο πίνακα. Διαβάζουμε στην πρώτη διαφάνεια την ερώτηση «Τί χρώμα είναι το ορθογώνιο;». </a:t>
            </a:r>
            <a:endParaRPr lang="el-GR" sz="1600" dirty="0"/>
          </a:p>
        </p:txBody>
      </p:sp>
    </p:spTree>
    <p:extLst>
      <p:ext uri="{BB962C8B-B14F-4D97-AF65-F5344CB8AC3E}">
        <p14:creationId xmlns:p14="http://schemas.microsoft.com/office/powerpoint/2010/main" xmlns="" val="3547649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3851" y="222068"/>
            <a:ext cx="8895806" cy="5755422"/>
          </a:xfrm>
          <a:prstGeom prst="rect">
            <a:avLst/>
          </a:prstGeom>
          <a:noFill/>
        </p:spPr>
        <p:txBody>
          <a:bodyPr wrap="square" rtlCol="0">
            <a:spAutoFit/>
          </a:bodyPr>
          <a:lstStyle/>
          <a:p>
            <a:r>
              <a:rPr lang="el-GR" sz="1600" dirty="0" smtClean="0"/>
              <a:t>Τα παιδιά απαντούν και το ένα παιδί στέκεται μπροστά στον πίνακα αναφοράς και προσπαθεί να βρει ποια λέξη γράφει το σωστό χρώμα. Τους εξηγούμε ότι αν πατήσουν με το χέρι τους στον πίνακα,  τη σωστή λέξη θα εμφανιστεί η λέξη «Σωστό» ενώ στην αντίθετη περίπτωση  «Λάθος, προσπάθησε ξανά» . Τα παιδιά προσπαθούν και παρατηρούν ότι αν εμφανιστεί η λέξη σωστό, τότε αν την πατήσουν προχωρούν στην επόμενη πίστα. </a:t>
            </a:r>
          </a:p>
          <a:p>
            <a:r>
              <a:rPr lang="el-GR" sz="1600" dirty="0" smtClean="0"/>
              <a:t>Έπειτα το επόμενο ζευγάρι προχωρά στην επόμενη ερώτηση. Η εκπαιδευτικός τη διαβάζει, το ζευγάρι,  απαντά  ότι ο κύκλος είναι πράσινος και μετά προσπαθούν πάλι από τον πίνακα αναφοράς να βρουν που γράφει τη λέξη πράσινο. Αυτή τη φορά τους εξηγούμε ότι αν απαντήσουν λάθος, θα το καταλάβουν γιατί η λέξη θα εξαφανιστεί, ενώ αν απαντήσουν σωστά θα προχωρήσουν στην επόμενη πίστα.  Αφού δοκιμάσουν και βρουν τη σωστή λέξη προχωράμε στην επόμενη ερώτηση.</a:t>
            </a:r>
          </a:p>
          <a:p>
            <a:r>
              <a:rPr lang="el-GR" sz="1600" dirty="0" smtClean="0"/>
              <a:t>Το επόμενο ζευγάρι ακούει την ερώτηση «Ποιο τρίγωνο είναι το μεγάλο», από την εκπαιδευτικό. Τα παιδιά διαλέγουν πατώντας το σωστό και προχωράμε στην επόμενη ερώτηση. </a:t>
            </a:r>
          </a:p>
          <a:p>
            <a:r>
              <a:rPr lang="el-GR" sz="1600" dirty="0" smtClean="0"/>
              <a:t>Το επόμενο ζευγάρι ακούει την ερώτηση «Τι σχήμα είναι;» Αποφασίζουν μαζί και βρίσκουν ποια από τις 3 λέξεις αντιστοιχεί στο τετράγωνο με τη βοήθεια ξανά του πίνακα αναφοράς.</a:t>
            </a:r>
          </a:p>
          <a:p>
            <a:r>
              <a:rPr lang="el-GR" sz="1600" dirty="0" smtClean="0"/>
              <a:t>Και φτάνουν ξανά δοκιμάζοντας τις λέξεις και βρίσκοντας τη σωστή , στην τελευταία πίστα. Το επόμενο ζευγάρι πατάει με το χέρι του ένα από τα καφέ κουτάκια και προσπαθεί να μαντέψει τί σχήμα κρύβεται από πίσω. Τους εξηγούμε ότι κάθε κουτί θα εξαφανίζεται μόλις το πατήσουν . Μόλις βρουν το σχήμα, με τον ίδιο τρόπο προσπαθούν να βρουν ποια λέξη αντιστοιχεί στο σχήμα του κύκλου που κρύβεται πίσω από την εικόνα. </a:t>
            </a:r>
          </a:p>
          <a:p>
            <a:r>
              <a:rPr lang="el-GR" sz="1600" dirty="0" smtClean="0"/>
              <a:t>Το παιχνίδι θα επαναληφθεί όσες φορές χρειαστεί ώστε να παίξουν όλα τα παιδιά.  Επίσης μπορούν στις ελεύθερες δραστηριότητες να το παίξουν ξανά ως παιχνίδι εμπέδωσης γνώσεων.</a:t>
            </a:r>
          </a:p>
        </p:txBody>
      </p:sp>
    </p:spTree>
    <p:extLst>
      <p:ext uri="{BB962C8B-B14F-4D97-AF65-F5344CB8AC3E}">
        <p14:creationId xmlns:p14="http://schemas.microsoft.com/office/powerpoint/2010/main" xmlns="" val="31692558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36469" y="836023"/>
            <a:ext cx="9326880" cy="2031325"/>
          </a:xfrm>
          <a:prstGeom prst="rect">
            <a:avLst/>
          </a:prstGeom>
          <a:noFill/>
        </p:spPr>
        <p:txBody>
          <a:bodyPr wrap="square" rtlCol="0">
            <a:spAutoFit/>
          </a:bodyPr>
          <a:lstStyle/>
          <a:p>
            <a:r>
              <a:rPr lang="el-GR" dirty="0" smtClean="0"/>
              <a:t>Η ΠΡΟΣΤΙΘΕΜΕΝΗ ΑΞΙΑ ΤΟΥ ΔΙΑΔΡΑΣΤΙΚΟΥ ΠΑΙΧΝΙΔΙΟΥ ΣΤΗΝ ΔΙΔΑΣΚΑΛΙΑ:</a:t>
            </a:r>
          </a:p>
          <a:p>
            <a:endParaRPr lang="el-GR" dirty="0" smtClean="0"/>
          </a:p>
          <a:p>
            <a:endParaRPr lang="el-GR" dirty="0" smtClean="0"/>
          </a:p>
          <a:p>
            <a:endParaRPr lang="el-GR" dirty="0" smtClean="0"/>
          </a:p>
          <a:p>
            <a:endParaRPr lang="el-GR" dirty="0" smtClean="0"/>
          </a:p>
          <a:p>
            <a:endParaRPr lang="el-GR" dirty="0" smtClean="0"/>
          </a:p>
          <a:p>
            <a:endParaRPr lang="el-GR" dirty="0"/>
          </a:p>
        </p:txBody>
      </p:sp>
      <p:sp>
        <p:nvSpPr>
          <p:cNvPr id="3" name="2 - Ορθογώνιο"/>
          <p:cNvSpPr/>
          <p:nvPr/>
        </p:nvSpPr>
        <p:spPr>
          <a:xfrm>
            <a:off x="1240972" y="1524731"/>
            <a:ext cx="7824651" cy="2462213"/>
          </a:xfrm>
          <a:prstGeom prst="rect">
            <a:avLst/>
          </a:prstGeom>
        </p:spPr>
        <p:txBody>
          <a:bodyPr wrap="square">
            <a:spAutoFit/>
          </a:bodyPr>
          <a:lstStyle/>
          <a:p>
            <a:r>
              <a:rPr lang="el-GR" sz="1400" dirty="0" smtClean="0">
                <a:latin typeface="Arial" pitchFamily="34" charset="0"/>
                <a:cs typeface="Arial" pitchFamily="34" charset="0"/>
              </a:rPr>
              <a:t>Η προστιθέμενη αξία χρήσης του διαδραστικού παιχνιδιού που δημιουργήσαμε έγκειται στα εξής:</a:t>
            </a:r>
          </a:p>
          <a:p>
            <a:endParaRPr lang="el-GR" sz="1400" dirty="0" smtClean="0">
              <a:latin typeface="Arial" pitchFamily="34" charset="0"/>
              <a:cs typeface="Arial" pitchFamily="34" charset="0"/>
            </a:endParaRPr>
          </a:p>
          <a:p>
            <a:r>
              <a:rPr lang="el-GR" sz="1400" dirty="0" smtClean="0">
                <a:latin typeface="Arial" pitchFamily="34" charset="0"/>
                <a:cs typeface="Arial" pitchFamily="34" charset="0"/>
              </a:rPr>
              <a:t>1.Αυξάνεται σε μεγαλύτερο βαθμό το ενδιαφέρον των παιδιών καθώς εμπλέκονται εικόνα και κίνηση, γεγονός που το κάνει πιο ελκυστικό. </a:t>
            </a:r>
          </a:p>
          <a:p>
            <a:endParaRPr lang="el-GR" sz="1400" dirty="0" smtClean="0">
              <a:latin typeface="Arial" pitchFamily="34" charset="0"/>
              <a:cs typeface="Arial" pitchFamily="34" charset="0"/>
            </a:endParaRPr>
          </a:p>
          <a:p>
            <a:r>
              <a:rPr lang="el-GR" sz="1400" dirty="0" smtClean="0">
                <a:latin typeface="Arial" pitchFamily="34" charset="0"/>
                <a:cs typeface="Arial" pitchFamily="34" charset="0"/>
              </a:rPr>
              <a:t>2.Συσκευές όχι και τόσο εύχρηστες, όπως το ποντίκι του υπολογιστή, αντικαθίστανται από τη χρήση του διαδραστικού πίνακα, ο οποίος είναι ευχάριστος στη χρήση του και </a:t>
            </a:r>
            <a:r>
              <a:rPr lang="el-GR" sz="1400" dirty="0" smtClean="0">
                <a:latin typeface="Arial" pitchFamily="34" charset="0"/>
                <a:cs typeface="Arial" pitchFamily="34" charset="0"/>
              </a:rPr>
              <a:t>αλληλεπιδραστικός  </a:t>
            </a:r>
            <a:r>
              <a:rPr lang="el-GR" sz="1400" dirty="0" smtClean="0">
                <a:latin typeface="Arial" pitchFamily="34" charset="0"/>
                <a:cs typeface="Arial" pitchFamily="34" charset="0"/>
              </a:rPr>
              <a:t>για όλη την ομάδα των παιδιών ταυτόχρονα.</a:t>
            </a:r>
          </a:p>
          <a:p>
            <a:endParaRPr lang="el-GR" sz="1400" dirty="0" smtClean="0">
              <a:latin typeface="Arial" pitchFamily="34" charset="0"/>
              <a:cs typeface="Arial" pitchFamily="34" charset="0"/>
            </a:endParaRPr>
          </a:p>
          <a:p>
            <a:r>
              <a:rPr lang="el-GR" sz="1400" dirty="0" smtClean="0">
                <a:latin typeface="Arial" pitchFamily="34" charset="0"/>
                <a:cs typeface="Arial" pitchFamily="34" charset="0"/>
              </a:rPr>
              <a:t>3.Τέλος η νηπιαγωγός μπορεί με μεγαλύτερη άνεση να αλληλεπιδρά με τους μαθητές της παρότι αν βρισκόταν πίσω από μια οθόνη υπολογιστή.  </a:t>
            </a:r>
            <a:endParaRPr lang="el-GR" sz="1400" dirty="0">
              <a:latin typeface="Arial" pitchFamily="34" charset="0"/>
              <a:cs typeface="Arial" pitchFamily="34" charset="0"/>
            </a:endParaRPr>
          </a:p>
        </p:txBody>
      </p:sp>
    </p:spTree>
    <p:extLst>
      <p:ext uri="{BB962C8B-B14F-4D97-AF65-F5344CB8AC3E}">
        <p14:creationId xmlns:p14="http://schemas.microsoft.com/office/powerpoint/2010/main" xmlns="" val="36037774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85065" y="349738"/>
            <a:ext cx="8596668" cy="1320800"/>
          </a:xfrm>
        </p:spPr>
        <p:txBody>
          <a:bodyPr/>
          <a:lstStyle/>
          <a:p>
            <a:pPr algn="ctr"/>
            <a:r>
              <a:rPr lang="el-GR" i="1" dirty="0">
                <a:solidFill>
                  <a:schemeClr val="tx1"/>
                </a:solidFill>
              </a:rPr>
              <a:t>Τι χρώμα είναι το ορθογώνιο;</a:t>
            </a:r>
          </a:p>
        </p:txBody>
      </p:sp>
      <p:sp>
        <p:nvSpPr>
          <p:cNvPr id="4" name="Ορθογώνιο 3"/>
          <p:cNvSpPr/>
          <p:nvPr/>
        </p:nvSpPr>
        <p:spPr>
          <a:xfrm>
            <a:off x="2875084" y="1670538"/>
            <a:ext cx="4510454" cy="19431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TextBox 4">
            <a:hlinkClick r:id="rId2" action="ppaction://hlinksldjump"/>
          </p:cNvPr>
          <p:cNvSpPr txBox="1"/>
          <p:nvPr/>
        </p:nvSpPr>
        <p:spPr>
          <a:xfrm>
            <a:off x="2154116" y="4411218"/>
            <a:ext cx="1617784" cy="523220"/>
          </a:xfrm>
          <a:prstGeom prst="rect">
            <a:avLst/>
          </a:prstGeom>
          <a:noFill/>
        </p:spPr>
        <p:txBody>
          <a:bodyPr wrap="square" rtlCol="0">
            <a:spAutoFit/>
          </a:bodyPr>
          <a:lstStyle/>
          <a:p>
            <a:r>
              <a:rPr lang="el-GR" sz="2800" dirty="0"/>
              <a:t>πράσινο</a:t>
            </a:r>
          </a:p>
        </p:txBody>
      </p:sp>
      <p:sp>
        <p:nvSpPr>
          <p:cNvPr id="6" name="TextBox 5">
            <a:hlinkClick r:id="rId2" action="ppaction://hlinksldjump"/>
          </p:cNvPr>
          <p:cNvSpPr txBox="1"/>
          <p:nvPr/>
        </p:nvSpPr>
        <p:spPr>
          <a:xfrm>
            <a:off x="4629151" y="4411218"/>
            <a:ext cx="1617784" cy="523220"/>
          </a:xfrm>
          <a:prstGeom prst="rect">
            <a:avLst/>
          </a:prstGeom>
          <a:noFill/>
        </p:spPr>
        <p:txBody>
          <a:bodyPr wrap="square" rtlCol="0">
            <a:spAutoFit/>
          </a:bodyPr>
          <a:lstStyle/>
          <a:p>
            <a:r>
              <a:rPr lang="el-GR" sz="2800" dirty="0"/>
              <a:t>μπλε</a:t>
            </a:r>
          </a:p>
        </p:txBody>
      </p:sp>
      <p:sp>
        <p:nvSpPr>
          <p:cNvPr id="7" name="TextBox 6">
            <a:hlinkClick r:id="rId3" action="ppaction://hlinksldjump"/>
          </p:cNvPr>
          <p:cNvSpPr txBox="1"/>
          <p:nvPr/>
        </p:nvSpPr>
        <p:spPr>
          <a:xfrm>
            <a:off x="6664570" y="4411218"/>
            <a:ext cx="1617784" cy="523220"/>
          </a:xfrm>
          <a:prstGeom prst="rect">
            <a:avLst/>
          </a:prstGeom>
          <a:noFill/>
        </p:spPr>
        <p:txBody>
          <a:bodyPr wrap="square" rtlCol="0">
            <a:spAutoFit/>
          </a:bodyPr>
          <a:lstStyle/>
          <a:p>
            <a:r>
              <a:rPr lang="el-GR" sz="2800" dirty="0"/>
              <a:t>κόκκινο</a:t>
            </a:r>
          </a:p>
        </p:txBody>
      </p:sp>
    </p:spTree>
    <p:extLst>
      <p:ext uri="{BB962C8B-B14F-4D97-AF65-F5344CB8AC3E}">
        <p14:creationId xmlns:p14="http://schemas.microsoft.com/office/powerpoint/2010/main" xmlns="" val="37124285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6000" dirty="0">
                <a:hlinkClick r:id="rId2" action="ppaction://hlinksldjump"/>
              </a:rPr>
              <a:t>Σωστό!</a:t>
            </a:r>
          </a:p>
        </p:txBody>
      </p:sp>
    </p:spTree>
    <p:extLst>
      <p:ext uri="{BB962C8B-B14F-4D97-AF65-F5344CB8AC3E}">
        <p14:creationId xmlns:p14="http://schemas.microsoft.com/office/powerpoint/2010/main" xmlns="" val="42357063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6000" dirty="0" err="1">
                <a:hlinkClick r:id="rId2" action="ppaction://hlinksldjump"/>
              </a:rPr>
              <a:t>Λάθος!Προσπάθησε</a:t>
            </a:r>
            <a:r>
              <a:rPr lang="el-GR" sz="6000" dirty="0">
                <a:hlinkClick r:id="rId2" action="ppaction://hlinksldjump"/>
              </a:rPr>
              <a:t> ξανά!</a:t>
            </a:r>
          </a:p>
        </p:txBody>
      </p:sp>
    </p:spTree>
    <p:extLst>
      <p:ext uri="{BB962C8B-B14F-4D97-AF65-F5344CB8AC3E}">
        <p14:creationId xmlns:p14="http://schemas.microsoft.com/office/powerpoint/2010/main" xmlns="" val="20617168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solidFill>
                  <a:schemeClr val="tx1"/>
                </a:solidFill>
              </a:rPr>
              <a:t>Τι χρώμα είναι ο κύκλος;</a:t>
            </a:r>
          </a:p>
        </p:txBody>
      </p:sp>
      <p:sp>
        <p:nvSpPr>
          <p:cNvPr id="4" name="Οβάλ 3"/>
          <p:cNvSpPr/>
          <p:nvPr/>
        </p:nvSpPr>
        <p:spPr>
          <a:xfrm>
            <a:off x="3611880" y="1490472"/>
            <a:ext cx="2048256" cy="2048256"/>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TextBox 4"/>
          <p:cNvSpPr txBox="1"/>
          <p:nvPr/>
        </p:nvSpPr>
        <p:spPr>
          <a:xfrm>
            <a:off x="2154116" y="4411218"/>
            <a:ext cx="1617784" cy="523220"/>
          </a:xfrm>
          <a:prstGeom prst="rect">
            <a:avLst/>
          </a:prstGeom>
          <a:noFill/>
        </p:spPr>
        <p:txBody>
          <a:bodyPr wrap="square" rtlCol="0">
            <a:spAutoFit/>
          </a:bodyPr>
          <a:lstStyle/>
          <a:p>
            <a:r>
              <a:rPr lang="el-GR" sz="2800" dirty="0">
                <a:hlinkClick r:id="rId2" action="ppaction://hlinksldjump"/>
              </a:rPr>
              <a:t>πράσινο</a:t>
            </a:r>
            <a:endParaRPr lang="el-GR" sz="2800" dirty="0"/>
          </a:p>
        </p:txBody>
      </p:sp>
      <p:sp>
        <p:nvSpPr>
          <p:cNvPr id="6" name="TextBox 5"/>
          <p:cNvSpPr txBox="1"/>
          <p:nvPr/>
        </p:nvSpPr>
        <p:spPr>
          <a:xfrm>
            <a:off x="4629151" y="4411218"/>
            <a:ext cx="1617784" cy="523220"/>
          </a:xfrm>
          <a:prstGeom prst="rect">
            <a:avLst/>
          </a:prstGeom>
          <a:noFill/>
        </p:spPr>
        <p:txBody>
          <a:bodyPr wrap="square" rtlCol="0">
            <a:spAutoFit/>
          </a:bodyPr>
          <a:lstStyle/>
          <a:p>
            <a:r>
              <a:rPr lang="el-GR" sz="2800" dirty="0">
                <a:hlinkClick r:id="rId3" action="ppaction://hlinksldjump"/>
              </a:rPr>
              <a:t>μπλε</a:t>
            </a:r>
            <a:endParaRPr lang="el-GR" sz="2800" dirty="0"/>
          </a:p>
        </p:txBody>
      </p:sp>
      <p:sp>
        <p:nvSpPr>
          <p:cNvPr id="7" name="TextBox 6"/>
          <p:cNvSpPr txBox="1"/>
          <p:nvPr/>
        </p:nvSpPr>
        <p:spPr>
          <a:xfrm>
            <a:off x="6664570" y="4411218"/>
            <a:ext cx="1617784" cy="523220"/>
          </a:xfrm>
          <a:prstGeom prst="rect">
            <a:avLst/>
          </a:prstGeom>
          <a:noFill/>
        </p:spPr>
        <p:txBody>
          <a:bodyPr wrap="square" rtlCol="0">
            <a:spAutoFit/>
          </a:bodyPr>
          <a:lstStyle/>
          <a:p>
            <a:r>
              <a:rPr lang="el-GR" sz="2800" dirty="0">
                <a:hlinkClick r:id="rId3" action="ppaction://hlinksldjump"/>
              </a:rPr>
              <a:t>κόκκινο</a:t>
            </a:r>
            <a:endParaRPr lang="el-GR" sz="2800" dirty="0"/>
          </a:p>
        </p:txBody>
      </p:sp>
    </p:spTree>
    <p:extLst>
      <p:ext uri="{BB962C8B-B14F-4D97-AF65-F5344CB8AC3E}">
        <p14:creationId xmlns:p14="http://schemas.microsoft.com/office/powerpoint/2010/main" xmlns="" val="681792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path" presetSubtype="0" accel="50000" decel="50000" fill="hold" grpId="0" nodeType="clickEffect">
                                  <p:stCondLst>
                                    <p:cond delay="0"/>
                                  </p:stCondLst>
                                  <p:childTnLst>
                                    <p:animMotion origin="layout" path="M 0 0 C 0.003 -0.019 0.007 -0.037 0.015 -0.037 C 0.024 -0.037 0.027 -0.019 0.03 0 C 0.034 0.021 0.037 0.042 0.047 0.042 C 0.056 0.042 0.059 0.021 0.063 0 C 0.065 -0.019 0.069 -0.037 0.078 -0.037 C 0.086 -0.037 0.09 -0.019 0.093 0 C 0.096 0.021 0.1 0.042 0.109 0.042 C 0.118 0.042 0.125 0 0.125 0 C 0.128 -0.019 0.131 -0.037 0.14 -0.037 C 0.149 -0.037 0.152 -0.019 0.155 0 C 0.159 0.021 0.162 0.042 0.172 0.042 C 0.181 0.042 0.184 0.021 0.187 0 C 0.191 -0.019 0.194 -0.037 0.203 -0.037 C 0.211 -0.037 0.215 -0.019 0.218 0 C 0.221 0.021 0.225 0.042 0.234 0.042 C 0.243 0.042 0.246 0.021 0.25 0 E" pathEditMode="relative" ptsTypes="">
                                      <p:cBhvr>
                                        <p:cTn id="6" dur="2000" fill="hold"/>
                                        <p:tgtEl>
                                          <p:spTgt spid="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6"/>
                    </p:tgtEl>
                  </p:cond>
                </p:stCondLst>
                <p:endSync evt="end" delay="0">
                  <p:rtn val="all"/>
                </p:endSync>
                <p:childTnLst>
                  <p:par>
                    <p:cTn id="8" fill="hold">
                      <p:stCondLst>
                        <p:cond delay="0"/>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childTnLst>
              </p:cTn>
              <p:nextCondLst>
                <p:cond evt="onClick" delay="0">
                  <p:tgtEl>
                    <p:spTgt spid="6"/>
                  </p:tgtEl>
                </p:cond>
              </p:nextCondLst>
            </p:seq>
            <p:seq concurrent="1" nextAc="seek">
              <p:cTn id="13" restart="whenNotActive" fill="hold" evtFilter="cancelBubble" nodeType="interactiveSeq">
                <p:stCondLst>
                  <p:cond evt="onClick" delay="0">
                    <p:tgtEl>
                      <p:spTgt spid="7"/>
                    </p:tgtEl>
                  </p:cond>
                </p:stCondLst>
                <p:endSync evt="end" delay="0">
                  <p:rtn val="all"/>
                </p:endSync>
                <p:childTnLst>
                  <p:par>
                    <p:cTn id="14" fill="hold">
                      <p:stCondLst>
                        <p:cond delay="0"/>
                      </p:stCondLst>
                      <p:childTnLst>
                        <p:par>
                          <p:cTn id="15" fill="hold">
                            <p:stCondLst>
                              <p:cond delay="0"/>
                            </p:stCondLst>
                            <p:childTnLst>
                              <p:par>
                                <p:cTn id="16" presetID="22" presetClass="exit" presetSubtype="4" fill="hold" grpId="0" nodeType="clickEffect">
                                  <p:stCondLst>
                                    <p:cond delay="0"/>
                                  </p:stCondLst>
                                  <p:childTnLst>
                                    <p:animEffect transition="out" filter="wipe(down)">
                                      <p:cBhvr>
                                        <p:cTn id="17" dur="500"/>
                                        <p:tgtEl>
                                          <p:spTgt spid="7"/>
                                        </p:tgtEl>
                                      </p:cBhvr>
                                    </p:animEffect>
                                    <p:set>
                                      <p:cBhvr>
                                        <p:cTn id="18" dur="1" fill="hold">
                                          <p:stCondLst>
                                            <p:cond delay="499"/>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childTnLst>
        </p:cTn>
      </p:par>
    </p:tnLst>
    <p:bldLst>
      <p:bldP spid="5" grpId="0"/>
      <p:bldP spid="6" grpId="0"/>
      <p:bldP spid="7" grpId="0"/>
    </p:bldLst>
  </p:timing>
</p:sld>
</file>

<file path=ppt/theme/theme1.xml><?xml version="1.0" encoding="utf-8"?>
<a:theme xmlns:a="http://schemas.openxmlformats.org/drawingml/2006/main" name="Όψη">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226</TotalTime>
  <Words>789</Words>
  <Application>Microsoft Office PowerPoint</Application>
  <PresentationFormat>Προσαρμογή</PresentationFormat>
  <Paragraphs>78</Paragraphs>
  <Slides>21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21</vt:i4>
      </vt:variant>
    </vt:vector>
  </HeadingPairs>
  <TitlesOfParts>
    <vt:vector size="22" baseType="lpstr">
      <vt:lpstr>Όψη</vt:lpstr>
      <vt:lpstr>Διαφάνεια 1</vt:lpstr>
      <vt:lpstr>Διαφάνεια 2</vt:lpstr>
      <vt:lpstr>Διαφάνεια 3</vt:lpstr>
      <vt:lpstr>Διαφάνεια 4</vt:lpstr>
      <vt:lpstr>Διαφάνεια 5</vt:lpstr>
      <vt:lpstr>Τι χρώμα είναι το ορθογώνιο;</vt:lpstr>
      <vt:lpstr>Σωστό!</vt:lpstr>
      <vt:lpstr>Λάθος!Προσπάθησε ξανά!</vt:lpstr>
      <vt:lpstr>Τι χρώμα είναι ο κύκλος;</vt:lpstr>
      <vt:lpstr>Σωστό!</vt:lpstr>
      <vt:lpstr>Λάθος!Προσπάθησε ξανά!</vt:lpstr>
      <vt:lpstr>Διάλεξε το μεγάλο τρίγωνο</vt:lpstr>
      <vt:lpstr>Σωστό!</vt:lpstr>
      <vt:lpstr>Λάθος!Προσπάθησε ξανά!</vt:lpstr>
      <vt:lpstr>Τι σχήμα είναι;</vt:lpstr>
      <vt:lpstr>Σωστό!</vt:lpstr>
      <vt:lpstr>Λάθος!Προσπάθησε ξανά!</vt:lpstr>
      <vt:lpstr>Ποιο σχήμα κρύβεται πίσω από τον τοίχο;</vt:lpstr>
      <vt:lpstr>Σωστό!</vt:lpstr>
      <vt:lpstr>Λάθος!Προσπάθησε ξανά!</vt:lpstr>
      <vt:lpstr>Μπράβο σου τα κατάφερες!!</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Μέλη ομάδας:  Γλαύκη Πακιουφάκη Αμαλία Κουράτορα Όλγα Παπαδοπούλου Βασιλική Τζουανάκη</dc:title>
  <dc:creator>Amali</dc:creator>
  <cp:lastModifiedBy>user</cp:lastModifiedBy>
  <cp:revision>25</cp:revision>
  <dcterms:created xsi:type="dcterms:W3CDTF">2024-05-13T15:26:03Z</dcterms:created>
  <dcterms:modified xsi:type="dcterms:W3CDTF">2024-07-04T09:29:52Z</dcterms:modified>
</cp:coreProperties>
</file>