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70" r:id="rId6"/>
    <p:sldId id="288" r:id="rId7"/>
    <p:sldId id="287" r:id="rId8"/>
    <p:sldId id="259" r:id="rId9"/>
    <p:sldId id="272" r:id="rId10"/>
    <p:sldId id="271" r:id="rId11"/>
    <p:sldId id="289" r:id="rId12"/>
    <p:sldId id="273" r:id="rId13"/>
    <p:sldId id="260" r:id="rId14"/>
    <p:sldId id="261" r:id="rId15"/>
    <p:sldId id="274" r:id="rId16"/>
    <p:sldId id="290" r:id="rId17"/>
    <p:sldId id="276" r:id="rId18"/>
    <p:sldId id="262" r:id="rId19"/>
    <p:sldId id="277" r:id="rId20"/>
    <p:sldId id="291" r:id="rId21"/>
    <p:sldId id="278" r:id="rId22"/>
    <p:sldId id="263" r:id="rId23"/>
    <p:sldId id="280" r:id="rId24"/>
    <p:sldId id="292" r:id="rId25"/>
    <p:sldId id="279" r:id="rId26"/>
    <p:sldId id="264" r:id="rId27"/>
    <p:sldId id="281" r:id="rId28"/>
    <p:sldId id="293" r:id="rId29"/>
    <p:sldId id="282" r:id="rId30"/>
    <p:sldId id="283" r:id="rId31"/>
    <p:sldId id="294" r:id="rId32"/>
    <p:sldId id="265" r:id="rId33"/>
    <p:sldId id="284" r:id="rId34"/>
    <p:sldId id="266" r:id="rId35"/>
    <p:sldId id="285" r:id="rId36"/>
    <p:sldId id="295" r:id="rId37"/>
    <p:sldId id="286" r:id="rId38"/>
    <p:sldId id="267" r:id="rId39"/>
    <p:sldId id="302" r:id="rId40"/>
    <p:sldId id="297" r:id="rId41"/>
    <p:sldId id="268" r:id="rId42"/>
    <p:sldId id="296" r:id="rId43"/>
    <p:sldId id="298" r:id="rId44"/>
    <p:sldId id="299" r:id="rId45"/>
    <p:sldId id="300" r:id="rId46"/>
    <p:sldId id="301" r:id="rId47"/>
  </p:sldIdLst>
  <p:sldSz cx="18288000" cy="10287000"/>
  <p:notesSz cx="6858000" cy="9144000"/>
  <p:embeddedFontLst>
    <p:embeddedFont>
      <p:font typeface="Comic Sans Bold" charset="0"/>
      <p:regular r:id="rId48"/>
    </p:embeddedFont>
    <p:embeddedFont>
      <p:font typeface="Calibri" pitchFamily="34" charset="0"/>
      <p:regular r:id="rId49"/>
      <p:bold r:id="rId50"/>
      <p:italic r:id="rId51"/>
      <p:boldItalic r:id="rId52"/>
    </p:embeddedFont>
    <p:embeddedFont>
      <p:font typeface="Segoe UI Variable Small Semibol" pitchFamily="2" charset="0"/>
      <p:bold r:id="rId53"/>
    </p:embeddedFont>
    <p:embeddedFont>
      <p:font typeface="Comic Sans" charset="0"/>
      <p:regular r:id="rId54"/>
    </p:embeddedFont>
    <p:embeddedFont>
      <p:font typeface="Verdana" pitchFamily="34" charset="0"/>
      <p:regular r:id="rId55"/>
      <p:bold r:id="rId56"/>
      <p:italic r:id="rId57"/>
      <p:boldItalic r:id="rId5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-776" y="-1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2.sv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2.sv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2.sv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2.sv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8.sv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8.sv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8.sv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8.sv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34.sv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34.sv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34.sv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34.sv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sv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sv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sv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sv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44.sv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44.sv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44.sv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44.sv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sv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7" Type="http://schemas.openxmlformats.org/officeDocument/2006/relationships/image" Target="../media/image5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50.sv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7" Type="http://schemas.openxmlformats.org/officeDocument/2006/relationships/image" Target="../media/image5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50.svg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7" Type="http://schemas.openxmlformats.org/officeDocument/2006/relationships/image" Target="../media/image5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50.svg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7" Type="http://schemas.openxmlformats.org/officeDocument/2006/relationships/image" Target="../media/image5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50.svg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svg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arningapps.org/34402234" TargetMode="External"/><Relationship Id="rId5" Type="http://schemas.openxmlformats.org/officeDocument/2006/relationships/image" Target="../media/image58.sv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1.&#916;&#900;%20&#932;&#913;&#926;&#919;\6.&#917;&#929;&#915;&#913;&#931;&#932;&#919;&#929;&#921;&#913;\3&#959;%20&#917;&#929;&#915;&#913;&#931;&#932;&#919;&#929;&#921;&#927;\videoplayback.mp4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8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6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8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7466" y="412304"/>
            <a:ext cx="17327133" cy="9462391"/>
            <a:chOff x="0" y="0"/>
            <a:chExt cx="3145100" cy="32008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45100" cy="3200858"/>
            </a:xfrm>
            <a:custGeom>
              <a:avLst/>
              <a:gdLst/>
              <a:ahLst/>
              <a:cxnLst/>
              <a:rect l="l" t="t" r="r" b="b"/>
              <a:pathLst>
                <a:path w="3145100" h="3200858">
                  <a:moveTo>
                    <a:pt x="0" y="0"/>
                  </a:moveTo>
                  <a:lnTo>
                    <a:pt x="3145100" y="0"/>
                  </a:lnTo>
                  <a:lnTo>
                    <a:pt x="3145100" y="3200858"/>
                  </a:lnTo>
                  <a:lnTo>
                    <a:pt x="0" y="3200858"/>
                  </a:lnTo>
                  <a:close/>
                </a:path>
              </a:pathLst>
            </a:custGeom>
            <a:solidFill>
              <a:srgbClr val="073176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5240000" y="7691060"/>
            <a:ext cx="3848429" cy="2595940"/>
          </a:xfrm>
          <a:custGeom>
            <a:avLst/>
            <a:gdLst/>
            <a:ahLst/>
            <a:cxnLst/>
            <a:rect l="l" t="t" r="r" b="b"/>
            <a:pathLst>
              <a:path w="3848429" h="2595940">
                <a:moveTo>
                  <a:pt x="0" y="0"/>
                </a:moveTo>
                <a:lnTo>
                  <a:pt x="3848428" y="0"/>
                </a:lnTo>
                <a:lnTo>
                  <a:pt x="3848428" y="2595940"/>
                </a:lnTo>
                <a:lnTo>
                  <a:pt x="0" y="259594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949018">
            <a:off x="-271769" y="-199074"/>
            <a:ext cx="2936601" cy="2397335"/>
          </a:xfrm>
          <a:custGeom>
            <a:avLst/>
            <a:gdLst/>
            <a:ahLst/>
            <a:cxnLst/>
            <a:rect l="l" t="t" r="r" b="b"/>
            <a:pathLst>
              <a:path w="2936601" h="2397335">
                <a:moveTo>
                  <a:pt x="0" y="0"/>
                </a:moveTo>
                <a:lnTo>
                  <a:pt x="2936601" y="0"/>
                </a:lnTo>
                <a:lnTo>
                  <a:pt x="2936601" y="2397335"/>
                </a:lnTo>
                <a:lnTo>
                  <a:pt x="0" y="2397335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7"/>
          <p:cNvSpPr txBox="1"/>
          <p:nvPr/>
        </p:nvSpPr>
        <p:spPr>
          <a:xfrm>
            <a:off x="990600" y="3543300"/>
            <a:ext cx="8115300" cy="24118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839"/>
              </a:lnSpc>
              <a:spcBef>
                <a:spcPct val="0"/>
              </a:spcBef>
            </a:pPr>
            <a:r>
              <a:rPr lang="en-US" sz="6600" spc="336" dirty="0">
                <a:solidFill>
                  <a:srgbClr val="FFFFFF"/>
                </a:solidFill>
                <a:latin typeface="Comic Sans Bold"/>
              </a:rPr>
              <a:t>ΤΑ </a:t>
            </a:r>
            <a:r>
              <a:rPr lang="el-GR" sz="6600" spc="336" dirty="0" smtClean="0">
                <a:solidFill>
                  <a:srgbClr val="FFFFFF"/>
                </a:solidFill>
                <a:latin typeface="Comic Sans Bold"/>
              </a:rPr>
              <a:t>ΑΝΘΡΩΠΙΝΑ ΔΙΚΑΙΩΜΑ</a:t>
            </a:r>
            <a:endParaRPr lang="en-US" sz="6600" spc="336" dirty="0">
              <a:solidFill>
                <a:srgbClr val="FFFFFF"/>
              </a:solidFill>
              <a:latin typeface="Comic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039600" cy="10287000"/>
          </a:xfrm>
          <a:prstGeom prst="rect">
            <a:avLst/>
          </a:prstGeom>
          <a:solidFill>
            <a:srgbClr val="073176"/>
          </a:solidFill>
        </p:spPr>
      </p:sp>
      <p:sp>
        <p:nvSpPr>
          <p:cNvPr id="3" name="Freeform 3"/>
          <p:cNvSpPr/>
          <p:nvPr/>
        </p:nvSpPr>
        <p:spPr>
          <a:xfrm flipH="1">
            <a:off x="1371600" y="190500"/>
            <a:ext cx="9445720" cy="9753600"/>
          </a:xfrm>
          <a:custGeom>
            <a:avLst/>
            <a:gdLst/>
            <a:ahLst/>
            <a:cxnLst/>
            <a:rect l="l" t="t" r="r" b="b"/>
            <a:pathLst>
              <a:path w="4897834" h="6252791">
                <a:moveTo>
                  <a:pt x="4897834" y="0"/>
                </a:moveTo>
                <a:lnTo>
                  <a:pt x="0" y="0"/>
                </a:lnTo>
                <a:lnTo>
                  <a:pt x="0" y="6252790"/>
                </a:lnTo>
                <a:lnTo>
                  <a:pt x="4897834" y="6252790"/>
                </a:lnTo>
                <a:lnTo>
                  <a:pt x="4897834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375772">
            <a:off x="15787071" y="9087115"/>
            <a:ext cx="3919844" cy="1411144"/>
          </a:xfrm>
          <a:custGeom>
            <a:avLst/>
            <a:gdLst/>
            <a:ahLst/>
            <a:cxnLst/>
            <a:rect l="l" t="t" r="r" b="b"/>
            <a:pathLst>
              <a:path w="3919844" h="1411144">
                <a:moveTo>
                  <a:pt x="0" y="0"/>
                </a:moveTo>
                <a:lnTo>
                  <a:pt x="3919844" y="0"/>
                </a:lnTo>
                <a:lnTo>
                  <a:pt x="3919844" y="1411143"/>
                </a:lnTo>
                <a:lnTo>
                  <a:pt x="0" y="141114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247047" y="-394279"/>
            <a:ext cx="2494094" cy="2845957"/>
          </a:xfrm>
          <a:custGeom>
            <a:avLst/>
            <a:gdLst/>
            <a:ahLst/>
            <a:cxnLst/>
            <a:rect l="l" t="t" r="r" b="b"/>
            <a:pathLst>
              <a:path w="2494094" h="2845957">
                <a:moveTo>
                  <a:pt x="0" y="0"/>
                </a:moveTo>
                <a:lnTo>
                  <a:pt x="2494094" y="0"/>
                </a:lnTo>
                <a:lnTo>
                  <a:pt x="2494094" y="2845958"/>
                </a:lnTo>
                <a:lnTo>
                  <a:pt x="0" y="284595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3030200" y="266700"/>
            <a:ext cx="4286312" cy="2616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120"/>
              </a:lnSpc>
            </a:pPr>
            <a:r>
              <a:rPr lang="el-GR" sz="4000" dirty="0" smtClean="0">
                <a:solidFill>
                  <a:srgbClr val="073176"/>
                </a:solidFill>
                <a:latin typeface="Comic Sans Bold"/>
              </a:rPr>
              <a:t>Μπορείς να πεις ποιο δικαίωμα παρουσιάζει η εικόνα;</a:t>
            </a:r>
            <a:endParaRPr lang="en-US" sz="4000" dirty="0">
              <a:solidFill>
                <a:srgbClr val="073176"/>
              </a:solidFill>
              <a:latin typeface="Comic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6240208" cy="10287000"/>
          </a:xfrm>
          <a:prstGeom prst="rect">
            <a:avLst/>
          </a:prstGeom>
          <a:solidFill>
            <a:srgbClr val="073176"/>
          </a:solidFill>
        </p:spPr>
      </p:sp>
      <p:sp>
        <p:nvSpPr>
          <p:cNvPr id="3" name="Freeform 3"/>
          <p:cNvSpPr/>
          <p:nvPr/>
        </p:nvSpPr>
        <p:spPr>
          <a:xfrm flipH="1">
            <a:off x="765081" y="2233782"/>
            <a:ext cx="4897834" cy="6252791"/>
          </a:xfrm>
          <a:custGeom>
            <a:avLst/>
            <a:gdLst/>
            <a:ahLst/>
            <a:cxnLst/>
            <a:rect l="l" t="t" r="r" b="b"/>
            <a:pathLst>
              <a:path w="4897834" h="6252791">
                <a:moveTo>
                  <a:pt x="4897834" y="0"/>
                </a:moveTo>
                <a:lnTo>
                  <a:pt x="0" y="0"/>
                </a:lnTo>
                <a:lnTo>
                  <a:pt x="0" y="6252790"/>
                </a:lnTo>
                <a:lnTo>
                  <a:pt x="4897834" y="6252790"/>
                </a:lnTo>
                <a:lnTo>
                  <a:pt x="4897834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375772">
            <a:off x="15787071" y="9087115"/>
            <a:ext cx="3919844" cy="1411144"/>
          </a:xfrm>
          <a:custGeom>
            <a:avLst/>
            <a:gdLst/>
            <a:ahLst/>
            <a:cxnLst/>
            <a:rect l="l" t="t" r="r" b="b"/>
            <a:pathLst>
              <a:path w="3919844" h="1411144">
                <a:moveTo>
                  <a:pt x="0" y="0"/>
                </a:moveTo>
                <a:lnTo>
                  <a:pt x="3919844" y="0"/>
                </a:lnTo>
                <a:lnTo>
                  <a:pt x="3919844" y="1411143"/>
                </a:lnTo>
                <a:lnTo>
                  <a:pt x="0" y="141114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247047" y="-394279"/>
            <a:ext cx="2494094" cy="2845957"/>
          </a:xfrm>
          <a:custGeom>
            <a:avLst/>
            <a:gdLst/>
            <a:ahLst/>
            <a:cxnLst/>
            <a:rect l="l" t="t" r="r" b="b"/>
            <a:pathLst>
              <a:path w="2494094" h="2845957">
                <a:moveTo>
                  <a:pt x="0" y="0"/>
                </a:moveTo>
                <a:lnTo>
                  <a:pt x="2494094" y="0"/>
                </a:lnTo>
                <a:lnTo>
                  <a:pt x="2494094" y="2845958"/>
                </a:lnTo>
                <a:lnTo>
                  <a:pt x="0" y="284595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086600" y="1333500"/>
            <a:ext cx="10610912" cy="623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ct val="150000"/>
              </a:lnSpc>
            </a:pPr>
            <a:r>
              <a:rPr lang="el-GR" sz="5400" dirty="0" smtClean="0">
                <a:solidFill>
                  <a:srgbClr val="073176"/>
                </a:solidFill>
                <a:latin typeface="Comic Sans Bold"/>
              </a:rPr>
              <a:t>Κάθε παιδί έχει δικαίωμα για  ε</a:t>
            </a:r>
            <a:r>
              <a:rPr lang="en-US" sz="5400" dirty="0" err="1" smtClean="0">
                <a:solidFill>
                  <a:srgbClr val="073176"/>
                </a:solidFill>
                <a:latin typeface="Comic Sans Bold"/>
              </a:rPr>
              <a:t>κπαίδευση</a:t>
            </a:r>
            <a:r>
              <a:rPr lang="en-US" sz="5400" dirty="0" smtClean="0">
                <a:solidFill>
                  <a:srgbClr val="073176"/>
                </a:solidFill>
                <a:latin typeface="Comic Sans Bold"/>
              </a:rPr>
              <a:t>, </a:t>
            </a:r>
            <a:r>
              <a:rPr lang="en-US" sz="5400" dirty="0" err="1" smtClean="0">
                <a:solidFill>
                  <a:srgbClr val="073176"/>
                </a:solidFill>
                <a:latin typeface="Comic Sans Bold"/>
              </a:rPr>
              <a:t>συμπεριλαμβανομένης</a:t>
            </a:r>
            <a:r>
              <a:rPr lang="en-US" sz="54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5400" dirty="0" err="1" smtClean="0">
                <a:solidFill>
                  <a:srgbClr val="073176"/>
                </a:solidFill>
                <a:latin typeface="Comic Sans Bold"/>
              </a:rPr>
              <a:t>της</a:t>
            </a:r>
            <a:r>
              <a:rPr lang="en-US" sz="54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5400" dirty="0" err="1" smtClean="0">
                <a:solidFill>
                  <a:srgbClr val="073176"/>
                </a:solidFill>
                <a:latin typeface="Comic Sans Bold"/>
              </a:rPr>
              <a:t>πρόσβασης</a:t>
            </a:r>
            <a:r>
              <a:rPr lang="en-US" sz="54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5400" dirty="0" err="1" smtClean="0">
                <a:solidFill>
                  <a:srgbClr val="073176"/>
                </a:solidFill>
                <a:latin typeface="Comic Sans Bold"/>
              </a:rPr>
              <a:t>στην</a:t>
            </a:r>
            <a:r>
              <a:rPr lang="en-US" sz="54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l-GR" sz="5400" dirty="0" smtClean="0">
                <a:solidFill>
                  <a:srgbClr val="073176"/>
                </a:solidFill>
                <a:latin typeface="Comic Sans Bold"/>
              </a:rPr>
              <a:t>Π</a:t>
            </a:r>
            <a:r>
              <a:rPr lang="en-US" sz="5400" dirty="0" err="1" smtClean="0">
                <a:solidFill>
                  <a:srgbClr val="073176"/>
                </a:solidFill>
                <a:latin typeface="Comic Sans Bold"/>
              </a:rPr>
              <a:t>ρωτοβάθμια</a:t>
            </a:r>
            <a:r>
              <a:rPr lang="en-US" sz="54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5400" dirty="0" err="1" smtClean="0">
                <a:solidFill>
                  <a:srgbClr val="073176"/>
                </a:solidFill>
                <a:latin typeface="Comic Sans Bold"/>
              </a:rPr>
              <a:t>και</a:t>
            </a:r>
            <a:r>
              <a:rPr lang="en-US" sz="54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l-GR" sz="5400" dirty="0" smtClean="0">
                <a:solidFill>
                  <a:srgbClr val="073176"/>
                </a:solidFill>
                <a:latin typeface="Comic Sans Bold"/>
              </a:rPr>
              <a:t>Δ</a:t>
            </a:r>
            <a:r>
              <a:rPr lang="en-US" sz="5400" dirty="0" err="1" smtClean="0">
                <a:solidFill>
                  <a:srgbClr val="073176"/>
                </a:solidFill>
                <a:latin typeface="Comic Sans Bold"/>
              </a:rPr>
              <a:t>ευτεροβάθμια</a:t>
            </a:r>
            <a:r>
              <a:rPr lang="en-US" sz="54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5400" dirty="0" err="1" smtClean="0">
                <a:solidFill>
                  <a:srgbClr val="073176"/>
                </a:solidFill>
                <a:latin typeface="Comic Sans Bold"/>
              </a:rPr>
              <a:t>εκπαίδευση</a:t>
            </a:r>
            <a:endParaRPr lang="en-US" sz="5400" dirty="0">
              <a:solidFill>
                <a:srgbClr val="073176"/>
              </a:solidFill>
              <a:latin typeface="Comic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6240208" cy="10287000"/>
          </a:xfrm>
          <a:prstGeom prst="rect">
            <a:avLst/>
          </a:prstGeom>
          <a:solidFill>
            <a:srgbClr val="073176"/>
          </a:solidFill>
        </p:spPr>
      </p:sp>
      <p:sp>
        <p:nvSpPr>
          <p:cNvPr id="3" name="Freeform 3"/>
          <p:cNvSpPr/>
          <p:nvPr/>
        </p:nvSpPr>
        <p:spPr>
          <a:xfrm flipH="1">
            <a:off x="765081" y="2233782"/>
            <a:ext cx="4897834" cy="6252791"/>
          </a:xfrm>
          <a:custGeom>
            <a:avLst/>
            <a:gdLst/>
            <a:ahLst/>
            <a:cxnLst/>
            <a:rect l="l" t="t" r="r" b="b"/>
            <a:pathLst>
              <a:path w="4897834" h="6252791">
                <a:moveTo>
                  <a:pt x="4897834" y="0"/>
                </a:moveTo>
                <a:lnTo>
                  <a:pt x="0" y="0"/>
                </a:lnTo>
                <a:lnTo>
                  <a:pt x="0" y="6252790"/>
                </a:lnTo>
                <a:lnTo>
                  <a:pt x="4897834" y="6252790"/>
                </a:lnTo>
                <a:lnTo>
                  <a:pt x="4897834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375772">
            <a:off x="15787071" y="9087115"/>
            <a:ext cx="3919844" cy="1411144"/>
          </a:xfrm>
          <a:custGeom>
            <a:avLst/>
            <a:gdLst/>
            <a:ahLst/>
            <a:cxnLst/>
            <a:rect l="l" t="t" r="r" b="b"/>
            <a:pathLst>
              <a:path w="3919844" h="1411144">
                <a:moveTo>
                  <a:pt x="0" y="0"/>
                </a:moveTo>
                <a:lnTo>
                  <a:pt x="3919844" y="0"/>
                </a:lnTo>
                <a:lnTo>
                  <a:pt x="3919844" y="1411143"/>
                </a:lnTo>
                <a:lnTo>
                  <a:pt x="0" y="141114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247047" y="-394279"/>
            <a:ext cx="2494094" cy="2845957"/>
          </a:xfrm>
          <a:custGeom>
            <a:avLst/>
            <a:gdLst/>
            <a:ahLst/>
            <a:cxnLst/>
            <a:rect l="l" t="t" r="r" b="b"/>
            <a:pathLst>
              <a:path w="2494094" h="2845957">
                <a:moveTo>
                  <a:pt x="0" y="0"/>
                </a:moveTo>
                <a:lnTo>
                  <a:pt x="2494094" y="0"/>
                </a:lnTo>
                <a:lnTo>
                  <a:pt x="2494094" y="2845958"/>
                </a:lnTo>
                <a:lnTo>
                  <a:pt x="0" y="284595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7 - Ορθογώνιο"/>
          <p:cNvSpPr/>
          <p:nvPr/>
        </p:nvSpPr>
        <p:spPr>
          <a:xfrm>
            <a:off x="6934200" y="4229100"/>
            <a:ext cx="1051560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120"/>
              </a:lnSpc>
              <a:buFont typeface="Arial" pitchFamily="34" charset="0"/>
              <a:buChar char="•"/>
            </a:pPr>
            <a:r>
              <a:rPr lang="el-GR" sz="4000" dirty="0" smtClean="0">
                <a:solidFill>
                  <a:srgbClr val="073176"/>
                </a:solidFill>
                <a:latin typeface="Comic Sans Bold"/>
              </a:rPr>
              <a:t>Πώς μπορούν τα παιδιά να το εξασφαλίσουν;</a:t>
            </a:r>
          </a:p>
          <a:p>
            <a:pPr>
              <a:lnSpc>
                <a:spcPts val="5120"/>
              </a:lnSpc>
              <a:buFont typeface="Arial" pitchFamily="34" charset="0"/>
              <a:buChar char="•"/>
            </a:pPr>
            <a:r>
              <a:rPr lang="el-GR" sz="4000" dirty="0" smtClean="0">
                <a:solidFill>
                  <a:srgbClr val="073176"/>
                </a:solidFill>
                <a:latin typeface="Comic Sans Bold"/>
              </a:rPr>
              <a:t>Ποιος είναι ο ρόλος των μεγάλων σ’ αυτό το δικαίωμα των παιδιών;</a:t>
            </a:r>
          </a:p>
          <a:p>
            <a:pPr>
              <a:lnSpc>
                <a:spcPts val="5120"/>
              </a:lnSpc>
              <a:buFont typeface="Arial" pitchFamily="34" charset="0"/>
              <a:buChar char="•"/>
            </a:pPr>
            <a:r>
              <a:rPr lang="el-GR" sz="4000" dirty="0" err="1" smtClean="0">
                <a:solidFill>
                  <a:srgbClr val="073176"/>
                </a:solidFill>
                <a:latin typeface="Comic Sans Bold"/>
              </a:rPr>
              <a:t>Tι</a:t>
            </a:r>
            <a:r>
              <a:rPr lang="el-GR" sz="4000" dirty="0" smtClean="0">
                <a:solidFill>
                  <a:srgbClr val="073176"/>
                </a:solidFill>
                <a:latin typeface="Comic Sans Bold"/>
              </a:rPr>
              <a:t> έχετε δει ή ακούσει για το δικαίωμα που συζητάτε;</a:t>
            </a:r>
          </a:p>
        </p:txBody>
      </p:sp>
      <p:sp>
        <p:nvSpPr>
          <p:cNvPr id="9" name="TextBox 6"/>
          <p:cNvSpPr txBox="1"/>
          <p:nvPr/>
        </p:nvSpPr>
        <p:spPr>
          <a:xfrm>
            <a:off x="6705600" y="266700"/>
            <a:ext cx="10610912" cy="1927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20"/>
              </a:lnSpc>
            </a:pPr>
            <a:r>
              <a:rPr lang="el-GR" sz="4000" dirty="0" smtClean="0">
                <a:solidFill>
                  <a:srgbClr val="073176"/>
                </a:solidFill>
                <a:latin typeface="Comic Sans Bold"/>
              </a:rPr>
              <a:t>Ε</a:t>
            </a:r>
            <a:r>
              <a:rPr lang="en-US" sz="4000" dirty="0" err="1" smtClean="0">
                <a:solidFill>
                  <a:srgbClr val="073176"/>
                </a:solidFill>
                <a:latin typeface="Comic Sans Bold"/>
              </a:rPr>
              <a:t>κπαίδευση</a:t>
            </a:r>
            <a:r>
              <a:rPr lang="en-US" sz="4000" dirty="0" smtClean="0">
                <a:solidFill>
                  <a:srgbClr val="073176"/>
                </a:solidFill>
                <a:latin typeface="Comic Sans Bold"/>
              </a:rPr>
              <a:t>, </a:t>
            </a:r>
            <a:r>
              <a:rPr lang="en-US" sz="4000" dirty="0" err="1" smtClean="0">
                <a:solidFill>
                  <a:srgbClr val="073176"/>
                </a:solidFill>
                <a:latin typeface="Comic Sans Bold"/>
              </a:rPr>
              <a:t>συμπεριλαμβανομένης</a:t>
            </a:r>
            <a:r>
              <a:rPr lang="en-US" sz="40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000" dirty="0" err="1" smtClean="0">
                <a:solidFill>
                  <a:srgbClr val="073176"/>
                </a:solidFill>
                <a:latin typeface="Comic Sans Bold"/>
              </a:rPr>
              <a:t>της</a:t>
            </a:r>
            <a:r>
              <a:rPr lang="en-US" sz="40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000" dirty="0" err="1" smtClean="0">
                <a:solidFill>
                  <a:srgbClr val="073176"/>
                </a:solidFill>
                <a:latin typeface="Comic Sans Bold"/>
              </a:rPr>
              <a:t>πρόσβασης</a:t>
            </a:r>
            <a:r>
              <a:rPr lang="en-US" sz="40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000" dirty="0" err="1" smtClean="0">
                <a:solidFill>
                  <a:srgbClr val="073176"/>
                </a:solidFill>
                <a:latin typeface="Comic Sans Bold"/>
              </a:rPr>
              <a:t>στην</a:t>
            </a:r>
            <a:r>
              <a:rPr lang="en-US" sz="40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l-GR" sz="4000" dirty="0" smtClean="0">
                <a:solidFill>
                  <a:srgbClr val="073176"/>
                </a:solidFill>
                <a:latin typeface="Comic Sans Bold"/>
              </a:rPr>
              <a:t>Π</a:t>
            </a:r>
            <a:r>
              <a:rPr lang="en-US" sz="4000" dirty="0" err="1" smtClean="0">
                <a:solidFill>
                  <a:srgbClr val="073176"/>
                </a:solidFill>
                <a:latin typeface="Comic Sans Bold"/>
              </a:rPr>
              <a:t>ρωτοβάθμια</a:t>
            </a:r>
            <a:r>
              <a:rPr lang="en-US" sz="40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000" dirty="0" err="1" smtClean="0">
                <a:solidFill>
                  <a:srgbClr val="073176"/>
                </a:solidFill>
                <a:latin typeface="Comic Sans Bold"/>
              </a:rPr>
              <a:t>και</a:t>
            </a:r>
            <a:r>
              <a:rPr lang="en-US" sz="40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l-GR" sz="4000" dirty="0" smtClean="0">
                <a:solidFill>
                  <a:srgbClr val="073176"/>
                </a:solidFill>
                <a:latin typeface="Comic Sans Bold"/>
              </a:rPr>
              <a:t>Δ</a:t>
            </a:r>
            <a:r>
              <a:rPr lang="en-US" sz="4000" dirty="0" err="1" smtClean="0">
                <a:solidFill>
                  <a:srgbClr val="073176"/>
                </a:solidFill>
                <a:latin typeface="Comic Sans Bold"/>
              </a:rPr>
              <a:t>ευτεροβάθμια</a:t>
            </a:r>
            <a:r>
              <a:rPr lang="en-US" sz="40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000" dirty="0" err="1" smtClean="0">
                <a:solidFill>
                  <a:srgbClr val="073176"/>
                </a:solidFill>
                <a:latin typeface="Comic Sans Bold"/>
              </a:rPr>
              <a:t>εκπαίδευση</a:t>
            </a:r>
            <a:endParaRPr lang="en-US" sz="4000" dirty="0">
              <a:solidFill>
                <a:srgbClr val="073176"/>
              </a:solidFill>
              <a:latin typeface="Comic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6240208" cy="10287000"/>
          </a:xfrm>
          <a:prstGeom prst="rect">
            <a:avLst/>
          </a:prstGeom>
          <a:solidFill>
            <a:srgbClr val="073176"/>
          </a:solidFill>
        </p:spPr>
      </p:sp>
      <p:sp>
        <p:nvSpPr>
          <p:cNvPr id="3" name="Freeform 3"/>
          <p:cNvSpPr/>
          <p:nvPr/>
        </p:nvSpPr>
        <p:spPr>
          <a:xfrm flipH="1">
            <a:off x="765081" y="2233782"/>
            <a:ext cx="4897834" cy="6252791"/>
          </a:xfrm>
          <a:custGeom>
            <a:avLst/>
            <a:gdLst/>
            <a:ahLst/>
            <a:cxnLst/>
            <a:rect l="l" t="t" r="r" b="b"/>
            <a:pathLst>
              <a:path w="4897834" h="6252791">
                <a:moveTo>
                  <a:pt x="4897834" y="0"/>
                </a:moveTo>
                <a:lnTo>
                  <a:pt x="0" y="0"/>
                </a:lnTo>
                <a:lnTo>
                  <a:pt x="0" y="6252790"/>
                </a:lnTo>
                <a:lnTo>
                  <a:pt x="4897834" y="6252790"/>
                </a:lnTo>
                <a:lnTo>
                  <a:pt x="4897834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375772">
            <a:off x="15787071" y="9087115"/>
            <a:ext cx="3919844" cy="1411144"/>
          </a:xfrm>
          <a:custGeom>
            <a:avLst/>
            <a:gdLst/>
            <a:ahLst/>
            <a:cxnLst/>
            <a:rect l="l" t="t" r="r" b="b"/>
            <a:pathLst>
              <a:path w="3919844" h="1411144">
                <a:moveTo>
                  <a:pt x="0" y="0"/>
                </a:moveTo>
                <a:lnTo>
                  <a:pt x="3919844" y="0"/>
                </a:lnTo>
                <a:lnTo>
                  <a:pt x="3919844" y="1411143"/>
                </a:lnTo>
                <a:lnTo>
                  <a:pt x="0" y="141114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247047" y="-394279"/>
            <a:ext cx="2494094" cy="2845957"/>
          </a:xfrm>
          <a:custGeom>
            <a:avLst/>
            <a:gdLst/>
            <a:ahLst/>
            <a:cxnLst/>
            <a:rect l="l" t="t" r="r" b="b"/>
            <a:pathLst>
              <a:path w="2494094" h="2845957">
                <a:moveTo>
                  <a:pt x="0" y="0"/>
                </a:moveTo>
                <a:lnTo>
                  <a:pt x="2494094" y="0"/>
                </a:lnTo>
                <a:lnTo>
                  <a:pt x="2494094" y="2845958"/>
                </a:lnTo>
                <a:lnTo>
                  <a:pt x="0" y="284595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705600" y="266700"/>
            <a:ext cx="10610912" cy="1927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20"/>
              </a:lnSpc>
            </a:pPr>
            <a:r>
              <a:rPr lang="el-GR" sz="4000" dirty="0" smtClean="0">
                <a:solidFill>
                  <a:srgbClr val="073176"/>
                </a:solidFill>
                <a:latin typeface="Comic Sans Bold"/>
              </a:rPr>
              <a:t>Ε</a:t>
            </a:r>
            <a:r>
              <a:rPr lang="en-US" sz="4000" dirty="0" err="1" smtClean="0">
                <a:solidFill>
                  <a:srgbClr val="073176"/>
                </a:solidFill>
                <a:latin typeface="Comic Sans Bold"/>
              </a:rPr>
              <a:t>κπαίδευση</a:t>
            </a:r>
            <a:r>
              <a:rPr lang="en-US" sz="4000" dirty="0" smtClean="0">
                <a:solidFill>
                  <a:srgbClr val="073176"/>
                </a:solidFill>
                <a:latin typeface="Comic Sans Bold"/>
              </a:rPr>
              <a:t>, </a:t>
            </a:r>
            <a:r>
              <a:rPr lang="en-US" sz="4000" dirty="0" err="1" smtClean="0">
                <a:solidFill>
                  <a:srgbClr val="073176"/>
                </a:solidFill>
                <a:latin typeface="Comic Sans Bold"/>
              </a:rPr>
              <a:t>συμπεριλαμβανομένης</a:t>
            </a:r>
            <a:r>
              <a:rPr lang="en-US" sz="40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000" dirty="0" err="1" smtClean="0">
                <a:solidFill>
                  <a:srgbClr val="073176"/>
                </a:solidFill>
                <a:latin typeface="Comic Sans Bold"/>
              </a:rPr>
              <a:t>της</a:t>
            </a:r>
            <a:r>
              <a:rPr lang="en-US" sz="40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000" dirty="0" err="1" smtClean="0">
                <a:solidFill>
                  <a:srgbClr val="073176"/>
                </a:solidFill>
                <a:latin typeface="Comic Sans Bold"/>
              </a:rPr>
              <a:t>πρόσβασης</a:t>
            </a:r>
            <a:r>
              <a:rPr lang="en-US" sz="40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000" dirty="0" err="1" smtClean="0">
                <a:solidFill>
                  <a:srgbClr val="073176"/>
                </a:solidFill>
                <a:latin typeface="Comic Sans Bold"/>
              </a:rPr>
              <a:t>στην</a:t>
            </a:r>
            <a:r>
              <a:rPr lang="en-US" sz="40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l-GR" sz="4000" dirty="0" smtClean="0">
                <a:solidFill>
                  <a:srgbClr val="073176"/>
                </a:solidFill>
                <a:latin typeface="Comic Sans Bold"/>
              </a:rPr>
              <a:t>Π</a:t>
            </a:r>
            <a:r>
              <a:rPr lang="en-US" sz="4000" dirty="0" err="1" smtClean="0">
                <a:solidFill>
                  <a:srgbClr val="073176"/>
                </a:solidFill>
                <a:latin typeface="Comic Sans Bold"/>
              </a:rPr>
              <a:t>ρωτοβάθμια</a:t>
            </a:r>
            <a:r>
              <a:rPr lang="en-US" sz="40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000" dirty="0" err="1" smtClean="0">
                <a:solidFill>
                  <a:srgbClr val="073176"/>
                </a:solidFill>
                <a:latin typeface="Comic Sans Bold"/>
              </a:rPr>
              <a:t>και</a:t>
            </a:r>
            <a:r>
              <a:rPr lang="en-US" sz="40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l-GR" sz="4000" dirty="0" smtClean="0">
                <a:solidFill>
                  <a:srgbClr val="073176"/>
                </a:solidFill>
                <a:latin typeface="Comic Sans Bold"/>
              </a:rPr>
              <a:t>Δ</a:t>
            </a:r>
            <a:r>
              <a:rPr lang="en-US" sz="4000" dirty="0" err="1" smtClean="0">
                <a:solidFill>
                  <a:srgbClr val="073176"/>
                </a:solidFill>
                <a:latin typeface="Comic Sans Bold"/>
              </a:rPr>
              <a:t>ευτεροβάθμια</a:t>
            </a:r>
            <a:r>
              <a:rPr lang="en-US" sz="40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000" dirty="0" err="1" smtClean="0">
                <a:solidFill>
                  <a:srgbClr val="073176"/>
                </a:solidFill>
                <a:latin typeface="Comic Sans Bold"/>
              </a:rPr>
              <a:t>εκπαίδευση</a:t>
            </a:r>
            <a:endParaRPr lang="en-US" sz="4000" dirty="0">
              <a:solidFill>
                <a:srgbClr val="073176"/>
              </a:solidFill>
              <a:latin typeface="Comic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648388" y="3028457"/>
            <a:ext cx="11185256" cy="6229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163"/>
              </a:lnSpc>
              <a:spcBef>
                <a:spcPct val="0"/>
              </a:spcBef>
            </a:pPr>
            <a:r>
              <a:rPr lang="en-US" sz="3852" dirty="0" err="1">
                <a:solidFill>
                  <a:srgbClr val="073176"/>
                </a:solidFill>
                <a:latin typeface="Ballpoint"/>
              </a:rPr>
              <a:t>Κάθε</a:t>
            </a:r>
            <a:r>
              <a:rPr lang="en-US" sz="3852" dirty="0">
                <a:solidFill>
                  <a:srgbClr val="073176"/>
                </a:solidFill>
                <a:latin typeface="Ballpoint"/>
              </a:rPr>
              <a:t> </a:t>
            </a:r>
            <a:r>
              <a:rPr lang="en-US" sz="3852" dirty="0" err="1">
                <a:solidFill>
                  <a:srgbClr val="073176"/>
                </a:solidFill>
                <a:latin typeface="Ballpoint"/>
              </a:rPr>
              <a:t>παιδί</a:t>
            </a:r>
            <a:r>
              <a:rPr lang="en-US" sz="3852" dirty="0">
                <a:solidFill>
                  <a:srgbClr val="073176"/>
                </a:solidFill>
                <a:latin typeface="Ballpoint"/>
              </a:rPr>
              <a:t> </a:t>
            </a:r>
            <a:r>
              <a:rPr lang="en-US" sz="3852" dirty="0" err="1">
                <a:solidFill>
                  <a:srgbClr val="073176"/>
                </a:solidFill>
                <a:latin typeface="Ballpoint"/>
              </a:rPr>
              <a:t>έχει</a:t>
            </a:r>
            <a:r>
              <a:rPr lang="en-US" sz="3852" dirty="0">
                <a:solidFill>
                  <a:srgbClr val="073176"/>
                </a:solidFill>
                <a:latin typeface="Ballpoint"/>
              </a:rPr>
              <a:t> </a:t>
            </a:r>
            <a:r>
              <a:rPr lang="en-US" sz="3852" dirty="0" err="1">
                <a:solidFill>
                  <a:srgbClr val="073176"/>
                </a:solidFill>
                <a:latin typeface="Ballpoint"/>
              </a:rPr>
              <a:t>δικαίωμα</a:t>
            </a:r>
            <a:r>
              <a:rPr lang="en-US" sz="3852" dirty="0">
                <a:solidFill>
                  <a:srgbClr val="073176"/>
                </a:solidFill>
                <a:latin typeface="Ballpoint"/>
              </a:rPr>
              <a:t> </a:t>
            </a:r>
            <a:r>
              <a:rPr lang="en-US" sz="3852" dirty="0" err="1">
                <a:solidFill>
                  <a:srgbClr val="073176"/>
                </a:solidFill>
                <a:latin typeface="Ballpoint"/>
              </a:rPr>
              <a:t>να</a:t>
            </a:r>
            <a:r>
              <a:rPr lang="en-US" sz="3852" dirty="0">
                <a:solidFill>
                  <a:srgbClr val="073176"/>
                </a:solidFill>
                <a:latin typeface="Ballpoint"/>
              </a:rPr>
              <a:t> </a:t>
            </a:r>
            <a:r>
              <a:rPr lang="en-US" sz="3852" dirty="0" err="1">
                <a:solidFill>
                  <a:srgbClr val="073176"/>
                </a:solidFill>
                <a:latin typeface="Ballpoint"/>
              </a:rPr>
              <a:t>παρακολουθήσει</a:t>
            </a:r>
            <a:r>
              <a:rPr lang="en-US" sz="3852" dirty="0">
                <a:solidFill>
                  <a:srgbClr val="073176"/>
                </a:solidFill>
                <a:latin typeface="Ballpoint"/>
              </a:rPr>
              <a:t> </a:t>
            </a:r>
            <a:r>
              <a:rPr lang="en-US" sz="3852" dirty="0" err="1">
                <a:solidFill>
                  <a:srgbClr val="073176"/>
                </a:solidFill>
                <a:latin typeface="Ballpoint"/>
              </a:rPr>
              <a:t>το</a:t>
            </a:r>
            <a:r>
              <a:rPr lang="en-US" sz="3852" dirty="0">
                <a:solidFill>
                  <a:srgbClr val="073176"/>
                </a:solidFill>
                <a:latin typeface="Ballpoint"/>
              </a:rPr>
              <a:t> </a:t>
            </a:r>
            <a:r>
              <a:rPr lang="en-US" sz="3852" dirty="0" err="1">
                <a:solidFill>
                  <a:srgbClr val="073176"/>
                </a:solidFill>
                <a:latin typeface="Ballpoint"/>
              </a:rPr>
              <a:t>δημοτικό</a:t>
            </a:r>
            <a:r>
              <a:rPr lang="en-US" sz="3852" dirty="0">
                <a:solidFill>
                  <a:srgbClr val="073176"/>
                </a:solidFill>
                <a:latin typeface="Ballpoint"/>
              </a:rPr>
              <a:t> </a:t>
            </a:r>
            <a:r>
              <a:rPr lang="en-US" sz="3852" dirty="0" err="1">
                <a:solidFill>
                  <a:srgbClr val="073176"/>
                </a:solidFill>
                <a:latin typeface="Ballpoint"/>
              </a:rPr>
              <a:t>και</a:t>
            </a:r>
            <a:r>
              <a:rPr lang="en-US" sz="3852" dirty="0">
                <a:solidFill>
                  <a:srgbClr val="073176"/>
                </a:solidFill>
                <a:latin typeface="Ballpoint"/>
              </a:rPr>
              <a:t> </a:t>
            </a:r>
            <a:r>
              <a:rPr lang="en-US" sz="3852" dirty="0" err="1">
                <a:solidFill>
                  <a:srgbClr val="073176"/>
                </a:solidFill>
                <a:latin typeface="Ballpoint"/>
              </a:rPr>
              <a:t>το</a:t>
            </a:r>
            <a:r>
              <a:rPr lang="en-US" sz="3852" dirty="0">
                <a:solidFill>
                  <a:srgbClr val="073176"/>
                </a:solidFill>
                <a:latin typeface="Ballpoint"/>
              </a:rPr>
              <a:t> </a:t>
            </a:r>
            <a:r>
              <a:rPr lang="en-US" sz="3852" dirty="0" err="1">
                <a:solidFill>
                  <a:srgbClr val="073176"/>
                </a:solidFill>
                <a:latin typeface="Ballpoint"/>
              </a:rPr>
              <a:t>γυμνάσιο</a:t>
            </a:r>
            <a:r>
              <a:rPr lang="en-US" sz="3852" dirty="0">
                <a:solidFill>
                  <a:srgbClr val="073176"/>
                </a:solidFill>
                <a:latin typeface="Ballpoint"/>
              </a:rPr>
              <a:t>. </a:t>
            </a:r>
            <a:r>
              <a:rPr lang="en-US" sz="3852" dirty="0" err="1">
                <a:solidFill>
                  <a:srgbClr val="073176"/>
                </a:solidFill>
                <a:latin typeface="Ballpoint"/>
              </a:rPr>
              <a:t>Αυτό</a:t>
            </a:r>
            <a:r>
              <a:rPr lang="en-US" sz="3852" dirty="0">
                <a:solidFill>
                  <a:srgbClr val="073176"/>
                </a:solidFill>
                <a:latin typeface="Ballpoint"/>
              </a:rPr>
              <a:t> </a:t>
            </a:r>
            <a:r>
              <a:rPr lang="en-US" sz="3852" dirty="0" err="1">
                <a:solidFill>
                  <a:srgbClr val="073176"/>
                </a:solidFill>
                <a:latin typeface="Ballpoint"/>
              </a:rPr>
              <a:t>το</a:t>
            </a:r>
            <a:r>
              <a:rPr lang="en-US" sz="3852" dirty="0">
                <a:solidFill>
                  <a:srgbClr val="073176"/>
                </a:solidFill>
                <a:latin typeface="Ballpoint"/>
              </a:rPr>
              <a:t> </a:t>
            </a:r>
            <a:r>
              <a:rPr lang="en-US" sz="3852" dirty="0" err="1">
                <a:solidFill>
                  <a:srgbClr val="073176"/>
                </a:solidFill>
                <a:latin typeface="Ballpoint"/>
              </a:rPr>
              <a:t>δικαίωμα</a:t>
            </a:r>
            <a:r>
              <a:rPr lang="en-US" sz="3852" dirty="0">
                <a:solidFill>
                  <a:srgbClr val="073176"/>
                </a:solidFill>
                <a:latin typeface="Ballpoint"/>
              </a:rPr>
              <a:t> </a:t>
            </a:r>
            <a:r>
              <a:rPr lang="en-US" sz="3852" dirty="0" err="1">
                <a:solidFill>
                  <a:srgbClr val="073176"/>
                </a:solidFill>
                <a:latin typeface="Ballpoint"/>
              </a:rPr>
              <a:t>περιλαμβάνει</a:t>
            </a:r>
            <a:r>
              <a:rPr lang="en-US" sz="3852" dirty="0">
                <a:solidFill>
                  <a:srgbClr val="073176"/>
                </a:solidFill>
                <a:latin typeface="Ballpoint"/>
              </a:rPr>
              <a:t> </a:t>
            </a:r>
            <a:r>
              <a:rPr lang="en-US" sz="3852" dirty="0" err="1">
                <a:solidFill>
                  <a:srgbClr val="073176"/>
                </a:solidFill>
                <a:latin typeface="Ballpoint"/>
              </a:rPr>
              <a:t>πρόσβαση</a:t>
            </a:r>
            <a:r>
              <a:rPr lang="en-US" sz="3852" dirty="0">
                <a:solidFill>
                  <a:srgbClr val="073176"/>
                </a:solidFill>
                <a:latin typeface="Ballpoint"/>
              </a:rPr>
              <a:t> </a:t>
            </a:r>
            <a:r>
              <a:rPr lang="en-US" sz="3852" dirty="0" err="1">
                <a:solidFill>
                  <a:srgbClr val="073176"/>
                </a:solidFill>
                <a:latin typeface="Ballpoint"/>
              </a:rPr>
              <a:t>σε</a:t>
            </a:r>
            <a:r>
              <a:rPr lang="en-US" sz="3852" dirty="0">
                <a:solidFill>
                  <a:srgbClr val="073176"/>
                </a:solidFill>
                <a:latin typeface="Ballpoint"/>
              </a:rPr>
              <a:t> </a:t>
            </a:r>
            <a:r>
              <a:rPr lang="en-US" sz="3852" dirty="0" err="1">
                <a:solidFill>
                  <a:srgbClr val="073176"/>
                </a:solidFill>
                <a:latin typeface="Ballpoint"/>
              </a:rPr>
              <a:t>δωρεάν</a:t>
            </a:r>
            <a:r>
              <a:rPr lang="en-US" sz="3852" dirty="0">
                <a:solidFill>
                  <a:srgbClr val="073176"/>
                </a:solidFill>
                <a:latin typeface="Ballpoint"/>
              </a:rPr>
              <a:t> </a:t>
            </a:r>
            <a:r>
              <a:rPr lang="en-US" sz="3852" dirty="0" err="1">
                <a:solidFill>
                  <a:srgbClr val="073176"/>
                </a:solidFill>
                <a:latin typeface="Ballpoint"/>
              </a:rPr>
              <a:t>και</a:t>
            </a:r>
            <a:r>
              <a:rPr lang="en-US" sz="3852" dirty="0">
                <a:solidFill>
                  <a:srgbClr val="073176"/>
                </a:solidFill>
                <a:latin typeface="Ballpoint"/>
              </a:rPr>
              <a:t> </a:t>
            </a:r>
            <a:r>
              <a:rPr lang="en-US" sz="3852" dirty="0" err="1">
                <a:solidFill>
                  <a:srgbClr val="073176"/>
                </a:solidFill>
                <a:latin typeface="Ballpoint"/>
              </a:rPr>
              <a:t>υποχρεωτική</a:t>
            </a:r>
            <a:r>
              <a:rPr lang="en-US" sz="3852" dirty="0">
                <a:solidFill>
                  <a:srgbClr val="073176"/>
                </a:solidFill>
                <a:latin typeface="Ballpoint"/>
              </a:rPr>
              <a:t> </a:t>
            </a:r>
            <a:r>
              <a:rPr lang="en-US" sz="3852" dirty="0" err="1">
                <a:solidFill>
                  <a:srgbClr val="073176"/>
                </a:solidFill>
                <a:latin typeface="Ballpoint"/>
              </a:rPr>
              <a:t>εκπαίδευση</a:t>
            </a:r>
            <a:r>
              <a:rPr lang="en-US" sz="3852" dirty="0">
                <a:solidFill>
                  <a:srgbClr val="073176"/>
                </a:solidFill>
                <a:latin typeface="Ballpoint"/>
              </a:rPr>
              <a:t> </a:t>
            </a:r>
            <a:r>
              <a:rPr lang="en-US" sz="3852" dirty="0" err="1">
                <a:solidFill>
                  <a:srgbClr val="073176"/>
                </a:solidFill>
                <a:latin typeface="Ballpoint"/>
              </a:rPr>
              <a:t>καλής</a:t>
            </a:r>
            <a:r>
              <a:rPr lang="en-US" sz="3852" dirty="0">
                <a:solidFill>
                  <a:srgbClr val="073176"/>
                </a:solidFill>
                <a:latin typeface="Ballpoint"/>
              </a:rPr>
              <a:t> </a:t>
            </a:r>
            <a:r>
              <a:rPr lang="en-US" sz="3852" dirty="0" err="1">
                <a:solidFill>
                  <a:srgbClr val="073176"/>
                </a:solidFill>
                <a:latin typeface="Ballpoint"/>
              </a:rPr>
              <a:t>ποιότητας</a:t>
            </a:r>
            <a:r>
              <a:rPr lang="en-US" sz="3852" dirty="0">
                <a:solidFill>
                  <a:srgbClr val="073176"/>
                </a:solidFill>
                <a:latin typeface="Ballpoint"/>
              </a:rPr>
              <a:t>, </a:t>
            </a:r>
            <a:r>
              <a:rPr lang="en-US" sz="3852" dirty="0" err="1">
                <a:solidFill>
                  <a:srgbClr val="073176"/>
                </a:solidFill>
                <a:latin typeface="Ballpoint"/>
              </a:rPr>
              <a:t>πράγμα</a:t>
            </a:r>
            <a:r>
              <a:rPr lang="en-US" sz="3852" dirty="0">
                <a:solidFill>
                  <a:srgbClr val="073176"/>
                </a:solidFill>
                <a:latin typeface="Ballpoint"/>
              </a:rPr>
              <a:t> </a:t>
            </a:r>
            <a:r>
              <a:rPr lang="en-US" sz="3852" dirty="0" err="1">
                <a:solidFill>
                  <a:srgbClr val="073176"/>
                </a:solidFill>
                <a:latin typeface="Ballpoint"/>
              </a:rPr>
              <a:t>που</a:t>
            </a:r>
            <a:r>
              <a:rPr lang="en-US" sz="3852" dirty="0">
                <a:solidFill>
                  <a:srgbClr val="073176"/>
                </a:solidFill>
                <a:latin typeface="Ballpoint"/>
              </a:rPr>
              <a:t> </a:t>
            </a:r>
            <a:r>
              <a:rPr lang="en-US" sz="3852" dirty="0" err="1">
                <a:solidFill>
                  <a:srgbClr val="073176"/>
                </a:solidFill>
                <a:latin typeface="Ballpoint"/>
              </a:rPr>
              <a:t>σημαίνει</a:t>
            </a:r>
            <a:r>
              <a:rPr lang="en-US" sz="3852" dirty="0">
                <a:solidFill>
                  <a:srgbClr val="073176"/>
                </a:solidFill>
                <a:latin typeface="Ballpoint"/>
              </a:rPr>
              <a:t> </a:t>
            </a:r>
            <a:r>
              <a:rPr lang="en-US" sz="3852" dirty="0" err="1">
                <a:solidFill>
                  <a:srgbClr val="073176"/>
                </a:solidFill>
                <a:latin typeface="Ballpoint"/>
              </a:rPr>
              <a:t>ότι</a:t>
            </a:r>
            <a:r>
              <a:rPr lang="en-US" sz="3852" dirty="0">
                <a:solidFill>
                  <a:srgbClr val="073176"/>
                </a:solidFill>
                <a:latin typeface="Ballpoint"/>
              </a:rPr>
              <a:t> η </a:t>
            </a:r>
            <a:r>
              <a:rPr lang="en-US" sz="3852" dirty="0" err="1">
                <a:solidFill>
                  <a:srgbClr val="073176"/>
                </a:solidFill>
                <a:latin typeface="Ballpoint"/>
              </a:rPr>
              <a:t>εκπαίδευση</a:t>
            </a:r>
            <a:r>
              <a:rPr lang="en-US" sz="3852" dirty="0">
                <a:solidFill>
                  <a:srgbClr val="073176"/>
                </a:solidFill>
                <a:latin typeface="Ballpoint"/>
              </a:rPr>
              <a:t> </a:t>
            </a:r>
            <a:r>
              <a:rPr lang="en-US" sz="3852" dirty="0" err="1">
                <a:solidFill>
                  <a:srgbClr val="073176"/>
                </a:solidFill>
                <a:latin typeface="Ballpoint"/>
              </a:rPr>
              <a:t>πρέπει</a:t>
            </a:r>
            <a:r>
              <a:rPr lang="en-US" sz="3852" dirty="0">
                <a:solidFill>
                  <a:srgbClr val="073176"/>
                </a:solidFill>
                <a:latin typeface="Ballpoint"/>
              </a:rPr>
              <a:t> </a:t>
            </a:r>
            <a:r>
              <a:rPr lang="en-US" sz="3852" dirty="0" err="1">
                <a:solidFill>
                  <a:srgbClr val="073176"/>
                </a:solidFill>
                <a:latin typeface="Ballpoint"/>
              </a:rPr>
              <a:t>να</a:t>
            </a:r>
            <a:r>
              <a:rPr lang="en-US" sz="3852" dirty="0">
                <a:solidFill>
                  <a:srgbClr val="073176"/>
                </a:solidFill>
                <a:latin typeface="Ballpoint"/>
              </a:rPr>
              <a:t> </a:t>
            </a:r>
            <a:r>
              <a:rPr lang="en-US" sz="3852" dirty="0" err="1">
                <a:solidFill>
                  <a:srgbClr val="073176"/>
                </a:solidFill>
                <a:latin typeface="Ballpoint"/>
              </a:rPr>
              <a:t>είναι</a:t>
            </a:r>
            <a:r>
              <a:rPr lang="en-US" sz="3852" dirty="0">
                <a:solidFill>
                  <a:srgbClr val="073176"/>
                </a:solidFill>
                <a:latin typeface="Ballpoint"/>
              </a:rPr>
              <a:t> </a:t>
            </a:r>
            <a:r>
              <a:rPr lang="en-US" sz="3852" dirty="0" err="1">
                <a:solidFill>
                  <a:srgbClr val="073176"/>
                </a:solidFill>
                <a:latin typeface="Ballpoint"/>
              </a:rPr>
              <a:t>διαθέσιμη</a:t>
            </a:r>
            <a:r>
              <a:rPr lang="en-US" sz="3852" dirty="0">
                <a:solidFill>
                  <a:srgbClr val="073176"/>
                </a:solidFill>
                <a:latin typeface="Ballpoint"/>
              </a:rPr>
              <a:t> </a:t>
            </a:r>
            <a:r>
              <a:rPr lang="en-US" sz="3852" dirty="0" err="1">
                <a:solidFill>
                  <a:srgbClr val="073176"/>
                </a:solidFill>
                <a:latin typeface="Ballpoint"/>
              </a:rPr>
              <a:t>σε</a:t>
            </a:r>
            <a:r>
              <a:rPr lang="en-US" sz="3852" dirty="0">
                <a:solidFill>
                  <a:srgbClr val="073176"/>
                </a:solidFill>
                <a:latin typeface="Ballpoint"/>
              </a:rPr>
              <a:t> </a:t>
            </a:r>
            <a:r>
              <a:rPr lang="en-US" sz="3852" dirty="0" err="1">
                <a:solidFill>
                  <a:srgbClr val="073176"/>
                </a:solidFill>
                <a:latin typeface="Ballpoint"/>
              </a:rPr>
              <a:t>όλα</a:t>
            </a:r>
            <a:r>
              <a:rPr lang="en-US" sz="3852" dirty="0">
                <a:solidFill>
                  <a:srgbClr val="073176"/>
                </a:solidFill>
                <a:latin typeface="Ballpoint"/>
              </a:rPr>
              <a:t> </a:t>
            </a:r>
            <a:r>
              <a:rPr lang="en-US" sz="3852" dirty="0" err="1">
                <a:solidFill>
                  <a:srgbClr val="073176"/>
                </a:solidFill>
                <a:latin typeface="Ballpoint"/>
              </a:rPr>
              <a:t>τα</a:t>
            </a:r>
            <a:r>
              <a:rPr lang="en-US" sz="3852" dirty="0">
                <a:solidFill>
                  <a:srgbClr val="073176"/>
                </a:solidFill>
                <a:latin typeface="Ballpoint"/>
              </a:rPr>
              <a:t> </a:t>
            </a:r>
            <a:r>
              <a:rPr lang="en-US" sz="3852" dirty="0" err="1">
                <a:solidFill>
                  <a:srgbClr val="073176"/>
                </a:solidFill>
                <a:latin typeface="Ballpoint"/>
              </a:rPr>
              <a:t>παιδιά</a:t>
            </a:r>
            <a:r>
              <a:rPr lang="en-US" sz="3852" dirty="0">
                <a:solidFill>
                  <a:srgbClr val="073176"/>
                </a:solidFill>
                <a:latin typeface="Ballpoint"/>
              </a:rPr>
              <a:t>, </a:t>
            </a:r>
            <a:r>
              <a:rPr lang="en-US" sz="3852" dirty="0" err="1">
                <a:solidFill>
                  <a:srgbClr val="073176"/>
                </a:solidFill>
                <a:latin typeface="Ballpoint"/>
              </a:rPr>
              <a:t>ανεξάρτητα</a:t>
            </a:r>
            <a:r>
              <a:rPr lang="en-US" sz="3852" dirty="0">
                <a:solidFill>
                  <a:srgbClr val="073176"/>
                </a:solidFill>
                <a:latin typeface="Ballpoint"/>
              </a:rPr>
              <a:t> </a:t>
            </a:r>
            <a:r>
              <a:rPr lang="en-US" sz="3852" dirty="0" err="1">
                <a:solidFill>
                  <a:srgbClr val="073176"/>
                </a:solidFill>
                <a:latin typeface="Ballpoint"/>
              </a:rPr>
              <a:t>από</a:t>
            </a:r>
            <a:r>
              <a:rPr lang="en-US" sz="3852" dirty="0">
                <a:solidFill>
                  <a:srgbClr val="073176"/>
                </a:solidFill>
                <a:latin typeface="Ballpoint"/>
              </a:rPr>
              <a:t> </a:t>
            </a:r>
            <a:r>
              <a:rPr lang="en-US" sz="3852" dirty="0" err="1">
                <a:solidFill>
                  <a:srgbClr val="073176"/>
                </a:solidFill>
                <a:latin typeface="Ballpoint"/>
              </a:rPr>
              <a:t>το</a:t>
            </a:r>
            <a:r>
              <a:rPr lang="en-US" sz="3852" dirty="0">
                <a:solidFill>
                  <a:srgbClr val="073176"/>
                </a:solidFill>
                <a:latin typeface="Ballpoint"/>
              </a:rPr>
              <a:t> </a:t>
            </a:r>
            <a:r>
              <a:rPr lang="en-US" sz="3852" dirty="0" err="1">
                <a:solidFill>
                  <a:srgbClr val="073176"/>
                </a:solidFill>
                <a:latin typeface="Ballpoint"/>
              </a:rPr>
              <a:t>εισόδημα</a:t>
            </a:r>
            <a:r>
              <a:rPr lang="en-US" sz="3852" dirty="0">
                <a:solidFill>
                  <a:srgbClr val="073176"/>
                </a:solidFill>
                <a:latin typeface="Ballpoint"/>
              </a:rPr>
              <a:t> ή </a:t>
            </a:r>
            <a:r>
              <a:rPr lang="en-US" sz="3852" dirty="0" err="1">
                <a:solidFill>
                  <a:srgbClr val="073176"/>
                </a:solidFill>
                <a:latin typeface="Ballpoint"/>
              </a:rPr>
              <a:t>την</a:t>
            </a:r>
            <a:r>
              <a:rPr lang="en-US" sz="3852" dirty="0">
                <a:solidFill>
                  <a:srgbClr val="073176"/>
                </a:solidFill>
                <a:latin typeface="Ballpoint"/>
              </a:rPr>
              <a:t> </a:t>
            </a:r>
            <a:r>
              <a:rPr lang="en-US" sz="3852" dirty="0" err="1">
                <a:solidFill>
                  <a:srgbClr val="073176"/>
                </a:solidFill>
                <a:latin typeface="Ballpoint"/>
              </a:rPr>
              <a:t>κοινωνική</a:t>
            </a:r>
            <a:r>
              <a:rPr lang="en-US" sz="3852" dirty="0">
                <a:solidFill>
                  <a:srgbClr val="073176"/>
                </a:solidFill>
                <a:latin typeface="Ballpoint"/>
              </a:rPr>
              <a:t> </a:t>
            </a:r>
            <a:r>
              <a:rPr lang="en-US" sz="3852" dirty="0" err="1">
                <a:solidFill>
                  <a:srgbClr val="073176"/>
                </a:solidFill>
                <a:latin typeface="Ballpoint"/>
              </a:rPr>
              <a:t>θέση</a:t>
            </a:r>
            <a:r>
              <a:rPr lang="en-US" sz="3852" dirty="0">
                <a:solidFill>
                  <a:srgbClr val="073176"/>
                </a:solidFill>
                <a:latin typeface="Ballpoint"/>
              </a:rPr>
              <a:t> </a:t>
            </a:r>
            <a:r>
              <a:rPr lang="en-US" sz="3852" dirty="0" err="1">
                <a:solidFill>
                  <a:srgbClr val="073176"/>
                </a:solidFill>
                <a:latin typeface="Ballpoint"/>
              </a:rPr>
              <a:t>της</a:t>
            </a:r>
            <a:r>
              <a:rPr lang="en-US" sz="3852" dirty="0">
                <a:solidFill>
                  <a:srgbClr val="073176"/>
                </a:solidFill>
                <a:latin typeface="Ballpoint"/>
              </a:rPr>
              <a:t> </a:t>
            </a:r>
            <a:r>
              <a:rPr lang="en-US" sz="3852" dirty="0" err="1">
                <a:solidFill>
                  <a:srgbClr val="073176"/>
                </a:solidFill>
                <a:latin typeface="Ballpoint"/>
              </a:rPr>
              <a:t>οικογένειάς</a:t>
            </a:r>
            <a:r>
              <a:rPr lang="en-US" sz="3852" dirty="0">
                <a:solidFill>
                  <a:srgbClr val="073176"/>
                </a:solidFill>
                <a:latin typeface="Ballpoint"/>
              </a:rPr>
              <a:t> </a:t>
            </a:r>
            <a:r>
              <a:rPr lang="en-US" sz="3852" dirty="0" err="1">
                <a:solidFill>
                  <a:srgbClr val="073176"/>
                </a:solidFill>
                <a:latin typeface="Ballpoint"/>
              </a:rPr>
              <a:t>τους</a:t>
            </a:r>
            <a:r>
              <a:rPr lang="en-US" sz="3852" dirty="0">
                <a:solidFill>
                  <a:srgbClr val="073176"/>
                </a:solidFill>
                <a:latin typeface="Ballpoin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509479" y="955495"/>
            <a:ext cx="8863121" cy="7083605"/>
          </a:xfrm>
          <a:custGeom>
            <a:avLst/>
            <a:gdLst/>
            <a:ahLst/>
            <a:cxnLst/>
            <a:rect l="l" t="t" r="r" b="b"/>
            <a:pathLst>
              <a:path w="4723697" h="2899623">
                <a:moveTo>
                  <a:pt x="0" y="0"/>
                </a:moveTo>
                <a:lnTo>
                  <a:pt x="4723697" y="0"/>
                </a:lnTo>
                <a:lnTo>
                  <a:pt x="4723697" y="2899623"/>
                </a:lnTo>
                <a:lnTo>
                  <a:pt x="0" y="289962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134600" y="2095500"/>
            <a:ext cx="6705600" cy="5943600"/>
          </a:xfrm>
          <a:custGeom>
            <a:avLst/>
            <a:gdLst/>
            <a:ahLst/>
            <a:cxnLst/>
            <a:rect l="l" t="t" r="r" b="b"/>
            <a:pathLst>
              <a:path w="3001740" h="3007207">
                <a:moveTo>
                  <a:pt x="0" y="0"/>
                </a:moveTo>
                <a:lnTo>
                  <a:pt x="3001740" y="0"/>
                </a:lnTo>
                <a:lnTo>
                  <a:pt x="3001740" y="3007207"/>
                </a:lnTo>
                <a:lnTo>
                  <a:pt x="0" y="300720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304176">
            <a:off x="15514497" y="7930311"/>
            <a:ext cx="3846773" cy="3245278"/>
          </a:xfrm>
          <a:custGeom>
            <a:avLst/>
            <a:gdLst/>
            <a:ahLst/>
            <a:cxnLst/>
            <a:rect l="l" t="t" r="r" b="b"/>
            <a:pathLst>
              <a:path w="3846773" h="3245278">
                <a:moveTo>
                  <a:pt x="0" y="0"/>
                </a:moveTo>
                <a:lnTo>
                  <a:pt x="3846773" y="0"/>
                </a:lnTo>
                <a:lnTo>
                  <a:pt x="3846773" y="3245277"/>
                </a:lnTo>
                <a:lnTo>
                  <a:pt x="0" y="3245277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8 - Ορθογώνιο"/>
          <p:cNvSpPr/>
          <p:nvPr/>
        </p:nvSpPr>
        <p:spPr>
          <a:xfrm>
            <a:off x="7162800" y="342900"/>
            <a:ext cx="998220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5120"/>
              </a:lnSpc>
            </a:pPr>
            <a:r>
              <a:rPr lang="el-GR" sz="4000" dirty="0" smtClean="0">
                <a:solidFill>
                  <a:srgbClr val="073176"/>
                </a:solidFill>
                <a:latin typeface="Comic Sans Bold"/>
              </a:rPr>
              <a:t>Μπορείς να πεις ποιο δικαίωμα παρουσιάζουν οι εικόνες;</a:t>
            </a:r>
            <a:endParaRPr lang="en-US" sz="4000" dirty="0">
              <a:solidFill>
                <a:srgbClr val="073176"/>
              </a:solidFill>
              <a:latin typeface="Comic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233176" y="0"/>
            <a:ext cx="13054824" cy="10287000"/>
          </a:xfrm>
          <a:prstGeom prst="rect">
            <a:avLst/>
          </a:prstGeom>
          <a:solidFill>
            <a:srgbClr val="073176"/>
          </a:solidFill>
        </p:spPr>
      </p:sp>
      <p:sp>
        <p:nvSpPr>
          <p:cNvPr id="3" name="Freeform 3"/>
          <p:cNvSpPr/>
          <p:nvPr/>
        </p:nvSpPr>
        <p:spPr>
          <a:xfrm>
            <a:off x="509479" y="955495"/>
            <a:ext cx="4723697" cy="2899623"/>
          </a:xfrm>
          <a:custGeom>
            <a:avLst/>
            <a:gdLst/>
            <a:ahLst/>
            <a:cxnLst/>
            <a:rect l="l" t="t" r="r" b="b"/>
            <a:pathLst>
              <a:path w="4723697" h="2899623">
                <a:moveTo>
                  <a:pt x="0" y="0"/>
                </a:moveTo>
                <a:lnTo>
                  <a:pt x="4723697" y="0"/>
                </a:lnTo>
                <a:lnTo>
                  <a:pt x="4723697" y="2899623"/>
                </a:lnTo>
                <a:lnTo>
                  <a:pt x="0" y="289962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5577883"/>
            <a:ext cx="3001740" cy="3007207"/>
          </a:xfrm>
          <a:custGeom>
            <a:avLst/>
            <a:gdLst/>
            <a:ahLst/>
            <a:cxnLst/>
            <a:rect l="l" t="t" r="r" b="b"/>
            <a:pathLst>
              <a:path w="3001740" h="3007207">
                <a:moveTo>
                  <a:pt x="0" y="0"/>
                </a:moveTo>
                <a:lnTo>
                  <a:pt x="3001740" y="0"/>
                </a:lnTo>
                <a:lnTo>
                  <a:pt x="3001740" y="3007207"/>
                </a:lnTo>
                <a:lnTo>
                  <a:pt x="0" y="300720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304176">
            <a:off x="15514497" y="7930311"/>
            <a:ext cx="3846773" cy="3245278"/>
          </a:xfrm>
          <a:custGeom>
            <a:avLst/>
            <a:gdLst/>
            <a:ahLst/>
            <a:cxnLst/>
            <a:rect l="l" t="t" r="r" b="b"/>
            <a:pathLst>
              <a:path w="3846773" h="3245278">
                <a:moveTo>
                  <a:pt x="0" y="0"/>
                </a:moveTo>
                <a:lnTo>
                  <a:pt x="3846773" y="0"/>
                </a:lnTo>
                <a:lnTo>
                  <a:pt x="3846773" y="3245277"/>
                </a:lnTo>
                <a:lnTo>
                  <a:pt x="0" y="3245277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867400" y="1485900"/>
            <a:ext cx="10515600" cy="31547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200"/>
              </a:lnSpc>
            </a:pPr>
            <a:r>
              <a:rPr lang="el-GR" sz="6406" dirty="0" smtClean="0">
                <a:solidFill>
                  <a:srgbClr val="FFFFFF"/>
                </a:solidFill>
                <a:latin typeface="Comic Sans Bold"/>
              </a:rPr>
              <a:t>Κάθε παιδί έχει δικαίωμα για  υ</a:t>
            </a:r>
            <a:r>
              <a:rPr lang="en-US" sz="6406" dirty="0" err="1" smtClean="0">
                <a:solidFill>
                  <a:srgbClr val="FFFFFF"/>
                </a:solidFill>
                <a:latin typeface="Comic Sans Bold"/>
              </a:rPr>
              <a:t>γε</a:t>
            </a:r>
            <a:r>
              <a:rPr lang="el-GR" sz="6406" dirty="0" smtClean="0">
                <a:solidFill>
                  <a:srgbClr val="FFFFFF"/>
                </a:solidFill>
                <a:latin typeface="Comic Sans Bold"/>
              </a:rPr>
              <a:t>ί</a:t>
            </a:r>
            <a:r>
              <a:rPr lang="en-US" sz="6406" dirty="0" smtClean="0">
                <a:solidFill>
                  <a:srgbClr val="FFFFFF"/>
                </a:solidFill>
                <a:latin typeface="Comic Sans Bold"/>
              </a:rPr>
              <a:t>α </a:t>
            </a:r>
            <a:r>
              <a:rPr lang="en-US" sz="6406" dirty="0" err="1" smtClean="0">
                <a:solidFill>
                  <a:srgbClr val="FFFFFF"/>
                </a:solidFill>
                <a:latin typeface="Comic Sans Bold"/>
              </a:rPr>
              <a:t>και</a:t>
            </a:r>
            <a:r>
              <a:rPr lang="en-US" sz="6406" dirty="0" smtClean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6406" dirty="0" err="1" smtClean="0">
                <a:solidFill>
                  <a:srgbClr val="FFFFFF"/>
                </a:solidFill>
                <a:latin typeface="Comic Sans Bold"/>
              </a:rPr>
              <a:t>ιατρικ</a:t>
            </a:r>
            <a:r>
              <a:rPr lang="el-GR" sz="6406" dirty="0" smtClean="0">
                <a:solidFill>
                  <a:srgbClr val="FFFFFF"/>
                </a:solidFill>
                <a:latin typeface="Comic Sans Bold"/>
              </a:rPr>
              <a:t>ή</a:t>
            </a:r>
            <a:r>
              <a:rPr lang="en-US" sz="6406" dirty="0" smtClean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6406" dirty="0" err="1" smtClean="0">
                <a:solidFill>
                  <a:srgbClr val="FFFFFF"/>
                </a:solidFill>
                <a:latin typeface="Comic Sans Bold"/>
              </a:rPr>
              <a:t>φροντ</a:t>
            </a:r>
            <a:r>
              <a:rPr lang="el-GR" sz="6406" dirty="0" smtClean="0">
                <a:solidFill>
                  <a:srgbClr val="FFFFFF"/>
                </a:solidFill>
                <a:latin typeface="Comic Sans Bold"/>
              </a:rPr>
              <a:t>ί</a:t>
            </a:r>
            <a:r>
              <a:rPr lang="en-US" sz="6406" dirty="0" err="1" smtClean="0">
                <a:solidFill>
                  <a:srgbClr val="FFFFFF"/>
                </a:solidFill>
                <a:latin typeface="Comic Sans Bold"/>
              </a:rPr>
              <a:t>δα</a:t>
            </a:r>
            <a:r>
              <a:rPr lang="el-GR" sz="6406" dirty="0" smtClean="0">
                <a:solidFill>
                  <a:srgbClr val="FFFFFF"/>
                </a:solidFill>
                <a:latin typeface="Comic Sans Bold"/>
              </a:rPr>
              <a:t>.</a:t>
            </a:r>
            <a:endParaRPr lang="en-US" sz="6406" dirty="0">
              <a:solidFill>
                <a:srgbClr val="FFFFFF"/>
              </a:solidFill>
              <a:latin typeface="Comic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525456" y="2544632"/>
            <a:ext cx="12173955" cy="871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465"/>
              </a:lnSpc>
              <a:spcBef>
                <a:spcPct val="0"/>
              </a:spcBef>
            </a:pPr>
            <a:endParaRPr lang="en-US" sz="4665" dirty="0">
              <a:solidFill>
                <a:srgbClr val="FFFFFF"/>
              </a:solidFill>
              <a:latin typeface="Comic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233176" y="0"/>
            <a:ext cx="13054824" cy="10287000"/>
          </a:xfrm>
          <a:prstGeom prst="rect">
            <a:avLst/>
          </a:prstGeom>
          <a:solidFill>
            <a:srgbClr val="073176"/>
          </a:solidFill>
        </p:spPr>
      </p:sp>
      <p:sp>
        <p:nvSpPr>
          <p:cNvPr id="3" name="Freeform 3"/>
          <p:cNvSpPr/>
          <p:nvPr/>
        </p:nvSpPr>
        <p:spPr>
          <a:xfrm>
            <a:off x="509479" y="955495"/>
            <a:ext cx="4723697" cy="2899623"/>
          </a:xfrm>
          <a:custGeom>
            <a:avLst/>
            <a:gdLst/>
            <a:ahLst/>
            <a:cxnLst/>
            <a:rect l="l" t="t" r="r" b="b"/>
            <a:pathLst>
              <a:path w="4723697" h="2899623">
                <a:moveTo>
                  <a:pt x="0" y="0"/>
                </a:moveTo>
                <a:lnTo>
                  <a:pt x="4723697" y="0"/>
                </a:lnTo>
                <a:lnTo>
                  <a:pt x="4723697" y="2899623"/>
                </a:lnTo>
                <a:lnTo>
                  <a:pt x="0" y="289962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5577883"/>
            <a:ext cx="3001740" cy="3007207"/>
          </a:xfrm>
          <a:custGeom>
            <a:avLst/>
            <a:gdLst/>
            <a:ahLst/>
            <a:cxnLst/>
            <a:rect l="l" t="t" r="r" b="b"/>
            <a:pathLst>
              <a:path w="3001740" h="3007207">
                <a:moveTo>
                  <a:pt x="0" y="0"/>
                </a:moveTo>
                <a:lnTo>
                  <a:pt x="3001740" y="0"/>
                </a:lnTo>
                <a:lnTo>
                  <a:pt x="3001740" y="3007207"/>
                </a:lnTo>
                <a:lnTo>
                  <a:pt x="0" y="300720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304176">
            <a:off x="15514497" y="7930311"/>
            <a:ext cx="3846773" cy="3245278"/>
          </a:xfrm>
          <a:custGeom>
            <a:avLst/>
            <a:gdLst/>
            <a:ahLst/>
            <a:cxnLst/>
            <a:rect l="l" t="t" r="r" b="b"/>
            <a:pathLst>
              <a:path w="3846773" h="3245278">
                <a:moveTo>
                  <a:pt x="0" y="0"/>
                </a:moveTo>
                <a:lnTo>
                  <a:pt x="3846773" y="0"/>
                </a:lnTo>
                <a:lnTo>
                  <a:pt x="3846773" y="3245277"/>
                </a:lnTo>
                <a:lnTo>
                  <a:pt x="0" y="3245277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785066" y="76825"/>
            <a:ext cx="8811612" cy="2068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200"/>
              </a:lnSpc>
            </a:pPr>
            <a:r>
              <a:rPr lang="el-GR" sz="6406" dirty="0" smtClean="0">
                <a:solidFill>
                  <a:srgbClr val="FFFFFF"/>
                </a:solidFill>
                <a:latin typeface="Comic Sans Bold"/>
              </a:rPr>
              <a:t>Υ</a:t>
            </a:r>
            <a:r>
              <a:rPr lang="en-US" sz="6406" dirty="0" err="1" smtClean="0">
                <a:solidFill>
                  <a:srgbClr val="FFFFFF"/>
                </a:solidFill>
                <a:latin typeface="Comic Sans Bold"/>
              </a:rPr>
              <a:t>γε</a:t>
            </a:r>
            <a:r>
              <a:rPr lang="el-GR" sz="6406" dirty="0" smtClean="0">
                <a:solidFill>
                  <a:srgbClr val="FFFFFF"/>
                </a:solidFill>
                <a:latin typeface="Comic Sans Bold"/>
              </a:rPr>
              <a:t>ί</a:t>
            </a:r>
            <a:r>
              <a:rPr lang="en-US" sz="6406" dirty="0" smtClean="0">
                <a:solidFill>
                  <a:srgbClr val="FFFFFF"/>
                </a:solidFill>
                <a:latin typeface="Comic Sans Bold"/>
              </a:rPr>
              <a:t>α </a:t>
            </a:r>
            <a:r>
              <a:rPr lang="en-US" sz="6406" dirty="0" err="1" smtClean="0">
                <a:solidFill>
                  <a:srgbClr val="FFFFFF"/>
                </a:solidFill>
                <a:latin typeface="Comic Sans Bold"/>
              </a:rPr>
              <a:t>και</a:t>
            </a:r>
            <a:r>
              <a:rPr lang="en-US" sz="6406" dirty="0" smtClean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6406" dirty="0" err="1" smtClean="0">
                <a:solidFill>
                  <a:srgbClr val="FFFFFF"/>
                </a:solidFill>
                <a:latin typeface="Comic Sans Bold"/>
              </a:rPr>
              <a:t>ιατρικ</a:t>
            </a:r>
            <a:r>
              <a:rPr lang="el-GR" sz="6406" dirty="0" smtClean="0">
                <a:solidFill>
                  <a:srgbClr val="FFFFFF"/>
                </a:solidFill>
                <a:latin typeface="Comic Sans Bold"/>
              </a:rPr>
              <a:t>ή</a:t>
            </a:r>
            <a:r>
              <a:rPr lang="en-US" sz="6406" dirty="0" smtClean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6406" dirty="0" err="1" smtClean="0">
                <a:solidFill>
                  <a:srgbClr val="FFFFFF"/>
                </a:solidFill>
                <a:latin typeface="Comic Sans Bold"/>
              </a:rPr>
              <a:t>φροντ</a:t>
            </a:r>
            <a:r>
              <a:rPr lang="el-GR" sz="6406" dirty="0" smtClean="0">
                <a:solidFill>
                  <a:srgbClr val="FFFFFF"/>
                </a:solidFill>
                <a:latin typeface="Comic Sans Bold"/>
              </a:rPr>
              <a:t>ί</a:t>
            </a:r>
            <a:r>
              <a:rPr lang="en-US" sz="6406" dirty="0" err="1" smtClean="0">
                <a:solidFill>
                  <a:srgbClr val="FFFFFF"/>
                </a:solidFill>
                <a:latin typeface="Comic Sans Bold"/>
              </a:rPr>
              <a:t>δα</a:t>
            </a:r>
            <a:endParaRPr lang="en-US" sz="6406" dirty="0">
              <a:solidFill>
                <a:srgbClr val="FFFFFF"/>
              </a:solidFill>
              <a:latin typeface="Comic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525456" y="2544632"/>
            <a:ext cx="12173955" cy="871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465"/>
              </a:lnSpc>
              <a:spcBef>
                <a:spcPct val="0"/>
              </a:spcBef>
            </a:pPr>
            <a:endParaRPr lang="en-US" sz="4665" dirty="0">
              <a:solidFill>
                <a:srgbClr val="FFFFFF"/>
              </a:solidFill>
              <a:latin typeface="Comic Sans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248400" y="2705100"/>
            <a:ext cx="11125200" cy="583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6980" tIns="-304704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40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Verdana" pitchFamily="34" charset="0"/>
                <a:cs typeface="Arial" pitchFamily="34" charset="0"/>
              </a:rPr>
              <a:t>Ποιος είναι ο ρόλος των μεγάλων σ’ αυτό το δικαίωμα των παιδιών;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40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Verdana" pitchFamily="34" charset="0"/>
                <a:cs typeface="Arial" pitchFamily="34" charset="0"/>
              </a:rPr>
              <a:t>Tι</a:t>
            </a:r>
            <a:r>
              <a:rPr kumimoji="0" lang="el-GR" sz="40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Verdana" pitchFamily="34" charset="0"/>
                <a:cs typeface="Arial" pitchFamily="34" charset="0"/>
              </a:rPr>
              <a:t> έχετε δει ή ακούσει για το δικαίωμα που συζητάτε;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40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Verdana" pitchFamily="34" charset="0"/>
                <a:cs typeface="Arial" pitchFamily="34" charset="0"/>
              </a:rPr>
              <a:t>Πώς μπορούν τα παιδιά να το εξασφαλίσουν;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233176" y="0"/>
            <a:ext cx="13054824" cy="10287000"/>
          </a:xfrm>
          <a:prstGeom prst="rect">
            <a:avLst/>
          </a:prstGeom>
          <a:solidFill>
            <a:srgbClr val="073176"/>
          </a:solidFill>
        </p:spPr>
      </p:sp>
      <p:sp>
        <p:nvSpPr>
          <p:cNvPr id="3" name="Freeform 3"/>
          <p:cNvSpPr/>
          <p:nvPr/>
        </p:nvSpPr>
        <p:spPr>
          <a:xfrm>
            <a:off x="509479" y="955495"/>
            <a:ext cx="4723697" cy="2899623"/>
          </a:xfrm>
          <a:custGeom>
            <a:avLst/>
            <a:gdLst/>
            <a:ahLst/>
            <a:cxnLst/>
            <a:rect l="l" t="t" r="r" b="b"/>
            <a:pathLst>
              <a:path w="4723697" h="2899623">
                <a:moveTo>
                  <a:pt x="0" y="0"/>
                </a:moveTo>
                <a:lnTo>
                  <a:pt x="4723697" y="0"/>
                </a:lnTo>
                <a:lnTo>
                  <a:pt x="4723697" y="2899623"/>
                </a:lnTo>
                <a:lnTo>
                  <a:pt x="0" y="289962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5577883"/>
            <a:ext cx="3001740" cy="3007207"/>
          </a:xfrm>
          <a:custGeom>
            <a:avLst/>
            <a:gdLst/>
            <a:ahLst/>
            <a:cxnLst/>
            <a:rect l="l" t="t" r="r" b="b"/>
            <a:pathLst>
              <a:path w="3001740" h="3007207">
                <a:moveTo>
                  <a:pt x="0" y="0"/>
                </a:moveTo>
                <a:lnTo>
                  <a:pt x="3001740" y="0"/>
                </a:lnTo>
                <a:lnTo>
                  <a:pt x="3001740" y="3007207"/>
                </a:lnTo>
                <a:lnTo>
                  <a:pt x="0" y="300720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304176">
            <a:off x="15514497" y="7930311"/>
            <a:ext cx="3846773" cy="3245278"/>
          </a:xfrm>
          <a:custGeom>
            <a:avLst/>
            <a:gdLst/>
            <a:ahLst/>
            <a:cxnLst/>
            <a:rect l="l" t="t" r="r" b="b"/>
            <a:pathLst>
              <a:path w="3846773" h="3245278">
                <a:moveTo>
                  <a:pt x="0" y="0"/>
                </a:moveTo>
                <a:lnTo>
                  <a:pt x="3846773" y="0"/>
                </a:lnTo>
                <a:lnTo>
                  <a:pt x="3846773" y="3245277"/>
                </a:lnTo>
                <a:lnTo>
                  <a:pt x="0" y="3245277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785066" y="76825"/>
            <a:ext cx="8811612" cy="2068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200"/>
              </a:lnSpc>
            </a:pPr>
            <a:r>
              <a:rPr lang="el-GR" sz="6406" dirty="0" smtClean="0">
                <a:solidFill>
                  <a:srgbClr val="FFFFFF"/>
                </a:solidFill>
                <a:latin typeface="Comic Sans Bold"/>
              </a:rPr>
              <a:t>Υ</a:t>
            </a:r>
            <a:r>
              <a:rPr lang="en-US" sz="6406" dirty="0" err="1" smtClean="0">
                <a:solidFill>
                  <a:srgbClr val="FFFFFF"/>
                </a:solidFill>
                <a:latin typeface="Comic Sans Bold"/>
              </a:rPr>
              <a:t>γε</a:t>
            </a:r>
            <a:r>
              <a:rPr lang="el-GR" sz="6406" dirty="0" smtClean="0">
                <a:solidFill>
                  <a:srgbClr val="FFFFFF"/>
                </a:solidFill>
                <a:latin typeface="Comic Sans Bold"/>
              </a:rPr>
              <a:t>ί</a:t>
            </a:r>
            <a:r>
              <a:rPr lang="en-US" sz="6406" dirty="0" smtClean="0">
                <a:solidFill>
                  <a:srgbClr val="FFFFFF"/>
                </a:solidFill>
                <a:latin typeface="Comic Sans Bold"/>
              </a:rPr>
              <a:t>α </a:t>
            </a:r>
            <a:r>
              <a:rPr lang="en-US" sz="6406" dirty="0" err="1" smtClean="0">
                <a:solidFill>
                  <a:srgbClr val="FFFFFF"/>
                </a:solidFill>
                <a:latin typeface="Comic Sans Bold"/>
              </a:rPr>
              <a:t>και</a:t>
            </a:r>
            <a:r>
              <a:rPr lang="en-US" sz="6406" dirty="0" smtClean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6406" dirty="0" err="1" smtClean="0">
                <a:solidFill>
                  <a:srgbClr val="FFFFFF"/>
                </a:solidFill>
                <a:latin typeface="Comic Sans Bold"/>
              </a:rPr>
              <a:t>ιατρικ</a:t>
            </a:r>
            <a:r>
              <a:rPr lang="el-GR" sz="6406" dirty="0" smtClean="0">
                <a:solidFill>
                  <a:srgbClr val="FFFFFF"/>
                </a:solidFill>
                <a:latin typeface="Comic Sans Bold"/>
              </a:rPr>
              <a:t>ή</a:t>
            </a:r>
            <a:r>
              <a:rPr lang="en-US" sz="6406" dirty="0" smtClean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6406" dirty="0" err="1" smtClean="0">
                <a:solidFill>
                  <a:srgbClr val="FFFFFF"/>
                </a:solidFill>
                <a:latin typeface="Comic Sans Bold"/>
              </a:rPr>
              <a:t>φροντ</a:t>
            </a:r>
            <a:r>
              <a:rPr lang="el-GR" sz="6406" dirty="0" smtClean="0">
                <a:solidFill>
                  <a:srgbClr val="FFFFFF"/>
                </a:solidFill>
                <a:latin typeface="Comic Sans Bold"/>
              </a:rPr>
              <a:t>ί</a:t>
            </a:r>
            <a:r>
              <a:rPr lang="en-US" sz="6406" dirty="0" err="1" smtClean="0">
                <a:solidFill>
                  <a:srgbClr val="FFFFFF"/>
                </a:solidFill>
                <a:latin typeface="Comic Sans Bold"/>
              </a:rPr>
              <a:t>δα</a:t>
            </a:r>
            <a:endParaRPr lang="en-US" sz="6406" dirty="0">
              <a:solidFill>
                <a:srgbClr val="FFFFFF"/>
              </a:solidFill>
              <a:latin typeface="Comic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525456" y="2544632"/>
            <a:ext cx="12173955" cy="6544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465"/>
              </a:lnSpc>
              <a:spcBef>
                <a:spcPct val="0"/>
              </a:spcBef>
            </a:pPr>
            <a:r>
              <a:rPr lang="en-US" sz="4665" dirty="0" err="1" smtClean="0">
                <a:solidFill>
                  <a:srgbClr val="FFFFFF"/>
                </a:solidFill>
                <a:latin typeface="Comic Sans"/>
              </a:rPr>
              <a:t>Κάθε</a:t>
            </a:r>
            <a:r>
              <a:rPr lang="en-US" sz="4665" dirty="0" smtClean="0">
                <a:solidFill>
                  <a:srgbClr val="FFFFFF"/>
                </a:solidFill>
                <a:latin typeface="Comic Sans"/>
              </a:rPr>
              <a:t> </a:t>
            </a:r>
            <a:r>
              <a:rPr lang="en-US" sz="4665" dirty="0" err="1" smtClean="0">
                <a:solidFill>
                  <a:srgbClr val="FFFFFF"/>
                </a:solidFill>
                <a:latin typeface="Comic Sans"/>
              </a:rPr>
              <a:t>παιδί</a:t>
            </a:r>
            <a:r>
              <a:rPr lang="en-US" sz="4665" dirty="0" smtClean="0">
                <a:solidFill>
                  <a:srgbClr val="FFFFFF"/>
                </a:solidFill>
                <a:latin typeface="Comic Sans"/>
              </a:rPr>
              <a:t> </a:t>
            </a:r>
            <a:r>
              <a:rPr lang="en-US" sz="4665" dirty="0" err="1" smtClean="0">
                <a:solidFill>
                  <a:srgbClr val="FFFFFF"/>
                </a:solidFill>
                <a:latin typeface="Comic Sans"/>
              </a:rPr>
              <a:t>έχει</a:t>
            </a:r>
            <a:r>
              <a:rPr lang="en-US" sz="4665" dirty="0" smtClean="0">
                <a:solidFill>
                  <a:srgbClr val="FFFFFF"/>
                </a:solidFill>
                <a:latin typeface="Comic Sans"/>
              </a:rPr>
              <a:t> </a:t>
            </a:r>
            <a:r>
              <a:rPr lang="en-US" sz="4665" dirty="0" err="1" smtClean="0">
                <a:solidFill>
                  <a:srgbClr val="FFFFFF"/>
                </a:solidFill>
                <a:latin typeface="Comic Sans"/>
              </a:rPr>
              <a:t>το</a:t>
            </a:r>
            <a:r>
              <a:rPr lang="en-US" sz="4665" dirty="0" smtClean="0">
                <a:solidFill>
                  <a:srgbClr val="FFFFFF"/>
                </a:solidFill>
                <a:latin typeface="Comic Sans"/>
              </a:rPr>
              <a:t> </a:t>
            </a:r>
            <a:r>
              <a:rPr lang="en-US" sz="4665" dirty="0" err="1" smtClean="0">
                <a:solidFill>
                  <a:srgbClr val="FFFFFF"/>
                </a:solidFill>
                <a:latin typeface="Comic Sans"/>
              </a:rPr>
              <a:t>δικαίωμα</a:t>
            </a:r>
            <a:r>
              <a:rPr lang="en-US" sz="4665" dirty="0" smtClean="0">
                <a:solidFill>
                  <a:srgbClr val="FFFFFF"/>
                </a:solidFill>
                <a:latin typeface="Comic Sans"/>
              </a:rPr>
              <a:t> </a:t>
            </a:r>
            <a:r>
              <a:rPr lang="en-US" sz="4665" dirty="0" err="1" smtClean="0">
                <a:solidFill>
                  <a:srgbClr val="FFFFFF"/>
                </a:solidFill>
                <a:latin typeface="Comic Sans"/>
              </a:rPr>
              <a:t>να</a:t>
            </a:r>
            <a:r>
              <a:rPr lang="en-US" sz="4665" dirty="0" smtClean="0">
                <a:solidFill>
                  <a:srgbClr val="FFFFFF"/>
                </a:solidFill>
                <a:latin typeface="Comic Sans"/>
              </a:rPr>
              <a:t> </a:t>
            </a:r>
            <a:r>
              <a:rPr lang="en-US" sz="4665" dirty="0" err="1" smtClean="0">
                <a:solidFill>
                  <a:srgbClr val="FFFFFF"/>
                </a:solidFill>
                <a:latin typeface="Comic Sans"/>
              </a:rPr>
              <a:t>απολαμβάνει</a:t>
            </a:r>
            <a:r>
              <a:rPr lang="en-US" sz="4665" dirty="0" smtClean="0">
                <a:solidFill>
                  <a:srgbClr val="FFFFFF"/>
                </a:solidFill>
                <a:latin typeface="Comic Sans"/>
              </a:rPr>
              <a:t> </a:t>
            </a:r>
            <a:r>
              <a:rPr lang="en-US" sz="4665" dirty="0" err="1" smtClean="0">
                <a:solidFill>
                  <a:srgbClr val="FFFFFF"/>
                </a:solidFill>
                <a:latin typeface="Comic Sans"/>
              </a:rPr>
              <a:t>το</a:t>
            </a:r>
            <a:r>
              <a:rPr lang="en-US" sz="4665" dirty="0" smtClean="0">
                <a:solidFill>
                  <a:srgbClr val="FFFFFF"/>
                </a:solidFill>
                <a:latin typeface="Comic Sans"/>
              </a:rPr>
              <a:t> </a:t>
            </a:r>
            <a:r>
              <a:rPr lang="en-US" sz="4665" dirty="0" err="1" smtClean="0">
                <a:solidFill>
                  <a:srgbClr val="FFFFFF"/>
                </a:solidFill>
                <a:latin typeface="Comic Sans"/>
              </a:rPr>
              <a:t>υψηλότερο</a:t>
            </a:r>
            <a:r>
              <a:rPr lang="en-US" sz="4665" dirty="0" smtClean="0">
                <a:solidFill>
                  <a:srgbClr val="FFFFFF"/>
                </a:solidFill>
                <a:latin typeface="Comic Sans"/>
              </a:rPr>
              <a:t> </a:t>
            </a:r>
            <a:r>
              <a:rPr lang="en-US" sz="4665" dirty="0" err="1" smtClean="0">
                <a:solidFill>
                  <a:srgbClr val="FFFFFF"/>
                </a:solidFill>
                <a:latin typeface="Comic Sans"/>
              </a:rPr>
              <a:t>δυνατό</a:t>
            </a:r>
            <a:r>
              <a:rPr lang="en-US" sz="4665" dirty="0" smtClean="0">
                <a:solidFill>
                  <a:srgbClr val="FFFFFF"/>
                </a:solidFill>
                <a:latin typeface="Comic Sans"/>
              </a:rPr>
              <a:t> </a:t>
            </a:r>
            <a:r>
              <a:rPr lang="en-US" sz="4665" dirty="0" err="1" smtClean="0">
                <a:solidFill>
                  <a:srgbClr val="FFFFFF"/>
                </a:solidFill>
                <a:latin typeface="Comic Sans"/>
              </a:rPr>
              <a:t>επίπεδο</a:t>
            </a:r>
            <a:r>
              <a:rPr lang="en-US" sz="4665" dirty="0" smtClean="0">
                <a:solidFill>
                  <a:srgbClr val="FFFFFF"/>
                </a:solidFill>
                <a:latin typeface="Comic Sans"/>
              </a:rPr>
              <a:t> </a:t>
            </a:r>
            <a:r>
              <a:rPr lang="en-US" sz="4665" dirty="0" err="1" smtClean="0">
                <a:solidFill>
                  <a:srgbClr val="FFFFFF"/>
                </a:solidFill>
                <a:latin typeface="Comic Sans"/>
              </a:rPr>
              <a:t>σωματικής</a:t>
            </a:r>
            <a:r>
              <a:rPr lang="en-US" sz="4665" dirty="0" smtClean="0">
                <a:solidFill>
                  <a:srgbClr val="FFFFFF"/>
                </a:solidFill>
                <a:latin typeface="Comic Sans"/>
              </a:rPr>
              <a:t> </a:t>
            </a:r>
            <a:r>
              <a:rPr lang="en-US" sz="4665" dirty="0" err="1" smtClean="0">
                <a:solidFill>
                  <a:srgbClr val="FFFFFF"/>
                </a:solidFill>
                <a:latin typeface="Comic Sans"/>
              </a:rPr>
              <a:t>και</a:t>
            </a:r>
            <a:r>
              <a:rPr lang="en-US" sz="4665" dirty="0" smtClean="0">
                <a:solidFill>
                  <a:srgbClr val="FFFFFF"/>
                </a:solidFill>
                <a:latin typeface="Comic Sans"/>
              </a:rPr>
              <a:t> </a:t>
            </a:r>
            <a:r>
              <a:rPr lang="en-US" sz="4665" dirty="0" err="1" smtClean="0">
                <a:solidFill>
                  <a:srgbClr val="FFFFFF"/>
                </a:solidFill>
                <a:latin typeface="Comic Sans"/>
              </a:rPr>
              <a:t>ψυχικής</a:t>
            </a:r>
            <a:r>
              <a:rPr lang="en-US" sz="4665" dirty="0" smtClean="0">
                <a:solidFill>
                  <a:srgbClr val="FFFFFF"/>
                </a:solidFill>
                <a:latin typeface="Comic Sans"/>
              </a:rPr>
              <a:t> </a:t>
            </a:r>
            <a:r>
              <a:rPr lang="en-US" sz="4665" dirty="0" err="1" smtClean="0">
                <a:solidFill>
                  <a:srgbClr val="FFFFFF"/>
                </a:solidFill>
                <a:latin typeface="Comic Sans"/>
              </a:rPr>
              <a:t>υγείας</a:t>
            </a:r>
            <a:r>
              <a:rPr lang="en-US" sz="4665" dirty="0" smtClean="0">
                <a:solidFill>
                  <a:srgbClr val="FFFFFF"/>
                </a:solidFill>
                <a:latin typeface="Comic Sans"/>
              </a:rPr>
              <a:t>. </a:t>
            </a:r>
            <a:r>
              <a:rPr lang="en-US" sz="4665" dirty="0" err="1" smtClean="0">
                <a:solidFill>
                  <a:srgbClr val="FFFFFF"/>
                </a:solidFill>
                <a:latin typeface="Comic Sans"/>
              </a:rPr>
              <a:t>Αυτό</a:t>
            </a:r>
            <a:r>
              <a:rPr lang="en-US" sz="4665" dirty="0" smtClean="0">
                <a:solidFill>
                  <a:srgbClr val="FFFFFF"/>
                </a:solidFill>
                <a:latin typeface="Comic Sans"/>
              </a:rPr>
              <a:t> </a:t>
            </a:r>
            <a:r>
              <a:rPr lang="en-US" sz="4665" dirty="0" err="1" smtClean="0">
                <a:solidFill>
                  <a:srgbClr val="FFFFFF"/>
                </a:solidFill>
                <a:latin typeface="Comic Sans"/>
              </a:rPr>
              <a:t>το</a:t>
            </a:r>
            <a:r>
              <a:rPr lang="en-US" sz="4665" dirty="0" smtClean="0">
                <a:solidFill>
                  <a:srgbClr val="FFFFFF"/>
                </a:solidFill>
                <a:latin typeface="Comic Sans"/>
              </a:rPr>
              <a:t> </a:t>
            </a:r>
            <a:r>
              <a:rPr lang="en-US" sz="4665" dirty="0" err="1" smtClean="0">
                <a:solidFill>
                  <a:srgbClr val="FFFFFF"/>
                </a:solidFill>
                <a:latin typeface="Comic Sans"/>
              </a:rPr>
              <a:t>δικαίωμα</a:t>
            </a:r>
            <a:r>
              <a:rPr lang="en-US" sz="4665" dirty="0" smtClean="0">
                <a:solidFill>
                  <a:srgbClr val="FFFFFF"/>
                </a:solidFill>
                <a:latin typeface="Comic Sans"/>
              </a:rPr>
              <a:t> </a:t>
            </a:r>
            <a:r>
              <a:rPr lang="en-US" sz="4665" dirty="0" err="1" smtClean="0">
                <a:solidFill>
                  <a:srgbClr val="FFFFFF"/>
                </a:solidFill>
                <a:latin typeface="Comic Sans"/>
              </a:rPr>
              <a:t>περιλαμβάνει</a:t>
            </a:r>
            <a:r>
              <a:rPr lang="en-US" sz="4665" dirty="0" smtClean="0">
                <a:solidFill>
                  <a:srgbClr val="FFFFFF"/>
                </a:solidFill>
                <a:latin typeface="Comic Sans"/>
              </a:rPr>
              <a:t> </a:t>
            </a:r>
            <a:r>
              <a:rPr lang="en-US" sz="4665" dirty="0" err="1" smtClean="0">
                <a:solidFill>
                  <a:srgbClr val="FFFFFF"/>
                </a:solidFill>
                <a:latin typeface="Comic Sans"/>
              </a:rPr>
              <a:t>πρόσβαση</a:t>
            </a:r>
            <a:r>
              <a:rPr lang="en-US" sz="4665" dirty="0" smtClean="0">
                <a:solidFill>
                  <a:srgbClr val="FFFFFF"/>
                </a:solidFill>
                <a:latin typeface="Comic Sans"/>
              </a:rPr>
              <a:t> </a:t>
            </a:r>
            <a:r>
              <a:rPr lang="en-US" sz="4665" dirty="0" err="1" smtClean="0">
                <a:solidFill>
                  <a:srgbClr val="FFFFFF"/>
                </a:solidFill>
                <a:latin typeface="Comic Sans"/>
              </a:rPr>
              <a:t>σε</a:t>
            </a:r>
            <a:r>
              <a:rPr lang="en-US" sz="4665" dirty="0" smtClean="0">
                <a:solidFill>
                  <a:srgbClr val="FFFFFF"/>
                </a:solidFill>
                <a:latin typeface="Comic Sans"/>
              </a:rPr>
              <a:t> </a:t>
            </a:r>
            <a:r>
              <a:rPr lang="en-US" sz="4665" dirty="0" err="1" smtClean="0">
                <a:solidFill>
                  <a:srgbClr val="FFFFFF"/>
                </a:solidFill>
                <a:latin typeface="Comic Sans"/>
              </a:rPr>
              <a:t>ιατρικές</a:t>
            </a:r>
            <a:r>
              <a:rPr lang="en-US" sz="4665" dirty="0" smtClean="0">
                <a:solidFill>
                  <a:srgbClr val="FFFFFF"/>
                </a:solidFill>
                <a:latin typeface="Comic Sans"/>
              </a:rPr>
              <a:t> </a:t>
            </a:r>
            <a:r>
              <a:rPr lang="en-US" sz="4665" dirty="0" err="1" smtClean="0">
                <a:solidFill>
                  <a:srgbClr val="FFFFFF"/>
                </a:solidFill>
                <a:latin typeface="Comic Sans"/>
              </a:rPr>
              <a:t>υπηρεσίες</a:t>
            </a:r>
            <a:r>
              <a:rPr lang="en-US" sz="4665" dirty="0" smtClean="0">
                <a:solidFill>
                  <a:srgbClr val="FFFFFF"/>
                </a:solidFill>
                <a:latin typeface="Comic Sans"/>
              </a:rPr>
              <a:t>, </a:t>
            </a:r>
            <a:r>
              <a:rPr lang="en-US" sz="4665" dirty="0" err="1" smtClean="0">
                <a:solidFill>
                  <a:srgbClr val="FFFFFF"/>
                </a:solidFill>
                <a:latin typeface="Comic Sans"/>
              </a:rPr>
              <a:t>εγκαταστάσεις</a:t>
            </a:r>
            <a:r>
              <a:rPr lang="en-US" sz="4665" dirty="0" smtClean="0">
                <a:solidFill>
                  <a:srgbClr val="FFFFFF"/>
                </a:solidFill>
                <a:latin typeface="Comic Sans"/>
              </a:rPr>
              <a:t> </a:t>
            </a:r>
            <a:r>
              <a:rPr lang="en-US" sz="4665" dirty="0" err="1" smtClean="0">
                <a:solidFill>
                  <a:srgbClr val="FFFFFF"/>
                </a:solidFill>
                <a:latin typeface="Comic Sans"/>
              </a:rPr>
              <a:t>και</a:t>
            </a:r>
            <a:r>
              <a:rPr lang="en-US" sz="4665" dirty="0" smtClean="0">
                <a:solidFill>
                  <a:srgbClr val="FFFFFF"/>
                </a:solidFill>
                <a:latin typeface="Comic Sans"/>
              </a:rPr>
              <a:t> </a:t>
            </a:r>
            <a:r>
              <a:rPr lang="en-US" sz="4665" dirty="0" err="1" smtClean="0">
                <a:solidFill>
                  <a:srgbClr val="FFFFFF"/>
                </a:solidFill>
                <a:latin typeface="Comic Sans"/>
              </a:rPr>
              <a:t>πληροφορίες</a:t>
            </a:r>
            <a:r>
              <a:rPr lang="en-US" sz="4665" dirty="0" smtClean="0">
                <a:solidFill>
                  <a:srgbClr val="FFFFFF"/>
                </a:solidFill>
                <a:latin typeface="Comic Sans"/>
              </a:rPr>
              <a:t> </a:t>
            </a:r>
            <a:r>
              <a:rPr lang="en-US" sz="4665" dirty="0" err="1" smtClean="0">
                <a:solidFill>
                  <a:srgbClr val="FFFFFF"/>
                </a:solidFill>
                <a:latin typeface="Comic Sans"/>
              </a:rPr>
              <a:t>που</a:t>
            </a:r>
            <a:r>
              <a:rPr lang="en-US" sz="4665" dirty="0" smtClean="0">
                <a:solidFill>
                  <a:srgbClr val="FFFFFF"/>
                </a:solidFill>
                <a:latin typeface="Comic Sans"/>
              </a:rPr>
              <a:t> </a:t>
            </a:r>
            <a:r>
              <a:rPr lang="en-US" sz="4665" dirty="0" err="1" smtClean="0">
                <a:solidFill>
                  <a:srgbClr val="FFFFFF"/>
                </a:solidFill>
                <a:latin typeface="Comic Sans"/>
              </a:rPr>
              <a:t>είναι</a:t>
            </a:r>
            <a:r>
              <a:rPr lang="en-US" sz="4665" dirty="0" smtClean="0">
                <a:solidFill>
                  <a:srgbClr val="FFFFFF"/>
                </a:solidFill>
                <a:latin typeface="Comic Sans"/>
              </a:rPr>
              <a:t> </a:t>
            </a:r>
            <a:r>
              <a:rPr lang="en-US" sz="4665" dirty="0" err="1" smtClean="0">
                <a:solidFill>
                  <a:srgbClr val="FFFFFF"/>
                </a:solidFill>
                <a:latin typeface="Comic Sans"/>
              </a:rPr>
              <a:t>απαραίτητες</a:t>
            </a:r>
            <a:r>
              <a:rPr lang="en-US" sz="4665" dirty="0" smtClean="0">
                <a:solidFill>
                  <a:srgbClr val="FFFFFF"/>
                </a:solidFill>
                <a:latin typeface="Comic Sans"/>
              </a:rPr>
              <a:t> </a:t>
            </a:r>
            <a:r>
              <a:rPr lang="en-US" sz="4665" dirty="0" err="1" smtClean="0">
                <a:solidFill>
                  <a:srgbClr val="FFFFFF"/>
                </a:solidFill>
                <a:latin typeface="Comic Sans"/>
              </a:rPr>
              <a:t>για</a:t>
            </a:r>
            <a:r>
              <a:rPr lang="en-US" sz="4665" dirty="0" smtClean="0">
                <a:solidFill>
                  <a:srgbClr val="FFFFFF"/>
                </a:solidFill>
                <a:latin typeface="Comic Sans"/>
              </a:rPr>
              <a:t> </a:t>
            </a:r>
            <a:r>
              <a:rPr lang="en-US" sz="4665" dirty="0" err="1" smtClean="0">
                <a:solidFill>
                  <a:srgbClr val="FFFFFF"/>
                </a:solidFill>
                <a:latin typeface="Comic Sans"/>
              </a:rPr>
              <a:t>την</a:t>
            </a:r>
            <a:r>
              <a:rPr lang="en-US" sz="4665" dirty="0" smtClean="0">
                <a:solidFill>
                  <a:srgbClr val="FFFFFF"/>
                </a:solidFill>
                <a:latin typeface="Comic Sans"/>
              </a:rPr>
              <a:t> </a:t>
            </a:r>
            <a:r>
              <a:rPr lang="en-US" sz="4665" dirty="0" err="1" smtClean="0">
                <a:solidFill>
                  <a:srgbClr val="FFFFFF"/>
                </a:solidFill>
                <a:latin typeface="Comic Sans"/>
              </a:rPr>
              <a:t>επίτευξη</a:t>
            </a:r>
            <a:r>
              <a:rPr lang="en-US" sz="4665" dirty="0" smtClean="0">
                <a:solidFill>
                  <a:srgbClr val="FFFFFF"/>
                </a:solidFill>
                <a:latin typeface="Comic Sans"/>
              </a:rPr>
              <a:t> </a:t>
            </a:r>
            <a:r>
              <a:rPr lang="en-US" sz="4665" dirty="0" err="1" smtClean="0">
                <a:solidFill>
                  <a:srgbClr val="FFFFFF"/>
                </a:solidFill>
                <a:latin typeface="Comic Sans"/>
              </a:rPr>
              <a:t>και</a:t>
            </a:r>
            <a:r>
              <a:rPr lang="en-US" sz="4665" dirty="0" smtClean="0">
                <a:solidFill>
                  <a:srgbClr val="FFFFFF"/>
                </a:solidFill>
                <a:latin typeface="Comic Sans"/>
              </a:rPr>
              <a:t> </a:t>
            </a:r>
            <a:r>
              <a:rPr lang="en-US" sz="4665" dirty="0" err="1" smtClean="0">
                <a:solidFill>
                  <a:srgbClr val="FFFFFF"/>
                </a:solidFill>
                <a:latin typeface="Comic Sans"/>
              </a:rPr>
              <a:t>τη</a:t>
            </a:r>
            <a:r>
              <a:rPr lang="en-US" sz="4665" dirty="0" smtClean="0">
                <a:solidFill>
                  <a:srgbClr val="FFFFFF"/>
                </a:solidFill>
                <a:latin typeface="Comic Sans"/>
              </a:rPr>
              <a:t> </a:t>
            </a:r>
            <a:r>
              <a:rPr lang="en-US" sz="4665" dirty="0" err="1" smtClean="0">
                <a:solidFill>
                  <a:srgbClr val="FFFFFF"/>
                </a:solidFill>
                <a:latin typeface="Comic Sans"/>
              </a:rPr>
              <a:t>διατήρηση</a:t>
            </a:r>
            <a:r>
              <a:rPr lang="en-US" sz="4665" dirty="0" smtClean="0">
                <a:solidFill>
                  <a:srgbClr val="FFFFFF"/>
                </a:solidFill>
                <a:latin typeface="Comic Sans"/>
              </a:rPr>
              <a:t> </a:t>
            </a:r>
            <a:r>
              <a:rPr lang="en-US" sz="4665" dirty="0" err="1" smtClean="0">
                <a:solidFill>
                  <a:srgbClr val="FFFFFF"/>
                </a:solidFill>
                <a:latin typeface="Comic Sans"/>
              </a:rPr>
              <a:t>της</a:t>
            </a:r>
            <a:r>
              <a:rPr lang="en-US" sz="4665" dirty="0" smtClean="0">
                <a:solidFill>
                  <a:srgbClr val="FFFFFF"/>
                </a:solidFill>
                <a:latin typeface="Comic Sans"/>
              </a:rPr>
              <a:t> </a:t>
            </a:r>
            <a:r>
              <a:rPr lang="en-US" sz="4665" dirty="0" err="1" smtClean="0">
                <a:solidFill>
                  <a:srgbClr val="FFFFFF"/>
                </a:solidFill>
                <a:latin typeface="Comic Sans"/>
              </a:rPr>
              <a:t>καλής</a:t>
            </a:r>
            <a:r>
              <a:rPr lang="en-US" sz="4665" dirty="0" smtClean="0">
                <a:solidFill>
                  <a:srgbClr val="FFFFFF"/>
                </a:solidFill>
                <a:latin typeface="Comic Sans"/>
              </a:rPr>
              <a:t> </a:t>
            </a:r>
            <a:r>
              <a:rPr lang="en-US" sz="4665" dirty="0" err="1" smtClean="0">
                <a:solidFill>
                  <a:srgbClr val="FFFFFF"/>
                </a:solidFill>
                <a:latin typeface="Comic Sans"/>
              </a:rPr>
              <a:t>υγείας</a:t>
            </a:r>
            <a:r>
              <a:rPr lang="en-US" sz="4665" dirty="0" smtClean="0">
                <a:solidFill>
                  <a:srgbClr val="FFFFFF"/>
                </a:solidFill>
                <a:latin typeface="Comic Sans"/>
              </a:rPr>
              <a:t>.</a:t>
            </a:r>
            <a:endParaRPr lang="en-US" sz="4665" dirty="0">
              <a:solidFill>
                <a:srgbClr val="FFFFFF"/>
              </a:solidFill>
              <a:latin typeface="Comic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990600" y="3771900"/>
            <a:ext cx="7924800" cy="5057896"/>
          </a:xfrm>
          <a:custGeom>
            <a:avLst/>
            <a:gdLst/>
            <a:ahLst/>
            <a:cxnLst/>
            <a:rect l="l" t="t" r="r" b="b"/>
            <a:pathLst>
              <a:path w="3416504" h="3838696">
                <a:moveTo>
                  <a:pt x="0" y="0"/>
                </a:moveTo>
                <a:lnTo>
                  <a:pt x="3416504" y="0"/>
                </a:lnTo>
                <a:lnTo>
                  <a:pt x="3416504" y="3838696"/>
                </a:lnTo>
                <a:lnTo>
                  <a:pt x="0" y="383869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0" y="4305300"/>
            <a:ext cx="7115099" cy="4572000"/>
          </a:xfrm>
          <a:custGeom>
            <a:avLst/>
            <a:gdLst/>
            <a:ahLst/>
            <a:cxnLst/>
            <a:rect l="l" t="t" r="r" b="b"/>
            <a:pathLst>
              <a:path w="4768903" h="3797460">
                <a:moveTo>
                  <a:pt x="0" y="0"/>
                </a:moveTo>
                <a:lnTo>
                  <a:pt x="4768904" y="0"/>
                </a:lnTo>
                <a:lnTo>
                  <a:pt x="4768904" y="3797460"/>
                </a:lnTo>
                <a:lnTo>
                  <a:pt x="0" y="379746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7360672">
            <a:off x="15880091" y="-1018432"/>
            <a:ext cx="2758418" cy="2957368"/>
          </a:xfrm>
          <a:custGeom>
            <a:avLst/>
            <a:gdLst/>
            <a:ahLst/>
            <a:cxnLst/>
            <a:rect l="l" t="t" r="r" b="b"/>
            <a:pathLst>
              <a:path w="2758418" h="2957368">
                <a:moveTo>
                  <a:pt x="0" y="0"/>
                </a:moveTo>
                <a:lnTo>
                  <a:pt x="2758418" y="0"/>
                </a:lnTo>
                <a:lnTo>
                  <a:pt x="2758418" y="2957368"/>
                </a:lnTo>
                <a:lnTo>
                  <a:pt x="0" y="295736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7 - Ορθογώνιο"/>
          <p:cNvSpPr/>
          <p:nvPr/>
        </p:nvSpPr>
        <p:spPr>
          <a:xfrm>
            <a:off x="5410200" y="800100"/>
            <a:ext cx="998220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5120"/>
              </a:lnSpc>
            </a:pPr>
            <a:r>
              <a:rPr lang="el-GR" sz="4000" dirty="0" smtClean="0">
                <a:solidFill>
                  <a:srgbClr val="073176"/>
                </a:solidFill>
                <a:latin typeface="Comic Sans Bold"/>
              </a:rPr>
              <a:t>Μπορείς να πεις ποιο δικαίωμα παρουσιάζουν οι εικόνες;</a:t>
            </a:r>
            <a:endParaRPr lang="en-US" sz="4000" dirty="0">
              <a:solidFill>
                <a:srgbClr val="073176"/>
              </a:solidFill>
              <a:latin typeface="Comic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469637" cy="10287000"/>
          </a:xfrm>
          <a:prstGeom prst="rect">
            <a:avLst/>
          </a:prstGeom>
          <a:solidFill>
            <a:srgbClr val="073176"/>
          </a:solidFill>
        </p:spPr>
      </p:sp>
      <p:sp>
        <p:nvSpPr>
          <p:cNvPr id="3" name="Freeform 3"/>
          <p:cNvSpPr/>
          <p:nvPr/>
        </p:nvSpPr>
        <p:spPr>
          <a:xfrm>
            <a:off x="13842796" y="1028700"/>
            <a:ext cx="3416504" cy="3838696"/>
          </a:xfrm>
          <a:custGeom>
            <a:avLst/>
            <a:gdLst/>
            <a:ahLst/>
            <a:cxnLst/>
            <a:rect l="l" t="t" r="r" b="b"/>
            <a:pathLst>
              <a:path w="3416504" h="3838696">
                <a:moveTo>
                  <a:pt x="0" y="0"/>
                </a:moveTo>
                <a:lnTo>
                  <a:pt x="3416504" y="0"/>
                </a:lnTo>
                <a:lnTo>
                  <a:pt x="3416504" y="3838696"/>
                </a:lnTo>
                <a:lnTo>
                  <a:pt x="0" y="383869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166596" y="5460840"/>
            <a:ext cx="4768903" cy="3797460"/>
          </a:xfrm>
          <a:custGeom>
            <a:avLst/>
            <a:gdLst/>
            <a:ahLst/>
            <a:cxnLst/>
            <a:rect l="l" t="t" r="r" b="b"/>
            <a:pathLst>
              <a:path w="4768903" h="3797460">
                <a:moveTo>
                  <a:pt x="0" y="0"/>
                </a:moveTo>
                <a:lnTo>
                  <a:pt x="4768904" y="0"/>
                </a:lnTo>
                <a:lnTo>
                  <a:pt x="4768904" y="3797460"/>
                </a:lnTo>
                <a:lnTo>
                  <a:pt x="0" y="379746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7360672">
            <a:off x="15880091" y="-1018432"/>
            <a:ext cx="2758418" cy="2957368"/>
          </a:xfrm>
          <a:custGeom>
            <a:avLst/>
            <a:gdLst/>
            <a:ahLst/>
            <a:cxnLst/>
            <a:rect l="l" t="t" r="r" b="b"/>
            <a:pathLst>
              <a:path w="2758418" h="2957368">
                <a:moveTo>
                  <a:pt x="0" y="0"/>
                </a:moveTo>
                <a:lnTo>
                  <a:pt x="2758418" y="0"/>
                </a:lnTo>
                <a:lnTo>
                  <a:pt x="2758418" y="2957368"/>
                </a:lnTo>
                <a:lnTo>
                  <a:pt x="0" y="295736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33400" y="2857500"/>
            <a:ext cx="11798747" cy="3129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144"/>
              </a:lnSpc>
            </a:pPr>
            <a:r>
              <a:rPr lang="el-GR" sz="4800" dirty="0" smtClean="0">
                <a:solidFill>
                  <a:srgbClr val="FFFFFF"/>
                </a:solidFill>
                <a:latin typeface="Comic Sans Bold"/>
              </a:rPr>
              <a:t>Πάθε παιδί έχει δικαίωμα για έ</a:t>
            </a:r>
            <a:r>
              <a:rPr lang="en-US" sz="4800" dirty="0" err="1" smtClean="0">
                <a:solidFill>
                  <a:srgbClr val="FFFFFF"/>
                </a:solidFill>
                <a:latin typeface="Comic Sans Bold"/>
              </a:rPr>
              <a:t>να</a:t>
            </a:r>
            <a:r>
              <a:rPr lang="en-US" sz="4800" dirty="0" smtClean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Comic Sans Bold"/>
              </a:rPr>
              <a:t>όνομα</a:t>
            </a:r>
            <a:r>
              <a:rPr lang="en-US" sz="4800" dirty="0" smtClean="0">
                <a:solidFill>
                  <a:srgbClr val="FFFFFF"/>
                </a:solidFill>
                <a:latin typeface="Comic Sans Bold"/>
              </a:rPr>
              <a:t>, </a:t>
            </a:r>
            <a:r>
              <a:rPr lang="en-US" sz="4800" dirty="0" err="1" smtClean="0">
                <a:solidFill>
                  <a:srgbClr val="FFFFFF"/>
                </a:solidFill>
                <a:latin typeface="Comic Sans Bold"/>
              </a:rPr>
              <a:t>μια</a:t>
            </a:r>
            <a:r>
              <a:rPr lang="en-US" sz="4800" dirty="0" smtClean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Comic Sans Bold"/>
              </a:rPr>
              <a:t>ταυτότητα</a:t>
            </a:r>
            <a:r>
              <a:rPr lang="en-US" sz="4800" dirty="0" smtClean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Comic Sans Bold"/>
              </a:rPr>
              <a:t>και</a:t>
            </a:r>
            <a:r>
              <a:rPr lang="en-US" sz="4800" dirty="0" smtClean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Comic Sans Bold"/>
              </a:rPr>
              <a:t>μια</a:t>
            </a:r>
            <a:r>
              <a:rPr lang="en-US" sz="4800" dirty="0" smtClean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Comic Sans Bold"/>
              </a:rPr>
              <a:t>εθνικότητα</a:t>
            </a:r>
            <a:r>
              <a:rPr lang="en-US" sz="4800" dirty="0" smtClean="0">
                <a:solidFill>
                  <a:srgbClr val="FFFFFF"/>
                </a:solidFill>
                <a:latin typeface="Comic Sans Bold"/>
              </a:rPr>
              <a:t>, </a:t>
            </a:r>
            <a:r>
              <a:rPr lang="en-US" sz="4800" dirty="0" err="1" smtClean="0">
                <a:solidFill>
                  <a:srgbClr val="FFFFFF"/>
                </a:solidFill>
                <a:latin typeface="Comic Sans Bold"/>
              </a:rPr>
              <a:t>και</a:t>
            </a:r>
            <a:r>
              <a:rPr lang="en-US" sz="4800" dirty="0" smtClean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Comic Sans Bold"/>
              </a:rPr>
              <a:t>να</a:t>
            </a:r>
            <a:r>
              <a:rPr lang="en-US" sz="4800" dirty="0" smtClean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Comic Sans Bold"/>
              </a:rPr>
              <a:t>τους</a:t>
            </a:r>
            <a:r>
              <a:rPr lang="en-US" sz="4800" dirty="0" smtClean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Comic Sans Bold"/>
              </a:rPr>
              <a:t>φροντίζουν</a:t>
            </a:r>
            <a:r>
              <a:rPr lang="en-US" sz="4800" dirty="0" smtClean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Comic Sans Bold"/>
              </a:rPr>
              <a:t>οι</a:t>
            </a:r>
            <a:r>
              <a:rPr lang="en-US" sz="4800" dirty="0" smtClean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Comic Sans Bold"/>
              </a:rPr>
              <a:t>γονείς</a:t>
            </a:r>
            <a:r>
              <a:rPr lang="en-US" sz="4800" dirty="0" smtClean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Comic Sans Bold"/>
              </a:rPr>
              <a:t>τους</a:t>
            </a:r>
            <a:r>
              <a:rPr lang="en-US" sz="4800" dirty="0" smtClean="0">
                <a:solidFill>
                  <a:srgbClr val="FFFFFF"/>
                </a:solidFill>
                <a:latin typeface="Comic Sans Bold"/>
              </a:rPr>
              <a:t> ή </a:t>
            </a:r>
            <a:r>
              <a:rPr lang="en-US" sz="4800" dirty="0" err="1" smtClean="0">
                <a:solidFill>
                  <a:srgbClr val="FFFFFF"/>
                </a:solidFill>
                <a:latin typeface="Comic Sans Bold"/>
              </a:rPr>
              <a:t>άλλοι</a:t>
            </a:r>
            <a:r>
              <a:rPr lang="en-US" sz="4800" dirty="0" smtClean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Comic Sans Bold"/>
              </a:rPr>
              <a:t>φροντιστές</a:t>
            </a:r>
            <a:r>
              <a:rPr lang="el-GR" sz="4800" dirty="0" smtClean="0">
                <a:solidFill>
                  <a:srgbClr val="FFFFFF"/>
                </a:solidFill>
                <a:latin typeface="Comic Sans Bold"/>
              </a:rPr>
              <a:t>.</a:t>
            </a:r>
            <a:endParaRPr lang="en-US" sz="4800" dirty="0">
              <a:solidFill>
                <a:srgbClr val="FFFFFF"/>
              </a:solidFill>
              <a:latin typeface="Comic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08436" y="75566"/>
            <a:ext cx="16230600" cy="953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dirty="0">
                <a:solidFill>
                  <a:srgbClr val="073176"/>
                </a:solidFill>
                <a:latin typeface="Comic Sans Bold"/>
              </a:rPr>
              <a:t>ΤΙ ΕΙΝΑΙ ΤΑ ΑΝΘΡΩΠΙΝΑ ΔΙΚΑΙΩΜΑΤΑ;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1625758"/>
            <a:ext cx="16230600" cy="5463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102"/>
              </a:lnSpc>
            </a:pPr>
            <a:r>
              <a:rPr lang="en-US" sz="4831" spc="198" dirty="0" err="1">
                <a:solidFill>
                  <a:srgbClr val="073176"/>
                </a:solidFill>
              </a:rPr>
              <a:t>Τα</a:t>
            </a:r>
            <a:r>
              <a:rPr lang="en-US" sz="4831" spc="198" dirty="0">
                <a:solidFill>
                  <a:srgbClr val="073176"/>
                </a:solidFill>
              </a:rPr>
              <a:t> </a:t>
            </a:r>
            <a:r>
              <a:rPr lang="en-US" sz="4831" spc="198" dirty="0" err="1">
                <a:solidFill>
                  <a:srgbClr val="073176"/>
                </a:solidFill>
              </a:rPr>
              <a:t>ανθρώπινα</a:t>
            </a:r>
            <a:r>
              <a:rPr lang="en-US" sz="4831" spc="198" dirty="0">
                <a:solidFill>
                  <a:srgbClr val="073176"/>
                </a:solidFill>
              </a:rPr>
              <a:t> </a:t>
            </a:r>
            <a:r>
              <a:rPr lang="en-US" sz="4831" spc="198" dirty="0" err="1">
                <a:solidFill>
                  <a:srgbClr val="073176"/>
                </a:solidFill>
              </a:rPr>
              <a:t>δικαιώματα</a:t>
            </a:r>
            <a:r>
              <a:rPr lang="en-US" sz="4831" spc="198" dirty="0">
                <a:solidFill>
                  <a:srgbClr val="073176"/>
                </a:solidFill>
              </a:rPr>
              <a:t> </a:t>
            </a:r>
            <a:r>
              <a:rPr lang="en-US" sz="4831" spc="198" dirty="0" err="1">
                <a:solidFill>
                  <a:srgbClr val="073176"/>
                </a:solidFill>
              </a:rPr>
              <a:t>είναι</a:t>
            </a:r>
            <a:r>
              <a:rPr lang="en-US" sz="4831" spc="198" dirty="0">
                <a:solidFill>
                  <a:srgbClr val="073176"/>
                </a:solidFill>
              </a:rPr>
              <a:t> </a:t>
            </a:r>
            <a:r>
              <a:rPr lang="en-US" sz="4831" spc="198" dirty="0" err="1">
                <a:solidFill>
                  <a:srgbClr val="073176"/>
                </a:solidFill>
              </a:rPr>
              <a:t>ένα</a:t>
            </a:r>
            <a:r>
              <a:rPr lang="en-US" sz="4831" spc="198" dirty="0">
                <a:solidFill>
                  <a:srgbClr val="073176"/>
                </a:solidFill>
              </a:rPr>
              <a:t> </a:t>
            </a:r>
            <a:r>
              <a:rPr lang="en-US" sz="4831" spc="198" dirty="0" err="1">
                <a:solidFill>
                  <a:srgbClr val="073176"/>
                </a:solidFill>
              </a:rPr>
              <a:t>σύνολο</a:t>
            </a:r>
            <a:r>
              <a:rPr lang="en-US" sz="4831" spc="198" dirty="0">
                <a:solidFill>
                  <a:srgbClr val="073176"/>
                </a:solidFill>
              </a:rPr>
              <a:t> </a:t>
            </a:r>
            <a:r>
              <a:rPr lang="en-US" sz="4831" spc="198" dirty="0" err="1" smtClean="0">
                <a:solidFill>
                  <a:srgbClr val="073176"/>
                </a:solidFill>
              </a:rPr>
              <a:t>δικαιωμάτων</a:t>
            </a:r>
            <a:r>
              <a:rPr lang="en-US" sz="4831" spc="198" dirty="0" smtClean="0">
                <a:solidFill>
                  <a:srgbClr val="073176"/>
                </a:solidFill>
              </a:rPr>
              <a:t> </a:t>
            </a:r>
            <a:r>
              <a:rPr lang="en-US" sz="4831" spc="198" dirty="0" err="1">
                <a:solidFill>
                  <a:srgbClr val="073176"/>
                </a:solidFill>
              </a:rPr>
              <a:t>που</a:t>
            </a:r>
            <a:r>
              <a:rPr lang="en-US" sz="4831" spc="198" dirty="0">
                <a:solidFill>
                  <a:srgbClr val="073176"/>
                </a:solidFill>
              </a:rPr>
              <a:t> </a:t>
            </a:r>
            <a:r>
              <a:rPr lang="en-US" sz="4831" spc="198" dirty="0" err="1">
                <a:solidFill>
                  <a:srgbClr val="073176"/>
                </a:solidFill>
              </a:rPr>
              <a:t>όλοι</a:t>
            </a:r>
            <a:r>
              <a:rPr lang="en-US" sz="4831" spc="198" dirty="0">
                <a:solidFill>
                  <a:srgbClr val="073176"/>
                </a:solidFill>
              </a:rPr>
              <a:t> </a:t>
            </a:r>
            <a:r>
              <a:rPr lang="en-US" sz="4831" spc="198" dirty="0" err="1">
                <a:solidFill>
                  <a:srgbClr val="073176"/>
                </a:solidFill>
              </a:rPr>
              <a:t>οι</a:t>
            </a:r>
            <a:r>
              <a:rPr lang="en-US" sz="4831" spc="198" dirty="0">
                <a:solidFill>
                  <a:srgbClr val="073176"/>
                </a:solidFill>
              </a:rPr>
              <a:t> </a:t>
            </a:r>
            <a:r>
              <a:rPr lang="en-US" sz="4831" spc="198" dirty="0" err="1">
                <a:solidFill>
                  <a:srgbClr val="073176"/>
                </a:solidFill>
              </a:rPr>
              <a:t>άνθρωποι</a:t>
            </a:r>
            <a:r>
              <a:rPr lang="en-US" sz="4831" spc="198" dirty="0">
                <a:solidFill>
                  <a:srgbClr val="073176"/>
                </a:solidFill>
              </a:rPr>
              <a:t> </a:t>
            </a:r>
            <a:r>
              <a:rPr lang="en-US" sz="4831" spc="198" dirty="0" err="1">
                <a:solidFill>
                  <a:srgbClr val="073176"/>
                </a:solidFill>
              </a:rPr>
              <a:t>διαθέτουν</a:t>
            </a:r>
            <a:r>
              <a:rPr lang="en-US" sz="4831" spc="198" dirty="0">
                <a:solidFill>
                  <a:srgbClr val="073176"/>
                </a:solidFill>
              </a:rPr>
              <a:t> </a:t>
            </a:r>
            <a:r>
              <a:rPr lang="en-US" sz="4831" spc="198" dirty="0" err="1">
                <a:solidFill>
                  <a:srgbClr val="073176"/>
                </a:solidFill>
              </a:rPr>
              <a:t>απλώς</a:t>
            </a:r>
            <a:r>
              <a:rPr lang="en-US" sz="4831" spc="198" dirty="0">
                <a:solidFill>
                  <a:srgbClr val="073176"/>
                </a:solidFill>
              </a:rPr>
              <a:t> </a:t>
            </a:r>
            <a:r>
              <a:rPr lang="en-US" sz="4831" spc="198" dirty="0" err="1">
                <a:solidFill>
                  <a:srgbClr val="073176"/>
                </a:solidFill>
              </a:rPr>
              <a:t>και</a:t>
            </a:r>
            <a:r>
              <a:rPr lang="en-US" sz="4831" spc="198" dirty="0">
                <a:solidFill>
                  <a:srgbClr val="073176"/>
                </a:solidFill>
              </a:rPr>
              <a:t> </a:t>
            </a:r>
            <a:r>
              <a:rPr lang="en-US" sz="4831" spc="198" dirty="0" err="1">
                <a:solidFill>
                  <a:srgbClr val="073176"/>
                </a:solidFill>
              </a:rPr>
              <a:t>μόνο</a:t>
            </a:r>
            <a:r>
              <a:rPr lang="en-US" sz="4831" spc="198" dirty="0">
                <a:solidFill>
                  <a:srgbClr val="073176"/>
                </a:solidFill>
              </a:rPr>
              <a:t> </a:t>
            </a:r>
            <a:r>
              <a:rPr lang="en-US" sz="4831" spc="198" dirty="0" err="1">
                <a:solidFill>
                  <a:srgbClr val="073176"/>
                </a:solidFill>
              </a:rPr>
              <a:t>λόγω</a:t>
            </a:r>
            <a:r>
              <a:rPr lang="en-US" sz="4831" spc="198" dirty="0">
                <a:solidFill>
                  <a:srgbClr val="073176"/>
                </a:solidFill>
              </a:rPr>
              <a:t> </a:t>
            </a:r>
            <a:r>
              <a:rPr lang="en-US" sz="4831" spc="198" dirty="0" err="1">
                <a:solidFill>
                  <a:srgbClr val="073176"/>
                </a:solidFill>
              </a:rPr>
              <a:t>του</a:t>
            </a:r>
            <a:r>
              <a:rPr lang="en-US" sz="4831" spc="198" dirty="0">
                <a:solidFill>
                  <a:srgbClr val="073176"/>
                </a:solidFill>
              </a:rPr>
              <a:t> </a:t>
            </a:r>
            <a:r>
              <a:rPr lang="en-US" sz="4831" spc="198" dirty="0" err="1">
                <a:solidFill>
                  <a:srgbClr val="073176"/>
                </a:solidFill>
              </a:rPr>
              <a:t>ότι</a:t>
            </a:r>
            <a:r>
              <a:rPr lang="en-US" sz="4831" spc="198" dirty="0">
                <a:solidFill>
                  <a:srgbClr val="073176"/>
                </a:solidFill>
              </a:rPr>
              <a:t> </a:t>
            </a:r>
            <a:r>
              <a:rPr lang="en-US" sz="4831" spc="198" dirty="0" err="1">
                <a:solidFill>
                  <a:srgbClr val="073176"/>
                </a:solidFill>
              </a:rPr>
              <a:t>είναι</a:t>
            </a:r>
            <a:r>
              <a:rPr lang="en-US" sz="4831" spc="198" dirty="0">
                <a:solidFill>
                  <a:srgbClr val="073176"/>
                </a:solidFill>
              </a:rPr>
              <a:t> </a:t>
            </a:r>
            <a:r>
              <a:rPr lang="en-US" sz="4831" spc="198" dirty="0" err="1">
                <a:solidFill>
                  <a:srgbClr val="073176"/>
                </a:solidFill>
              </a:rPr>
              <a:t>ανθρώπινα</a:t>
            </a:r>
            <a:r>
              <a:rPr lang="en-US" sz="4831" spc="198" dirty="0">
                <a:solidFill>
                  <a:srgbClr val="073176"/>
                </a:solidFill>
              </a:rPr>
              <a:t> </a:t>
            </a:r>
            <a:r>
              <a:rPr lang="en-US" sz="4831" spc="198" dirty="0" err="1">
                <a:solidFill>
                  <a:srgbClr val="073176"/>
                </a:solidFill>
              </a:rPr>
              <a:t>όντα</a:t>
            </a:r>
            <a:r>
              <a:rPr lang="en-US" sz="4831" spc="198" dirty="0">
                <a:solidFill>
                  <a:srgbClr val="073176"/>
                </a:solidFill>
              </a:rPr>
              <a:t>. </a:t>
            </a:r>
          </a:p>
          <a:p>
            <a:pPr algn="just">
              <a:lnSpc>
                <a:spcPts val="7102"/>
              </a:lnSpc>
            </a:pPr>
            <a:r>
              <a:rPr lang="en-US" sz="4831" spc="198" dirty="0" err="1">
                <a:solidFill>
                  <a:srgbClr val="073176"/>
                </a:solidFill>
              </a:rPr>
              <a:t>Αυτά</a:t>
            </a:r>
            <a:r>
              <a:rPr lang="en-US" sz="4831" spc="198" dirty="0">
                <a:solidFill>
                  <a:srgbClr val="073176"/>
                </a:solidFill>
              </a:rPr>
              <a:t> </a:t>
            </a:r>
            <a:r>
              <a:rPr lang="en-US" sz="4831" spc="198" dirty="0" err="1">
                <a:solidFill>
                  <a:srgbClr val="073176"/>
                </a:solidFill>
              </a:rPr>
              <a:t>τα</a:t>
            </a:r>
            <a:r>
              <a:rPr lang="en-US" sz="4831" spc="198" dirty="0">
                <a:solidFill>
                  <a:srgbClr val="073176"/>
                </a:solidFill>
              </a:rPr>
              <a:t> </a:t>
            </a:r>
            <a:r>
              <a:rPr lang="en-US" sz="4831" spc="198" dirty="0" err="1">
                <a:solidFill>
                  <a:srgbClr val="073176"/>
                </a:solidFill>
              </a:rPr>
              <a:t>δικαιώματα</a:t>
            </a:r>
            <a:r>
              <a:rPr lang="en-US" sz="4831" spc="198" dirty="0">
                <a:solidFill>
                  <a:srgbClr val="073176"/>
                </a:solidFill>
              </a:rPr>
              <a:t> </a:t>
            </a:r>
            <a:r>
              <a:rPr lang="en-US" sz="4831" u="sng" spc="198" dirty="0" err="1" smtClean="0">
                <a:solidFill>
                  <a:srgbClr val="073176"/>
                </a:solidFill>
              </a:rPr>
              <a:t>ισχύουν</a:t>
            </a:r>
            <a:r>
              <a:rPr lang="en-US" sz="4831" u="sng" spc="198" dirty="0" smtClean="0">
                <a:solidFill>
                  <a:srgbClr val="073176"/>
                </a:solidFill>
              </a:rPr>
              <a:t> </a:t>
            </a:r>
            <a:r>
              <a:rPr lang="en-US" sz="4831" u="sng" spc="198" dirty="0" err="1">
                <a:solidFill>
                  <a:srgbClr val="073176"/>
                </a:solidFill>
              </a:rPr>
              <a:t>για</a:t>
            </a:r>
            <a:r>
              <a:rPr lang="en-US" sz="4831" u="sng" spc="198" dirty="0">
                <a:solidFill>
                  <a:srgbClr val="073176"/>
                </a:solidFill>
              </a:rPr>
              <a:t> </a:t>
            </a:r>
            <a:r>
              <a:rPr lang="en-US" sz="4831" u="sng" spc="198" dirty="0" err="1">
                <a:solidFill>
                  <a:srgbClr val="073176"/>
                </a:solidFill>
              </a:rPr>
              <a:t>όλους</a:t>
            </a:r>
            <a:r>
              <a:rPr lang="en-US" sz="4831" u="sng" spc="198" dirty="0">
                <a:solidFill>
                  <a:srgbClr val="073176"/>
                </a:solidFill>
              </a:rPr>
              <a:t> </a:t>
            </a:r>
            <a:r>
              <a:rPr lang="en-US" sz="4831" u="sng" spc="198" dirty="0" err="1">
                <a:solidFill>
                  <a:srgbClr val="073176"/>
                </a:solidFill>
              </a:rPr>
              <a:t>τους</a:t>
            </a:r>
            <a:r>
              <a:rPr lang="en-US" sz="4831" u="sng" spc="198" dirty="0">
                <a:solidFill>
                  <a:srgbClr val="073176"/>
                </a:solidFill>
              </a:rPr>
              <a:t> </a:t>
            </a:r>
            <a:r>
              <a:rPr lang="en-US" sz="4831" u="sng" spc="198" dirty="0" err="1">
                <a:solidFill>
                  <a:srgbClr val="073176"/>
                </a:solidFill>
              </a:rPr>
              <a:t>ανθρώπους</a:t>
            </a:r>
            <a:r>
              <a:rPr lang="en-US" sz="4831" u="sng" spc="198" dirty="0">
                <a:solidFill>
                  <a:srgbClr val="073176"/>
                </a:solidFill>
              </a:rPr>
              <a:t>, </a:t>
            </a:r>
            <a:r>
              <a:rPr lang="en-US" sz="4831" u="sng" spc="198" dirty="0" err="1">
                <a:solidFill>
                  <a:srgbClr val="073176"/>
                </a:solidFill>
              </a:rPr>
              <a:t>παντού</a:t>
            </a:r>
            <a:r>
              <a:rPr lang="en-US" sz="4831" u="sng" spc="198" dirty="0">
                <a:solidFill>
                  <a:srgbClr val="073176"/>
                </a:solidFill>
              </a:rPr>
              <a:t>, </a:t>
            </a:r>
            <a:r>
              <a:rPr lang="en-US" sz="4831" u="sng" spc="198" dirty="0" err="1">
                <a:solidFill>
                  <a:srgbClr val="073176"/>
                </a:solidFill>
              </a:rPr>
              <a:t>ανά</a:t>
            </a:r>
            <a:r>
              <a:rPr lang="en-US" sz="4831" u="sng" spc="198" dirty="0">
                <a:solidFill>
                  <a:srgbClr val="073176"/>
                </a:solidFill>
              </a:rPr>
              <a:t> </a:t>
            </a:r>
            <a:r>
              <a:rPr lang="en-US" sz="4831" u="sng" spc="198" dirty="0" err="1">
                <a:solidFill>
                  <a:srgbClr val="073176"/>
                </a:solidFill>
              </a:rPr>
              <a:t>πάσα</a:t>
            </a:r>
            <a:r>
              <a:rPr lang="en-US" sz="4831" u="sng" spc="198" dirty="0">
                <a:solidFill>
                  <a:srgbClr val="073176"/>
                </a:solidFill>
              </a:rPr>
              <a:t> </a:t>
            </a:r>
            <a:r>
              <a:rPr lang="en-US" sz="4831" u="sng" spc="198" dirty="0" err="1" smtClean="0">
                <a:solidFill>
                  <a:srgbClr val="073176"/>
                </a:solidFill>
              </a:rPr>
              <a:t>στιγμή</a:t>
            </a:r>
            <a:r>
              <a:rPr lang="el-GR" sz="4831" u="sng" spc="198" dirty="0" smtClean="0">
                <a:solidFill>
                  <a:srgbClr val="073176"/>
                </a:solidFill>
              </a:rPr>
              <a:t>.Δεν μπορεί κανείς να </a:t>
            </a:r>
            <a:r>
              <a:rPr lang="el-GR" sz="4831" u="sng" spc="198" dirty="0" err="1" smtClean="0">
                <a:solidFill>
                  <a:srgbClr val="073176"/>
                </a:solidFill>
              </a:rPr>
              <a:t>παρετηθεί</a:t>
            </a:r>
            <a:r>
              <a:rPr lang="el-GR" sz="4831" u="sng" spc="198" dirty="0" smtClean="0">
                <a:solidFill>
                  <a:srgbClr val="073176"/>
                </a:solidFill>
              </a:rPr>
              <a:t> από αυτά, αλλά ούτε και να τα διαπραγματευτεί.</a:t>
            </a:r>
            <a:r>
              <a:rPr lang="en-US" sz="4831" u="sng" spc="198" dirty="0" smtClean="0">
                <a:solidFill>
                  <a:srgbClr val="073176"/>
                </a:solidFill>
              </a:rPr>
              <a:t> </a:t>
            </a:r>
            <a:endParaRPr lang="en-US" sz="4831" u="sng" spc="198" dirty="0">
              <a:solidFill>
                <a:srgbClr val="073176"/>
              </a:solidFill>
            </a:endParaRPr>
          </a:p>
        </p:txBody>
      </p:sp>
      <p:sp>
        <p:nvSpPr>
          <p:cNvPr id="4" name="Freeform 4"/>
          <p:cNvSpPr/>
          <p:nvPr/>
        </p:nvSpPr>
        <p:spPr>
          <a:xfrm rot="-1276625">
            <a:off x="-2370605" y="-975698"/>
            <a:ext cx="4324242" cy="2948347"/>
          </a:xfrm>
          <a:custGeom>
            <a:avLst/>
            <a:gdLst/>
            <a:ahLst/>
            <a:cxnLst/>
            <a:rect l="l" t="t" r="r" b="b"/>
            <a:pathLst>
              <a:path w="4324242" h="2948347">
                <a:moveTo>
                  <a:pt x="0" y="0"/>
                </a:moveTo>
                <a:lnTo>
                  <a:pt x="4324242" y="0"/>
                </a:lnTo>
                <a:lnTo>
                  <a:pt x="4324242" y="2948346"/>
                </a:lnTo>
                <a:lnTo>
                  <a:pt x="0" y="294834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700000">
            <a:off x="16143335" y="7295025"/>
            <a:ext cx="3001988" cy="5208496"/>
          </a:xfrm>
          <a:custGeom>
            <a:avLst/>
            <a:gdLst/>
            <a:ahLst/>
            <a:cxnLst/>
            <a:rect l="l" t="t" r="r" b="b"/>
            <a:pathLst>
              <a:path w="3001988" h="5208496">
                <a:moveTo>
                  <a:pt x="0" y="0"/>
                </a:moveTo>
                <a:lnTo>
                  <a:pt x="3001988" y="0"/>
                </a:lnTo>
                <a:lnTo>
                  <a:pt x="3001988" y="5208496"/>
                </a:lnTo>
                <a:lnTo>
                  <a:pt x="0" y="520849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469637" cy="10287000"/>
          </a:xfrm>
          <a:prstGeom prst="rect">
            <a:avLst/>
          </a:prstGeom>
          <a:solidFill>
            <a:srgbClr val="073176"/>
          </a:solidFill>
        </p:spPr>
      </p:sp>
      <p:sp>
        <p:nvSpPr>
          <p:cNvPr id="3" name="Freeform 3"/>
          <p:cNvSpPr/>
          <p:nvPr/>
        </p:nvSpPr>
        <p:spPr>
          <a:xfrm>
            <a:off x="13842796" y="1028700"/>
            <a:ext cx="3416504" cy="3838696"/>
          </a:xfrm>
          <a:custGeom>
            <a:avLst/>
            <a:gdLst/>
            <a:ahLst/>
            <a:cxnLst/>
            <a:rect l="l" t="t" r="r" b="b"/>
            <a:pathLst>
              <a:path w="3416504" h="3838696">
                <a:moveTo>
                  <a:pt x="0" y="0"/>
                </a:moveTo>
                <a:lnTo>
                  <a:pt x="3416504" y="0"/>
                </a:lnTo>
                <a:lnTo>
                  <a:pt x="3416504" y="3838696"/>
                </a:lnTo>
                <a:lnTo>
                  <a:pt x="0" y="383869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166596" y="5460840"/>
            <a:ext cx="4768903" cy="3797460"/>
          </a:xfrm>
          <a:custGeom>
            <a:avLst/>
            <a:gdLst/>
            <a:ahLst/>
            <a:cxnLst/>
            <a:rect l="l" t="t" r="r" b="b"/>
            <a:pathLst>
              <a:path w="4768903" h="3797460">
                <a:moveTo>
                  <a:pt x="0" y="0"/>
                </a:moveTo>
                <a:lnTo>
                  <a:pt x="4768904" y="0"/>
                </a:lnTo>
                <a:lnTo>
                  <a:pt x="4768904" y="3797460"/>
                </a:lnTo>
                <a:lnTo>
                  <a:pt x="0" y="379746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7360672">
            <a:off x="15880091" y="-1018432"/>
            <a:ext cx="2758418" cy="2957368"/>
          </a:xfrm>
          <a:custGeom>
            <a:avLst/>
            <a:gdLst/>
            <a:ahLst/>
            <a:cxnLst/>
            <a:rect l="l" t="t" r="r" b="b"/>
            <a:pathLst>
              <a:path w="2758418" h="2957368">
                <a:moveTo>
                  <a:pt x="0" y="0"/>
                </a:moveTo>
                <a:lnTo>
                  <a:pt x="2758418" y="0"/>
                </a:lnTo>
                <a:lnTo>
                  <a:pt x="2758418" y="2957368"/>
                </a:lnTo>
                <a:lnTo>
                  <a:pt x="0" y="295736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70890" y="26865"/>
            <a:ext cx="11798747" cy="2305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144"/>
              </a:lnSpc>
            </a:pPr>
            <a:r>
              <a:rPr lang="el-GR" sz="4800" dirty="0" err="1" smtClean="0">
                <a:solidFill>
                  <a:srgbClr val="FFFFFF"/>
                </a:solidFill>
                <a:latin typeface="Comic Sans Bold"/>
              </a:rPr>
              <a:t>Έ</a:t>
            </a:r>
            <a:r>
              <a:rPr lang="en-US" sz="4800" dirty="0" err="1" smtClean="0">
                <a:solidFill>
                  <a:srgbClr val="FFFFFF"/>
                </a:solidFill>
                <a:latin typeface="Comic Sans Bold"/>
              </a:rPr>
              <a:t>να</a:t>
            </a:r>
            <a:r>
              <a:rPr lang="en-US" sz="4800" dirty="0" smtClean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Comic Sans Bold"/>
              </a:rPr>
              <a:t>όνομα</a:t>
            </a:r>
            <a:r>
              <a:rPr lang="en-US" sz="4800" dirty="0" smtClean="0">
                <a:solidFill>
                  <a:srgbClr val="FFFFFF"/>
                </a:solidFill>
                <a:latin typeface="Comic Sans Bold"/>
              </a:rPr>
              <a:t>, </a:t>
            </a:r>
            <a:r>
              <a:rPr lang="en-US" sz="4800" dirty="0" err="1" smtClean="0">
                <a:solidFill>
                  <a:srgbClr val="FFFFFF"/>
                </a:solidFill>
                <a:latin typeface="Comic Sans Bold"/>
              </a:rPr>
              <a:t>μια</a:t>
            </a:r>
            <a:r>
              <a:rPr lang="en-US" sz="4800" dirty="0" smtClean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Comic Sans Bold"/>
              </a:rPr>
              <a:t>ταυτότητα</a:t>
            </a:r>
            <a:r>
              <a:rPr lang="en-US" sz="4800" dirty="0" smtClean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Comic Sans Bold"/>
              </a:rPr>
              <a:t>και</a:t>
            </a:r>
            <a:r>
              <a:rPr lang="en-US" sz="4800" dirty="0" smtClean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Comic Sans Bold"/>
              </a:rPr>
              <a:t>μια</a:t>
            </a:r>
            <a:r>
              <a:rPr lang="en-US" sz="4800" dirty="0" smtClean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Comic Sans Bold"/>
              </a:rPr>
              <a:t>εθνικότητα</a:t>
            </a:r>
            <a:r>
              <a:rPr lang="en-US" sz="4800" dirty="0" smtClean="0">
                <a:solidFill>
                  <a:srgbClr val="FFFFFF"/>
                </a:solidFill>
                <a:latin typeface="Comic Sans Bold"/>
              </a:rPr>
              <a:t>, </a:t>
            </a:r>
            <a:r>
              <a:rPr lang="en-US" sz="4800" dirty="0" err="1" smtClean="0">
                <a:solidFill>
                  <a:srgbClr val="FFFFFF"/>
                </a:solidFill>
                <a:latin typeface="Comic Sans Bold"/>
              </a:rPr>
              <a:t>και</a:t>
            </a:r>
            <a:r>
              <a:rPr lang="en-US" sz="4800" dirty="0" smtClean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Comic Sans Bold"/>
              </a:rPr>
              <a:t>να</a:t>
            </a:r>
            <a:r>
              <a:rPr lang="en-US" sz="4800" dirty="0" smtClean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Comic Sans Bold"/>
              </a:rPr>
              <a:t>τους</a:t>
            </a:r>
            <a:r>
              <a:rPr lang="en-US" sz="4800" dirty="0" smtClean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Comic Sans Bold"/>
              </a:rPr>
              <a:t>φροντίζουν</a:t>
            </a:r>
            <a:r>
              <a:rPr lang="en-US" sz="4800" dirty="0" smtClean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Comic Sans Bold"/>
              </a:rPr>
              <a:t>οι</a:t>
            </a:r>
            <a:r>
              <a:rPr lang="en-US" sz="4800" dirty="0" smtClean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Comic Sans Bold"/>
              </a:rPr>
              <a:t>γονείς</a:t>
            </a:r>
            <a:r>
              <a:rPr lang="en-US" sz="4800" dirty="0" smtClean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Comic Sans Bold"/>
              </a:rPr>
              <a:t>τους</a:t>
            </a:r>
            <a:r>
              <a:rPr lang="en-US" sz="4800" dirty="0" smtClean="0">
                <a:solidFill>
                  <a:srgbClr val="FFFFFF"/>
                </a:solidFill>
                <a:latin typeface="Comic Sans Bold"/>
              </a:rPr>
              <a:t> ή </a:t>
            </a:r>
            <a:r>
              <a:rPr lang="en-US" sz="4800" dirty="0" err="1" smtClean="0">
                <a:solidFill>
                  <a:srgbClr val="FFFFFF"/>
                </a:solidFill>
                <a:latin typeface="Comic Sans Bold"/>
              </a:rPr>
              <a:t>άλλοι</a:t>
            </a:r>
            <a:r>
              <a:rPr lang="en-US" sz="4800" dirty="0" smtClean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Comic Sans Bold"/>
              </a:rPr>
              <a:t>φροντιστές</a:t>
            </a:r>
            <a:endParaRPr lang="en-US" sz="4800" dirty="0">
              <a:solidFill>
                <a:srgbClr val="FFFFFF"/>
              </a:solidFill>
              <a:latin typeface="Comic Sans Bold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85800" y="3771900"/>
            <a:ext cx="11125200" cy="583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6980" tIns="-304704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40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Verdana" pitchFamily="34" charset="0"/>
                <a:cs typeface="Arial" pitchFamily="34" charset="0"/>
              </a:rPr>
              <a:t>Ποιος είναι ο ρόλος των μεγάλων σ’ αυτό το δικαίωμα των παιδιών;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40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Verdana" pitchFamily="34" charset="0"/>
                <a:cs typeface="Arial" pitchFamily="34" charset="0"/>
              </a:rPr>
              <a:t>Tι</a:t>
            </a:r>
            <a:r>
              <a:rPr kumimoji="0" lang="el-GR" sz="40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Verdana" pitchFamily="34" charset="0"/>
                <a:cs typeface="Arial" pitchFamily="34" charset="0"/>
              </a:rPr>
              <a:t> έχετε δει ή ακούσει για το δικαίωμα που συζητάτε;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40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Verdana" pitchFamily="34" charset="0"/>
                <a:cs typeface="Arial" pitchFamily="34" charset="0"/>
              </a:rPr>
              <a:t>Πώς μπορούν τα παιδιά να το εξασφαλίσουν;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469637" cy="10287000"/>
          </a:xfrm>
          <a:prstGeom prst="rect">
            <a:avLst/>
          </a:prstGeom>
          <a:solidFill>
            <a:srgbClr val="073176"/>
          </a:solidFill>
        </p:spPr>
      </p:sp>
      <p:sp>
        <p:nvSpPr>
          <p:cNvPr id="3" name="Freeform 3"/>
          <p:cNvSpPr/>
          <p:nvPr/>
        </p:nvSpPr>
        <p:spPr>
          <a:xfrm>
            <a:off x="13842796" y="1028700"/>
            <a:ext cx="3416504" cy="3838696"/>
          </a:xfrm>
          <a:custGeom>
            <a:avLst/>
            <a:gdLst/>
            <a:ahLst/>
            <a:cxnLst/>
            <a:rect l="l" t="t" r="r" b="b"/>
            <a:pathLst>
              <a:path w="3416504" h="3838696">
                <a:moveTo>
                  <a:pt x="0" y="0"/>
                </a:moveTo>
                <a:lnTo>
                  <a:pt x="3416504" y="0"/>
                </a:lnTo>
                <a:lnTo>
                  <a:pt x="3416504" y="3838696"/>
                </a:lnTo>
                <a:lnTo>
                  <a:pt x="0" y="383869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166596" y="5460840"/>
            <a:ext cx="4768903" cy="3797460"/>
          </a:xfrm>
          <a:custGeom>
            <a:avLst/>
            <a:gdLst/>
            <a:ahLst/>
            <a:cxnLst/>
            <a:rect l="l" t="t" r="r" b="b"/>
            <a:pathLst>
              <a:path w="4768903" h="3797460">
                <a:moveTo>
                  <a:pt x="0" y="0"/>
                </a:moveTo>
                <a:lnTo>
                  <a:pt x="4768904" y="0"/>
                </a:lnTo>
                <a:lnTo>
                  <a:pt x="4768904" y="3797460"/>
                </a:lnTo>
                <a:lnTo>
                  <a:pt x="0" y="379746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7360672">
            <a:off x="15880091" y="-1018432"/>
            <a:ext cx="2758418" cy="2957368"/>
          </a:xfrm>
          <a:custGeom>
            <a:avLst/>
            <a:gdLst/>
            <a:ahLst/>
            <a:cxnLst/>
            <a:rect l="l" t="t" r="r" b="b"/>
            <a:pathLst>
              <a:path w="2758418" h="2957368">
                <a:moveTo>
                  <a:pt x="0" y="0"/>
                </a:moveTo>
                <a:lnTo>
                  <a:pt x="2758418" y="0"/>
                </a:lnTo>
                <a:lnTo>
                  <a:pt x="2758418" y="2957368"/>
                </a:lnTo>
                <a:lnTo>
                  <a:pt x="0" y="295736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70890" y="26865"/>
            <a:ext cx="11798747" cy="2305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144"/>
              </a:lnSpc>
            </a:pPr>
            <a:r>
              <a:rPr lang="el-GR" sz="4800" dirty="0" err="1" smtClean="0">
                <a:solidFill>
                  <a:srgbClr val="FFFFFF"/>
                </a:solidFill>
                <a:latin typeface="Comic Sans Bold"/>
              </a:rPr>
              <a:t>Έ</a:t>
            </a:r>
            <a:r>
              <a:rPr lang="en-US" sz="4800" dirty="0" err="1" smtClean="0">
                <a:solidFill>
                  <a:srgbClr val="FFFFFF"/>
                </a:solidFill>
                <a:latin typeface="Comic Sans Bold"/>
              </a:rPr>
              <a:t>να</a:t>
            </a:r>
            <a:r>
              <a:rPr lang="en-US" sz="4800" dirty="0" smtClean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Comic Sans Bold"/>
              </a:rPr>
              <a:t>όνομα</a:t>
            </a:r>
            <a:r>
              <a:rPr lang="en-US" sz="4800" dirty="0" smtClean="0">
                <a:solidFill>
                  <a:srgbClr val="FFFFFF"/>
                </a:solidFill>
                <a:latin typeface="Comic Sans Bold"/>
              </a:rPr>
              <a:t>, </a:t>
            </a:r>
            <a:r>
              <a:rPr lang="en-US" sz="4800" dirty="0" err="1" smtClean="0">
                <a:solidFill>
                  <a:srgbClr val="FFFFFF"/>
                </a:solidFill>
                <a:latin typeface="Comic Sans Bold"/>
              </a:rPr>
              <a:t>μια</a:t>
            </a:r>
            <a:r>
              <a:rPr lang="en-US" sz="4800" dirty="0" smtClean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Comic Sans Bold"/>
              </a:rPr>
              <a:t>ταυτότητα</a:t>
            </a:r>
            <a:r>
              <a:rPr lang="en-US" sz="4800" dirty="0" smtClean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Comic Sans Bold"/>
              </a:rPr>
              <a:t>και</a:t>
            </a:r>
            <a:r>
              <a:rPr lang="en-US" sz="4800" dirty="0" smtClean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Comic Sans Bold"/>
              </a:rPr>
              <a:t>μια</a:t>
            </a:r>
            <a:r>
              <a:rPr lang="en-US" sz="4800" dirty="0" smtClean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Comic Sans Bold"/>
              </a:rPr>
              <a:t>εθνικότητα</a:t>
            </a:r>
            <a:r>
              <a:rPr lang="en-US" sz="4800" dirty="0" smtClean="0">
                <a:solidFill>
                  <a:srgbClr val="FFFFFF"/>
                </a:solidFill>
                <a:latin typeface="Comic Sans Bold"/>
              </a:rPr>
              <a:t>, </a:t>
            </a:r>
            <a:r>
              <a:rPr lang="en-US" sz="4800" dirty="0" err="1" smtClean="0">
                <a:solidFill>
                  <a:srgbClr val="FFFFFF"/>
                </a:solidFill>
                <a:latin typeface="Comic Sans Bold"/>
              </a:rPr>
              <a:t>και</a:t>
            </a:r>
            <a:r>
              <a:rPr lang="en-US" sz="4800" dirty="0" smtClean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Comic Sans Bold"/>
              </a:rPr>
              <a:t>να</a:t>
            </a:r>
            <a:r>
              <a:rPr lang="en-US" sz="4800" dirty="0" smtClean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Comic Sans Bold"/>
              </a:rPr>
              <a:t>τους</a:t>
            </a:r>
            <a:r>
              <a:rPr lang="en-US" sz="4800" dirty="0" smtClean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Comic Sans Bold"/>
              </a:rPr>
              <a:t>φροντίζουν</a:t>
            </a:r>
            <a:r>
              <a:rPr lang="en-US" sz="4800" dirty="0" smtClean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Comic Sans Bold"/>
              </a:rPr>
              <a:t>οι</a:t>
            </a:r>
            <a:r>
              <a:rPr lang="en-US" sz="4800" dirty="0" smtClean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Comic Sans Bold"/>
              </a:rPr>
              <a:t>γονείς</a:t>
            </a:r>
            <a:r>
              <a:rPr lang="en-US" sz="4800" dirty="0" smtClean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Comic Sans Bold"/>
              </a:rPr>
              <a:t>τους</a:t>
            </a:r>
            <a:r>
              <a:rPr lang="en-US" sz="4800" dirty="0" smtClean="0">
                <a:solidFill>
                  <a:srgbClr val="FFFFFF"/>
                </a:solidFill>
                <a:latin typeface="Comic Sans Bold"/>
              </a:rPr>
              <a:t> ή </a:t>
            </a:r>
            <a:r>
              <a:rPr lang="en-US" sz="4800" dirty="0" err="1" smtClean="0">
                <a:solidFill>
                  <a:srgbClr val="FFFFFF"/>
                </a:solidFill>
                <a:latin typeface="Comic Sans Bold"/>
              </a:rPr>
              <a:t>άλλοι</a:t>
            </a:r>
            <a:r>
              <a:rPr lang="en-US" sz="4800" dirty="0" smtClean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  <a:latin typeface="Comic Sans Bold"/>
              </a:rPr>
              <a:t>φροντιστές</a:t>
            </a:r>
            <a:endParaRPr lang="en-US" sz="4800" dirty="0">
              <a:solidFill>
                <a:srgbClr val="FFFFFF"/>
              </a:solidFill>
              <a:latin typeface="Comic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27444" y="3857466"/>
            <a:ext cx="11495128" cy="5475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071"/>
              </a:lnSpc>
              <a:spcBef>
                <a:spcPct val="0"/>
              </a:spcBef>
            </a:pPr>
            <a:r>
              <a:rPr lang="en-US" sz="3794" dirty="0" err="1">
                <a:solidFill>
                  <a:srgbClr val="FFFFFF"/>
                </a:solidFill>
                <a:latin typeface="Comic Sans Bold"/>
              </a:rPr>
              <a:t>Κάθε</a:t>
            </a:r>
            <a:r>
              <a:rPr lang="en-US" sz="3794" dirty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3794" dirty="0" err="1">
                <a:solidFill>
                  <a:srgbClr val="FFFFFF"/>
                </a:solidFill>
                <a:latin typeface="Comic Sans Bold"/>
              </a:rPr>
              <a:t>παιδί</a:t>
            </a:r>
            <a:r>
              <a:rPr lang="en-US" sz="3794" dirty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3794" dirty="0" err="1">
                <a:solidFill>
                  <a:srgbClr val="FFFFFF"/>
                </a:solidFill>
                <a:latin typeface="Comic Sans Bold"/>
              </a:rPr>
              <a:t>έχει</a:t>
            </a:r>
            <a:r>
              <a:rPr lang="en-US" sz="3794" dirty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3794" dirty="0" err="1">
                <a:solidFill>
                  <a:srgbClr val="FFFFFF"/>
                </a:solidFill>
                <a:latin typeface="Comic Sans Bold"/>
              </a:rPr>
              <a:t>δικαίωμα</a:t>
            </a:r>
            <a:r>
              <a:rPr lang="en-US" sz="3794" dirty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3794" dirty="0" err="1">
                <a:solidFill>
                  <a:srgbClr val="FFFFFF"/>
                </a:solidFill>
                <a:latin typeface="Comic Sans Bold"/>
              </a:rPr>
              <a:t>σε</a:t>
            </a:r>
            <a:r>
              <a:rPr lang="en-US" sz="3794" dirty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3794" dirty="0" err="1">
                <a:solidFill>
                  <a:srgbClr val="FFFFFF"/>
                </a:solidFill>
                <a:latin typeface="Comic Sans Bold"/>
              </a:rPr>
              <a:t>νομική</a:t>
            </a:r>
            <a:r>
              <a:rPr lang="en-US" sz="3794" dirty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3794" dirty="0" err="1">
                <a:solidFill>
                  <a:srgbClr val="FFFFFF"/>
                </a:solidFill>
                <a:latin typeface="Comic Sans Bold"/>
              </a:rPr>
              <a:t>ταυτότητα</a:t>
            </a:r>
            <a:r>
              <a:rPr lang="en-US" sz="3794" dirty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3794" dirty="0" err="1">
                <a:solidFill>
                  <a:srgbClr val="FFFFFF"/>
                </a:solidFill>
                <a:latin typeface="Comic Sans Bold"/>
              </a:rPr>
              <a:t>και</a:t>
            </a:r>
            <a:r>
              <a:rPr lang="en-US" sz="3794" dirty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3794" dirty="0" err="1">
                <a:solidFill>
                  <a:srgbClr val="FFFFFF"/>
                </a:solidFill>
                <a:latin typeface="Comic Sans Bold"/>
              </a:rPr>
              <a:t>να</a:t>
            </a:r>
            <a:r>
              <a:rPr lang="en-US" sz="3794" dirty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3794" dirty="0" err="1">
                <a:solidFill>
                  <a:srgbClr val="FFFFFF"/>
                </a:solidFill>
                <a:latin typeface="Comic Sans Bold"/>
              </a:rPr>
              <a:t>αναγνωρίζεται</a:t>
            </a:r>
            <a:r>
              <a:rPr lang="en-US" sz="3794" dirty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3794" dirty="0" err="1">
                <a:solidFill>
                  <a:srgbClr val="FFFFFF"/>
                </a:solidFill>
                <a:latin typeface="Comic Sans Bold"/>
              </a:rPr>
              <a:t>ως</a:t>
            </a:r>
            <a:r>
              <a:rPr lang="en-US" sz="3794" dirty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3794" dirty="0" err="1">
                <a:solidFill>
                  <a:srgbClr val="FFFFFF"/>
                </a:solidFill>
                <a:latin typeface="Comic Sans Bold"/>
              </a:rPr>
              <a:t>πρόσωπο</a:t>
            </a:r>
            <a:r>
              <a:rPr lang="en-US" sz="3794" dirty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l-GR" sz="3794" dirty="0" smtClean="0">
                <a:solidFill>
                  <a:srgbClr val="FFFFFF"/>
                </a:solidFill>
                <a:latin typeface="Comic Sans Bold"/>
              </a:rPr>
              <a:t>μπροστά στον</a:t>
            </a:r>
            <a:r>
              <a:rPr lang="en-US" sz="3794" dirty="0" smtClean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3794" dirty="0" err="1" smtClean="0">
                <a:solidFill>
                  <a:srgbClr val="FFFFFF"/>
                </a:solidFill>
                <a:latin typeface="Comic Sans Bold"/>
              </a:rPr>
              <a:t>νόμο</a:t>
            </a:r>
            <a:r>
              <a:rPr lang="en-US" sz="3794" dirty="0" smtClean="0">
                <a:solidFill>
                  <a:srgbClr val="FFFFFF"/>
                </a:solidFill>
                <a:latin typeface="Comic Sans Bold"/>
              </a:rPr>
              <a:t>. </a:t>
            </a:r>
            <a:endParaRPr lang="el-GR" sz="3794" dirty="0" smtClean="0">
              <a:solidFill>
                <a:srgbClr val="FFFFFF"/>
              </a:solidFill>
              <a:latin typeface="Comic Sans Bold"/>
            </a:endParaRPr>
          </a:p>
          <a:p>
            <a:pPr marL="0" lvl="0" indent="0" algn="l">
              <a:lnSpc>
                <a:spcPts val="6071"/>
              </a:lnSpc>
              <a:spcBef>
                <a:spcPct val="0"/>
              </a:spcBef>
            </a:pPr>
            <a:r>
              <a:rPr lang="en-US" sz="3794" dirty="0" err="1" smtClean="0">
                <a:solidFill>
                  <a:srgbClr val="FFFFFF"/>
                </a:solidFill>
                <a:latin typeface="Comic Sans Bold"/>
              </a:rPr>
              <a:t>Οι</a:t>
            </a:r>
            <a:r>
              <a:rPr lang="en-US" sz="3794" dirty="0" smtClean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3794" dirty="0" err="1">
                <a:solidFill>
                  <a:srgbClr val="FFFFFF"/>
                </a:solidFill>
                <a:latin typeface="Comic Sans Bold"/>
              </a:rPr>
              <a:t>γονείς</a:t>
            </a:r>
            <a:r>
              <a:rPr lang="en-US" sz="3794" dirty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3794" dirty="0" err="1">
                <a:solidFill>
                  <a:srgbClr val="FFFFFF"/>
                </a:solidFill>
                <a:latin typeface="Comic Sans Bold"/>
              </a:rPr>
              <a:t>και</a:t>
            </a:r>
            <a:r>
              <a:rPr lang="en-US" sz="3794" dirty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3794" dirty="0" err="1">
                <a:solidFill>
                  <a:srgbClr val="FFFFFF"/>
                </a:solidFill>
                <a:latin typeface="Comic Sans Bold"/>
              </a:rPr>
              <a:t>άλλοι</a:t>
            </a:r>
            <a:r>
              <a:rPr lang="en-US" sz="3794" dirty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3794" dirty="0" err="1">
                <a:solidFill>
                  <a:srgbClr val="FFFFFF"/>
                </a:solidFill>
                <a:latin typeface="Comic Sans Bold"/>
              </a:rPr>
              <a:t>φροντιστές</a:t>
            </a:r>
            <a:r>
              <a:rPr lang="en-US" sz="3794" dirty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3794" dirty="0" err="1">
                <a:solidFill>
                  <a:srgbClr val="FFFFFF"/>
                </a:solidFill>
                <a:latin typeface="Comic Sans Bold"/>
              </a:rPr>
              <a:t>έχουν</a:t>
            </a:r>
            <a:r>
              <a:rPr lang="en-US" sz="3794" dirty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3794" dirty="0" err="1">
                <a:solidFill>
                  <a:srgbClr val="FFFFFF"/>
                </a:solidFill>
                <a:latin typeface="Comic Sans Bold"/>
              </a:rPr>
              <a:t>την</a:t>
            </a:r>
            <a:r>
              <a:rPr lang="en-US" sz="3794" dirty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3794" dirty="0" err="1">
                <a:solidFill>
                  <a:srgbClr val="FFFFFF"/>
                </a:solidFill>
                <a:latin typeface="Comic Sans Bold"/>
              </a:rPr>
              <a:t>ευθύνη</a:t>
            </a:r>
            <a:r>
              <a:rPr lang="en-US" sz="3794" dirty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3794" dirty="0" err="1">
                <a:solidFill>
                  <a:srgbClr val="FFFFFF"/>
                </a:solidFill>
                <a:latin typeface="Comic Sans Bold"/>
              </a:rPr>
              <a:t>να</a:t>
            </a:r>
            <a:r>
              <a:rPr lang="en-US" sz="3794" dirty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3794" dirty="0" err="1">
                <a:solidFill>
                  <a:srgbClr val="FFFFFF"/>
                </a:solidFill>
                <a:latin typeface="Comic Sans Bold"/>
              </a:rPr>
              <a:t>παρέχουν</a:t>
            </a:r>
            <a:r>
              <a:rPr lang="en-US" sz="3794" dirty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3794" dirty="0" err="1">
                <a:solidFill>
                  <a:srgbClr val="FFFFFF"/>
                </a:solidFill>
                <a:latin typeface="Comic Sans Bold"/>
              </a:rPr>
              <a:t>ένα</a:t>
            </a:r>
            <a:r>
              <a:rPr lang="en-US" sz="3794" dirty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3794" dirty="0" err="1">
                <a:solidFill>
                  <a:srgbClr val="FFFFFF"/>
                </a:solidFill>
                <a:latin typeface="Comic Sans Bold"/>
              </a:rPr>
              <a:t>ασφαλές</a:t>
            </a:r>
            <a:r>
              <a:rPr lang="en-US" sz="3794" dirty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3794" dirty="0" err="1">
                <a:solidFill>
                  <a:srgbClr val="FFFFFF"/>
                </a:solidFill>
                <a:latin typeface="Comic Sans Bold"/>
              </a:rPr>
              <a:t>και</a:t>
            </a:r>
            <a:r>
              <a:rPr lang="en-US" sz="3794" dirty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3794" dirty="0" err="1">
                <a:solidFill>
                  <a:srgbClr val="FFFFFF"/>
                </a:solidFill>
                <a:latin typeface="Comic Sans Bold"/>
              </a:rPr>
              <a:t>περιποιητικό</a:t>
            </a:r>
            <a:r>
              <a:rPr lang="en-US" sz="3794" dirty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3794" dirty="0" err="1">
                <a:solidFill>
                  <a:srgbClr val="FFFFFF"/>
                </a:solidFill>
                <a:latin typeface="Comic Sans Bold"/>
              </a:rPr>
              <a:t>περιβάλλον</a:t>
            </a:r>
            <a:r>
              <a:rPr lang="en-US" sz="3794" dirty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3794" dirty="0" err="1">
                <a:solidFill>
                  <a:srgbClr val="FFFFFF"/>
                </a:solidFill>
                <a:latin typeface="Comic Sans Bold"/>
              </a:rPr>
              <a:t>για</a:t>
            </a:r>
            <a:r>
              <a:rPr lang="en-US" sz="3794" dirty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3794" dirty="0" err="1">
                <a:solidFill>
                  <a:srgbClr val="FFFFFF"/>
                </a:solidFill>
                <a:latin typeface="Comic Sans Bold"/>
              </a:rPr>
              <a:t>τα</a:t>
            </a:r>
            <a:r>
              <a:rPr lang="en-US" sz="3794" dirty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3794" dirty="0" err="1">
                <a:solidFill>
                  <a:srgbClr val="FFFFFF"/>
                </a:solidFill>
                <a:latin typeface="Comic Sans Bold"/>
              </a:rPr>
              <a:t>παιδιά</a:t>
            </a:r>
            <a:r>
              <a:rPr lang="en-US" sz="3794" dirty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3794" dirty="0" err="1">
                <a:solidFill>
                  <a:srgbClr val="FFFFFF"/>
                </a:solidFill>
                <a:latin typeface="Comic Sans Bold"/>
              </a:rPr>
              <a:t>και</a:t>
            </a:r>
            <a:r>
              <a:rPr lang="en-US" sz="3794" dirty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3794" dirty="0" err="1">
                <a:solidFill>
                  <a:srgbClr val="FFFFFF"/>
                </a:solidFill>
                <a:latin typeface="Comic Sans Bold"/>
              </a:rPr>
              <a:t>να</a:t>
            </a:r>
            <a:r>
              <a:rPr lang="en-US" sz="3794" dirty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3794" dirty="0" err="1">
                <a:solidFill>
                  <a:srgbClr val="FFFFFF"/>
                </a:solidFill>
                <a:latin typeface="Comic Sans Bold"/>
              </a:rPr>
              <a:t>τα</a:t>
            </a:r>
            <a:r>
              <a:rPr lang="en-US" sz="3794" dirty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3794" dirty="0" err="1">
                <a:solidFill>
                  <a:srgbClr val="FFFFFF"/>
                </a:solidFill>
                <a:latin typeface="Comic Sans Bold"/>
              </a:rPr>
              <a:t>προστατεύουν</a:t>
            </a:r>
            <a:r>
              <a:rPr lang="en-US" sz="3794" dirty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3794" dirty="0" err="1">
                <a:solidFill>
                  <a:srgbClr val="FFFFFF"/>
                </a:solidFill>
                <a:latin typeface="Comic Sans Bold"/>
              </a:rPr>
              <a:t>από</a:t>
            </a:r>
            <a:r>
              <a:rPr lang="en-US" sz="3794" dirty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3794" dirty="0" err="1">
                <a:solidFill>
                  <a:srgbClr val="FFFFFF"/>
                </a:solidFill>
                <a:latin typeface="Comic Sans Bold"/>
              </a:rPr>
              <a:t>βλάβη</a:t>
            </a:r>
            <a:r>
              <a:rPr lang="en-US" sz="3794" dirty="0">
                <a:solidFill>
                  <a:srgbClr val="FFFFFF"/>
                </a:solidFill>
                <a:latin typeface="Comic Sans Bold"/>
              </a:rPr>
              <a:t>, </a:t>
            </a:r>
            <a:r>
              <a:rPr lang="en-US" sz="3794" dirty="0" err="1">
                <a:solidFill>
                  <a:srgbClr val="FFFFFF"/>
                </a:solidFill>
                <a:latin typeface="Comic Sans Bold"/>
              </a:rPr>
              <a:t>κακοποίηση</a:t>
            </a:r>
            <a:r>
              <a:rPr lang="en-US" sz="3794" dirty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3794" dirty="0" err="1">
                <a:solidFill>
                  <a:srgbClr val="FFFFFF"/>
                </a:solidFill>
                <a:latin typeface="Comic Sans Bold"/>
              </a:rPr>
              <a:t>και</a:t>
            </a:r>
            <a:r>
              <a:rPr lang="en-US" sz="3794" dirty="0">
                <a:solidFill>
                  <a:srgbClr val="FFFFFF"/>
                </a:solidFill>
                <a:latin typeface="Comic Sans Bold"/>
              </a:rPr>
              <a:t> </a:t>
            </a:r>
            <a:r>
              <a:rPr lang="en-US" sz="3794" dirty="0" err="1" smtClean="0">
                <a:solidFill>
                  <a:srgbClr val="FFFFFF"/>
                </a:solidFill>
                <a:latin typeface="Comic Sans Bold"/>
              </a:rPr>
              <a:t>παραμέληση</a:t>
            </a:r>
            <a:r>
              <a:rPr lang="el-GR" sz="3794" dirty="0" smtClean="0">
                <a:solidFill>
                  <a:srgbClr val="FFFFFF"/>
                </a:solidFill>
                <a:latin typeface="Comic Sans Bold"/>
              </a:rPr>
              <a:t>.</a:t>
            </a:r>
            <a:endParaRPr lang="en-US" sz="3794" dirty="0">
              <a:solidFill>
                <a:srgbClr val="FFFFFF"/>
              </a:solidFill>
              <a:latin typeface="Comic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59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44879" y="179042"/>
            <a:ext cx="17798242" cy="9928916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Freeform 3"/>
          <p:cNvSpPr/>
          <p:nvPr/>
        </p:nvSpPr>
        <p:spPr>
          <a:xfrm>
            <a:off x="609600" y="876300"/>
            <a:ext cx="6324600" cy="8001000"/>
          </a:xfrm>
          <a:custGeom>
            <a:avLst/>
            <a:gdLst/>
            <a:ahLst/>
            <a:cxnLst/>
            <a:rect l="l" t="t" r="r" b="b"/>
            <a:pathLst>
              <a:path w="3481784" h="5309950">
                <a:moveTo>
                  <a:pt x="0" y="0"/>
                </a:moveTo>
                <a:lnTo>
                  <a:pt x="3481784" y="0"/>
                </a:lnTo>
                <a:lnTo>
                  <a:pt x="3481784" y="5309949"/>
                </a:lnTo>
                <a:lnTo>
                  <a:pt x="0" y="530994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387581">
            <a:off x="15508640" y="-1028700"/>
            <a:ext cx="3501321" cy="4114800"/>
          </a:xfrm>
          <a:custGeom>
            <a:avLst/>
            <a:gdLst/>
            <a:ahLst/>
            <a:cxnLst/>
            <a:rect l="l" t="t" r="r" b="b"/>
            <a:pathLst>
              <a:path w="3501321" h="4114800">
                <a:moveTo>
                  <a:pt x="0" y="0"/>
                </a:moveTo>
                <a:lnTo>
                  <a:pt x="3501320" y="0"/>
                </a:lnTo>
                <a:lnTo>
                  <a:pt x="35013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487116"/>
            <a:ext cx="15434955" cy="763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72"/>
              </a:lnSpc>
            </a:pPr>
            <a:endParaRPr lang="en-US" sz="4900" dirty="0">
              <a:solidFill>
                <a:srgbClr val="073176"/>
              </a:solidFill>
              <a:latin typeface="Comic Sa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82346" y="2703571"/>
            <a:ext cx="13228627" cy="805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49"/>
              </a:lnSpc>
            </a:pPr>
            <a:endParaRPr lang="en-US" sz="4691" dirty="0">
              <a:solidFill>
                <a:srgbClr val="073176"/>
              </a:solidFill>
              <a:latin typeface="Comic Sans Bold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7620000" y="3848100"/>
            <a:ext cx="998220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5120"/>
              </a:lnSpc>
            </a:pPr>
            <a:r>
              <a:rPr lang="el-GR" sz="4000" dirty="0" smtClean="0">
                <a:solidFill>
                  <a:srgbClr val="073176"/>
                </a:solidFill>
                <a:latin typeface="Comic Sans Bold"/>
              </a:rPr>
              <a:t>Μπορείς να πεις ποιο δικαίωμα παρουσιάζει η εικόνα;</a:t>
            </a:r>
            <a:endParaRPr lang="en-US" sz="4000" dirty="0">
              <a:solidFill>
                <a:srgbClr val="073176"/>
              </a:solidFill>
              <a:latin typeface="Comic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990600" y="647700"/>
            <a:ext cx="5334000" cy="7467600"/>
          </a:xfrm>
          <a:custGeom>
            <a:avLst/>
            <a:gdLst/>
            <a:ahLst/>
            <a:cxnLst/>
            <a:rect l="l" t="t" r="r" b="b"/>
            <a:pathLst>
              <a:path w="3481784" h="5309950">
                <a:moveTo>
                  <a:pt x="0" y="0"/>
                </a:moveTo>
                <a:lnTo>
                  <a:pt x="3481784" y="0"/>
                </a:lnTo>
                <a:lnTo>
                  <a:pt x="3481784" y="5309949"/>
                </a:lnTo>
                <a:lnTo>
                  <a:pt x="0" y="530994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387581">
            <a:off x="15508640" y="-1028700"/>
            <a:ext cx="3501321" cy="4114800"/>
          </a:xfrm>
          <a:custGeom>
            <a:avLst/>
            <a:gdLst/>
            <a:ahLst/>
            <a:cxnLst/>
            <a:rect l="l" t="t" r="r" b="b"/>
            <a:pathLst>
              <a:path w="3501321" h="4114800">
                <a:moveTo>
                  <a:pt x="0" y="0"/>
                </a:moveTo>
                <a:lnTo>
                  <a:pt x="3501320" y="0"/>
                </a:lnTo>
                <a:lnTo>
                  <a:pt x="35013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629400" y="876300"/>
            <a:ext cx="9872355" cy="71181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200000"/>
              </a:lnSpc>
            </a:pPr>
            <a:r>
              <a:rPr lang="el-GR" sz="6000" dirty="0" smtClean="0">
                <a:solidFill>
                  <a:srgbClr val="073176"/>
                </a:solidFill>
                <a:latin typeface="Comic Sans Bold"/>
              </a:rPr>
              <a:t>Κάθε παιδί έχει δικαίωμα να ε</a:t>
            </a:r>
            <a:r>
              <a:rPr lang="en-US" sz="6000" dirty="0" err="1" smtClean="0">
                <a:solidFill>
                  <a:srgbClr val="073176"/>
                </a:solidFill>
                <a:latin typeface="Comic Sans Bold"/>
              </a:rPr>
              <a:t>κφράζ</a:t>
            </a:r>
            <a:r>
              <a:rPr lang="el-GR" sz="6000" dirty="0" smtClean="0">
                <a:solidFill>
                  <a:srgbClr val="073176"/>
                </a:solidFill>
                <a:latin typeface="Comic Sans Bold"/>
              </a:rPr>
              <a:t>ει</a:t>
            </a:r>
            <a:r>
              <a:rPr lang="en-US" sz="60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6000" dirty="0" err="1" smtClean="0">
                <a:solidFill>
                  <a:srgbClr val="073176"/>
                </a:solidFill>
                <a:latin typeface="Comic Sans Bold"/>
              </a:rPr>
              <a:t>τις</a:t>
            </a:r>
            <a:r>
              <a:rPr lang="en-US" sz="60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6000" dirty="0" err="1" smtClean="0">
                <a:solidFill>
                  <a:srgbClr val="073176"/>
                </a:solidFill>
                <a:latin typeface="Comic Sans Bold"/>
              </a:rPr>
              <a:t>απόψεις</a:t>
            </a:r>
            <a:r>
              <a:rPr lang="en-US" sz="60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6000" dirty="0" err="1" smtClean="0">
                <a:solidFill>
                  <a:srgbClr val="073176"/>
                </a:solidFill>
                <a:latin typeface="Comic Sans Bold"/>
              </a:rPr>
              <a:t>του</a:t>
            </a:r>
            <a:r>
              <a:rPr lang="en-US" sz="6000" dirty="0" smtClean="0">
                <a:solidFill>
                  <a:srgbClr val="073176"/>
                </a:solidFill>
                <a:latin typeface="Comic Sans Bold"/>
              </a:rPr>
              <a:t>, </a:t>
            </a:r>
            <a:r>
              <a:rPr lang="el-GR" sz="6000" dirty="0" smtClean="0">
                <a:solidFill>
                  <a:srgbClr val="073176"/>
                </a:solidFill>
                <a:latin typeface="Comic Sans Bold"/>
              </a:rPr>
              <a:t> να </a:t>
            </a:r>
            <a:r>
              <a:rPr lang="en-US" sz="6000" dirty="0" err="1" smtClean="0">
                <a:solidFill>
                  <a:srgbClr val="073176"/>
                </a:solidFill>
                <a:latin typeface="Comic Sans Bold"/>
              </a:rPr>
              <a:t>ακούγ</a:t>
            </a:r>
            <a:r>
              <a:rPr lang="el-GR" sz="6000" dirty="0" smtClean="0">
                <a:solidFill>
                  <a:srgbClr val="073176"/>
                </a:solidFill>
                <a:latin typeface="Comic Sans Bold"/>
              </a:rPr>
              <a:t>ε</a:t>
            </a:r>
            <a:r>
              <a:rPr lang="en-US" sz="6000" dirty="0" err="1" smtClean="0">
                <a:solidFill>
                  <a:srgbClr val="073176"/>
                </a:solidFill>
                <a:latin typeface="Comic Sans Bold"/>
              </a:rPr>
              <a:t>ται</a:t>
            </a:r>
            <a:r>
              <a:rPr lang="en-US" sz="60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6000" dirty="0" err="1" smtClean="0">
                <a:solidFill>
                  <a:srgbClr val="073176"/>
                </a:solidFill>
                <a:latin typeface="Comic Sans Bold"/>
              </a:rPr>
              <a:t>και</a:t>
            </a:r>
            <a:r>
              <a:rPr lang="en-US" sz="60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l-GR" sz="6000" dirty="0" smtClean="0">
                <a:solidFill>
                  <a:srgbClr val="073176"/>
                </a:solidFill>
                <a:latin typeface="Comic Sans Bold"/>
              </a:rPr>
              <a:t> να </a:t>
            </a:r>
            <a:r>
              <a:rPr lang="en-US" sz="6000" dirty="0" err="1" smtClean="0">
                <a:solidFill>
                  <a:srgbClr val="073176"/>
                </a:solidFill>
                <a:latin typeface="Comic Sans Bold"/>
              </a:rPr>
              <a:t>αναζητ</a:t>
            </a:r>
            <a:r>
              <a:rPr lang="el-GR" sz="6000" dirty="0" smtClean="0">
                <a:solidFill>
                  <a:srgbClr val="073176"/>
                </a:solidFill>
                <a:latin typeface="Comic Sans Bold"/>
              </a:rPr>
              <a:t>ά</a:t>
            </a:r>
            <a:r>
              <a:rPr lang="en-US" sz="60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6000" dirty="0" err="1" smtClean="0">
                <a:solidFill>
                  <a:srgbClr val="073176"/>
                </a:solidFill>
                <a:latin typeface="Comic Sans Bold"/>
              </a:rPr>
              <a:t>πληροφορίες</a:t>
            </a:r>
            <a:r>
              <a:rPr lang="el-GR" sz="4900" dirty="0" smtClean="0">
                <a:solidFill>
                  <a:srgbClr val="073176"/>
                </a:solidFill>
                <a:latin typeface="Comic Sans Bold"/>
              </a:rPr>
              <a:t>.</a:t>
            </a:r>
            <a:endParaRPr lang="en-US" sz="4900" dirty="0">
              <a:solidFill>
                <a:srgbClr val="073176"/>
              </a:solidFill>
              <a:latin typeface="Comic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44879" y="179042"/>
            <a:ext cx="17798242" cy="9928916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Freeform 3"/>
          <p:cNvSpPr/>
          <p:nvPr/>
        </p:nvSpPr>
        <p:spPr>
          <a:xfrm>
            <a:off x="606833" y="3729978"/>
            <a:ext cx="3481784" cy="5309950"/>
          </a:xfrm>
          <a:custGeom>
            <a:avLst/>
            <a:gdLst/>
            <a:ahLst/>
            <a:cxnLst/>
            <a:rect l="l" t="t" r="r" b="b"/>
            <a:pathLst>
              <a:path w="3481784" h="5309950">
                <a:moveTo>
                  <a:pt x="0" y="0"/>
                </a:moveTo>
                <a:lnTo>
                  <a:pt x="3481784" y="0"/>
                </a:lnTo>
                <a:lnTo>
                  <a:pt x="3481784" y="5309949"/>
                </a:lnTo>
                <a:lnTo>
                  <a:pt x="0" y="530994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387581">
            <a:off x="15508640" y="-1028700"/>
            <a:ext cx="3501321" cy="4114800"/>
          </a:xfrm>
          <a:custGeom>
            <a:avLst/>
            <a:gdLst/>
            <a:ahLst/>
            <a:cxnLst/>
            <a:rect l="l" t="t" r="r" b="b"/>
            <a:pathLst>
              <a:path w="3501321" h="4114800">
                <a:moveTo>
                  <a:pt x="0" y="0"/>
                </a:moveTo>
                <a:lnTo>
                  <a:pt x="3501320" y="0"/>
                </a:lnTo>
                <a:lnTo>
                  <a:pt x="35013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487116"/>
            <a:ext cx="15434955" cy="1559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72"/>
              </a:lnSpc>
            </a:pPr>
            <a:r>
              <a:rPr lang="el-GR" sz="4900" dirty="0" smtClean="0">
                <a:solidFill>
                  <a:srgbClr val="073176"/>
                </a:solidFill>
                <a:latin typeface="Comic Sans Bold"/>
              </a:rPr>
              <a:t>Ε</a:t>
            </a:r>
            <a:r>
              <a:rPr lang="en-US" sz="4900" dirty="0" err="1" smtClean="0">
                <a:solidFill>
                  <a:srgbClr val="073176"/>
                </a:solidFill>
                <a:latin typeface="Comic Sans Bold"/>
              </a:rPr>
              <a:t>κφράζουν</a:t>
            </a:r>
            <a:r>
              <a:rPr lang="en-US" sz="49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900" dirty="0" err="1" smtClean="0">
                <a:solidFill>
                  <a:srgbClr val="073176"/>
                </a:solidFill>
                <a:latin typeface="Comic Sans Bold"/>
              </a:rPr>
              <a:t>τις</a:t>
            </a:r>
            <a:r>
              <a:rPr lang="en-US" sz="49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900" dirty="0" err="1" smtClean="0">
                <a:solidFill>
                  <a:srgbClr val="073176"/>
                </a:solidFill>
                <a:latin typeface="Comic Sans Bold"/>
              </a:rPr>
              <a:t>απόψεις</a:t>
            </a:r>
            <a:r>
              <a:rPr lang="en-US" sz="49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900" dirty="0" err="1" smtClean="0">
                <a:solidFill>
                  <a:srgbClr val="073176"/>
                </a:solidFill>
                <a:latin typeface="Comic Sans Bold"/>
              </a:rPr>
              <a:t>του</a:t>
            </a:r>
            <a:r>
              <a:rPr lang="el-GR" sz="4900" dirty="0" smtClean="0">
                <a:solidFill>
                  <a:srgbClr val="073176"/>
                </a:solidFill>
                <a:latin typeface="Comic Sans Bold"/>
              </a:rPr>
              <a:t>ς</a:t>
            </a:r>
            <a:r>
              <a:rPr lang="en-US" sz="4900" dirty="0" smtClean="0">
                <a:solidFill>
                  <a:srgbClr val="073176"/>
                </a:solidFill>
                <a:latin typeface="Comic Sans Bold"/>
              </a:rPr>
              <a:t>, </a:t>
            </a:r>
            <a:r>
              <a:rPr lang="en-US" sz="4900" dirty="0" err="1" smtClean="0">
                <a:solidFill>
                  <a:srgbClr val="073176"/>
                </a:solidFill>
                <a:latin typeface="Comic Sans Bold"/>
              </a:rPr>
              <a:t>ακούγονται</a:t>
            </a:r>
            <a:r>
              <a:rPr lang="en-US" sz="49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900" dirty="0" err="1" smtClean="0">
                <a:solidFill>
                  <a:srgbClr val="073176"/>
                </a:solidFill>
                <a:latin typeface="Comic Sans Bold"/>
              </a:rPr>
              <a:t>και</a:t>
            </a:r>
            <a:r>
              <a:rPr lang="en-US" sz="49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900" dirty="0" err="1" smtClean="0">
                <a:solidFill>
                  <a:srgbClr val="073176"/>
                </a:solidFill>
                <a:latin typeface="Comic Sans Bold"/>
              </a:rPr>
              <a:t>αναζητούν</a:t>
            </a:r>
            <a:r>
              <a:rPr lang="en-US" sz="49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900" dirty="0" err="1" smtClean="0">
                <a:solidFill>
                  <a:srgbClr val="073176"/>
                </a:solidFill>
                <a:latin typeface="Comic Sans Bold"/>
              </a:rPr>
              <a:t>πληροφορίες</a:t>
            </a:r>
            <a:endParaRPr lang="en-US" sz="4900" dirty="0">
              <a:solidFill>
                <a:srgbClr val="073176"/>
              </a:solidFill>
              <a:latin typeface="Comic Sans Bold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715000" y="3314700"/>
            <a:ext cx="11125200" cy="583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6980" tIns="-304704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cs typeface="Arial" pitchFamily="34" charset="0"/>
              </a:rPr>
              <a:t>Ποιος είναι ο ρόλος των μεγάλων σ’ αυτό το δικαίωμα των παιδιών;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4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cs typeface="Arial" pitchFamily="34" charset="0"/>
              </a:rPr>
              <a:t>Tι</a:t>
            </a:r>
            <a:r>
              <a:rPr kumimoji="0" lang="el-GR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cs typeface="Arial" pitchFamily="34" charset="0"/>
              </a:rPr>
              <a:t> έχετε δει ή ακούσει για το δικαίωμα που συζητάτε;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cs typeface="Arial" pitchFamily="34" charset="0"/>
              </a:rPr>
              <a:t>Πώς μπορούν τα παιδιά να το εξασφαλίσουν;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44879" y="179042"/>
            <a:ext cx="17798242" cy="9928916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Freeform 3"/>
          <p:cNvSpPr/>
          <p:nvPr/>
        </p:nvSpPr>
        <p:spPr>
          <a:xfrm>
            <a:off x="606833" y="3729978"/>
            <a:ext cx="3481784" cy="5309950"/>
          </a:xfrm>
          <a:custGeom>
            <a:avLst/>
            <a:gdLst/>
            <a:ahLst/>
            <a:cxnLst/>
            <a:rect l="l" t="t" r="r" b="b"/>
            <a:pathLst>
              <a:path w="3481784" h="5309950">
                <a:moveTo>
                  <a:pt x="0" y="0"/>
                </a:moveTo>
                <a:lnTo>
                  <a:pt x="3481784" y="0"/>
                </a:lnTo>
                <a:lnTo>
                  <a:pt x="3481784" y="5309949"/>
                </a:lnTo>
                <a:lnTo>
                  <a:pt x="0" y="530994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387581">
            <a:off x="15508640" y="-1028700"/>
            <a:ext cx="3501321" cy="4114800"/>
          </a:xfrm>
          <a:custGeom>
            <a:avLst/>
            <a:gdLst/>
            <a:ahLst/>
            <a:cxnLst/>
            <a:rect l="l" t="t" r="r" b="b"/>
            <a:pathLst>
              <a:path w="3501321" h="4114800">
                <a:moveTo>
                  <a:pt x="0" y="0"/>
                </a:moveTo>
                <a:lnTo>
                  <a:pt x="3501320" y="0"/>
                </a:lnTo>
                <a:lnTo>
                  <a:pt x="35013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487116"/>
            <a:ext cx="15434955" cy="1559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72"/>
              </a:lnSpc>
            </a:pPr>
            <a:r>
              <a:rPr lang="el-GR" sz="4900" dirty="0" smtClean="0">
                <a:solidFill>
                  <a:srgbClr val="073176"/>
                </a:solidFill>
                <a:latin typeface="Comic Sans Bold"/>
              </a:rPr>
              <a:t>Ε</a:t>
            </a:r>
            <a:r>
              <a:rPr lang="en-US" sz="4900" dirty="0" err="1" smtClean="0">
                <a:solidFill>
                  <a:srgbClr val="073176"/>
                </a:solidFill>
                <a:latin typeface="Comic Sans Bold"/>
              </a:rPr>
              <a:t>κφράζουν</a:t>
            </a:r>
            <a:r>
              <a:rPr lang="en-US" sz="49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900" dirty="0" err="1" smtClean="0">
                <a:solidFill>
                  <a:srgbClr val="073176"/>
                </a:solidFill>
                <a:latin typeface="Comic Sans Bold"/>
              </a:rPr>
              <a:t>τις</a:t>
            </a:r>
            <a:r>
              <a:rPr lang="en-US" sz="49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900" dirty="0" err="1" smtClean="0">
                <a:solidFill>
                  <a:srgbClr val="073176"/>
                </a:solidFill>
                <a:latin typeface="Comic Sans Bold"/>
              </a:rPr>
              <a:t>απόψεις</a:t>
            </a:r>
            <a:r>
              <a:rPr lang="en-US" sz="49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900" dirty="0" err="1" smtClean="0">
                <a:solidFill>
                  <a:srgbClr val="073176"/>
                </a:solidFill>
                <a:latin typeface="Comic Sans Bold"/>
              </a:rPr>
              <a:t>του</a:t>
            </a:r>
            <a:r>
              <a:rPr lang="el-GR" sz="4900" dirty="0" smtClean="0">
                <a:solidFill>
                  <a:srgbClr val="073176"/>
                </a:solidFill>
                <a:latin typeface="Comic Sans Bold"/>
              </a:rPr>
              <a:t>ς</a:t>
            </a:r>
            <a:r>
              <a:rPr lang="en-US" sz="4900" dirty="0" smtClean="0">
                <a:solidFill>
                  <a:srgbClr val="073176"/>
                </a:solidFill>
                <a:latin typeface="Comic Sans Bold"/>
              </a:rPr>
              <a:t>, </a:t>
            </a:r>
            <a:r>
              <a:rPr lang="en-US" sz="4900" dirty="0" err="1" smtClean="0">
                <a:solidFill>
                  <a:srgbClr val="073176"/>
                </a:solidFill>
                <a:latin typeface="Comic Sans Bold"/>
              </a:rPr>
              <a:t>ακούγονται</a:t>
            </a:r>
            <a:r>
              <a:rPr lang="en-US" sz="49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900" dirty="0" err="1" smtClean="0">
                <a:solidFill>
                  <a:srgbClr val="073176"/>
                </a:solidFill>
                <a:latin typeface="Comic Sans Bold"/>
              </a:rPr>
              <a:t>και</a:t>
            </a:r>
            <a:r>
              <a:rPr lang="en-US" sz="49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900" dirty="0" err="1" smtClean="0">
                <a:solidFill>
                  <a:srgbClr val="073176"/>
                </a:solidFill>
                <a:latin typeface="Comic Sans Bold"/>
              </a:rPr>
              <a:t>αναζητούν</a:t>
            </a:r>
            <a:r>
              <a:rPr lang="en-US" sz="49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900" dirty="0" err="1" smtClean="0">
                <a:solidFill>
                  <a:srgbClr val="073176"/>
                </a:solidFill>
                <a:latin typeface="Comic Sans Bold"/>
              </a:rPr>
              <a:t>πληροφορίες</a:t>
            </a:r>
            <a:endParaRPr lang="en-US" sz="4900" dirty="0">
              <a:solidFill>
                <a:srgbClr val="073176"/>
              </a:solidFill>
              <a:latin typeface="Comic Sa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82346" y="2703571"/>
            <a:ext cx="13228627" cy="6104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49"/>
              </a:lnSpc>
            </a:pPr>
            <a:r>
              <a:rPr lang="en-US" sz="4691" dirty="0" err="1">
                <a:solidFill>
                  <a:srgbClr val="073176"/>
                </a:solidFill>
                <a:latin typeface="Comic Sans"/>
              </a:rPr>
              <a:t>Τα</a:t>
            </a:r>
            <a:r>
              <a:rPr lang="en-US" sz="4691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691" dirty="0" err="1">
                <a:solidFill>
                  <a:srgbClr val="073176"/>
                </a:solidFill>
                <a:latin typeface="Comic Sans"/>
              </a:rPr>
              <a:t>παιδιά</a:t>
            </a:r>
            <a:r>
              <a:rPr lang="en-US" sz="4691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691" dirty="0" err="1">
                <a:solidFill>
                  <a:srgbClr val="073176"/>
                </a:solidFill>
                <a:latin typeface="Comic Sans"/>
              </a:rPr>
              <a:t>έχουν</a:t>
            </a:r>
            <a:r>
              <a:rPr lang="en-US" sz="4691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691" dirty="0" err="1">
                <a:solidFill>
                  <a:srgbClr val="073176"/>
                </a:solidFill>
                <a:latin typeface="Comic Sans"/>
              </a:rPr>
              <a:t>το</a:t>
            </a:r>
            <a:r>
              <a:rPr lang="en-US" sz="4691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691" dirty="0" err="1">
                <a:solidFill>
                  <a:srgbClr val="073176"/>
                </a:solidFill>
                <a:latin typeface="Comic Sans"/>
              </a:rPr>
              <a:t>δικαίωμα</a:t>
            </a:r>
            <a:r>
              <a:rPr lang="en-US" sz="4691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691" dirty="0" err="1">
                <a:solidFill>
                  <a:srgbClr val="073176"/>
                </a:solidFill>
                <a:latin typeface="Comic Sans"/>
              </a:rPr>
              <a:t>να</a:t>
            </a:r>
            <a:r>
              <a:rPr lang="en-US" sz="4691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691" dirty="0" err="1">
                <a:solidFill>
                  <a:srgbClr val="073176"/>
                </a:solidFill>
                <a:latin typeface="Comic Sans"/>
              </a:rPr>
              <a:t>συμμετέχουν</a:t>
            </a:r>
            <a:r>
              <a:rPr lang="en-US" sz="4691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691" dirty="0" err="1">
                <a:solidFill>
                  <a:srgbClr val="073176"/>
                </a:solidFill>
                <a:latin typeface="Comic Sans"/>
              </a:rPr>
              <a:t>ενεργά</a:t>
            </a:r>
            <a:r>
              <a:rPr lang="en-US" sz="4691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691" dirty="0" err="1">
                <a:solidFill>
                  <a:srgbClr val="073176"/>
                </a:solidFill>
                <a:latin typeface="Comic Sans"/>
              </a:rPr>
              <a:t>σε</a:t>
            </a:r>
            <a:r>
              <a:rPr lang="en-US" sz="4691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691" dirty="0" err="1">
                <a:solidFill>
                  <a:srgbClr val="073176"/>
                </a:solidFill>
                <a:latin typeface="Comic Sans"/>
              </a:rPr>
              <a:t>αποφάσεις</a:t>
            </a:r>
            <a:r>
              <a:rPr lang="en-US" sz="4691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691" dirty="0" err="1">
                <a:solidFill>
                  <a:srgbClr val="073176"/>
                </a:solidFill>
                <a:latin typeface="Comic Sans"/>
              </a:rPr>
              <a:t>που</a:t>
            </a:r>
            <a:r>
              <a:rPr lang="en-US" sz="4691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691" dirty="0" err="1">
                <a:solidFill>
                  <a:srgbClr val="073176"/>
                </a:solidFill>
                <a:latin typeface="Comic Sans"/>
              </a:rPr>
              <a:t>επηρεάζουν</a:t>
            </a:r>
            <a:r>
              <a:rPr lang="en-US" sz="4691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691" dirty="0" err="1">
                <a:solidFill>
                  <a:srgbClr val="073176"/>
                </a:solidFill>
                <a:latin typeface="Comic Sans"/>
              </a:rPr>
              <a:t>τη</a:t>
            </a:r>
            <a:r>
              <a:rPr lang="en-US" sz="4691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691" dirty="0" err="1">
                <a:solidFill>
                  <a:srgbClr val="073176"/>
                </a:solidFill>
                <a:latin typeface="Comic Sans"/>
              </a:rPr>
              <a:t>ζωή</a:t>
            </a:r>
            <a:r>
              <a:rPr lang="en-US" sz="4691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691" dirty="0" err="1">
                <a:solidFill>
                  <a:srgbClr val="073176"/>
                </a:solidFill>
                <a:latin typeface="Comic Sans"/>
              </a:rPr>
              <a:t>τους</a:t>
            </a:r>
            <a:r>
              <a:rPr lang="en-US" sz="4691" dirty="0">
                <a:solidFill>
                  <a:srgbClr val="073176"/>
                </a:solidFill>
                <a:latin typeface="Comic Sans"/>
              </a:rPr>
              <a:t>. </a:t>
            </a:r>
            <a:r>
              <a:rPr lang="en-US" sz="4691" dirty="0" err="1">
                <a:solidFill>
                  <a:srgbClr val="073176"/>
                </a:solidFill>
                <a:latin typeface="Comic Sans"/>
              </a:rPr>
              <a:t>Αυτό</a:t>
            </a:r>
            <a:r>
              <a:rPr lang="en-US" sz="4691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691" dirty="0" err="1">
                <a:solidFill>
                  <a:srgbClr val="073176"/>
                </a:solidFill>
                <a:latin typeface="Comic Sans"/>
              </a:rPr>
              <a:t>περιλαμβάνει</a:t>
            </a:r>
            <a:r>
              <a:rPr lang="en-US" sz="4691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691" dirty="0" err="1">
                <a:solidFill>
                  <a:srgbClr val="073176"/>
                </a:solidFill>
                <a:latin typeface="Comic Sans Bold"/>
              </a:rPr>
              <a:t>το</a:t>
            </a:r>
            <a:r>
              <a:rPr lang="en-US" sz="4691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691" dirty="0" err="1">
                <a:solidFill>
                  <a:srgbClr val="073176"/>
                </a:solidFill>
                <a:latin typeface="Comic Sans Bold"/>
              </a:rPr>
              <a:t>δικαίωμα</a:t>
            </a:r>
            <a:r>
              <a:rPr lang="en-US" sz="4691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691" dirty="0" err="1">
                <a:solidFill>
                  <a:srgbClr val="073176"/>
                </a:solidFill>
                <a:latin typeface="Comic Sans Bold"/>
              </a:rPr>
              <a:t>να</a:t>
            </a:r>
            <a:r>
              <a:rPr lang="en-US" sz="4691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691" dirty="0" err="1">
                <a:solidFill>
                  <a:srgbClr val="073176"/>
                </a:solidFill>
                <a:latin typeface="Comic Sans Bold"/>
              </a:rPr>
              <a:t>εκφράζουν</a:t>
            </a:r>
            <a:r>
              <a:rPr lang="en-US" sz="4691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691" dirty="0" err="1">
                <a:solidFill>
                  <a:srgbClr val="073176"/>
                </a:solidFill>
                <a:latin typeface="Comic Sans Bold"/>
              </a:rPr>
              <a:t>τις</a:t>
            </a:r>
            <a:r>
              <a:rPr lang="en-US" sz="4691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691" dirty="0" err="1">
                <a:solidFill>
                  <a:srgbClr val="073176"/>
                </a:solidFill>
                <a:latin typeface="Comic Sans Bold"/>
              </a:rPr>
              <a:t>απόψεις</a:t>
            </a:r>
            <a:r>
              <a:rPr lang="en-US" sz="4691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691" dirty="0" err="1" smtClean="0">
                <a:solidFill>
                  <a:srgbClr val="073176"/>
                </a:solidFill>
                <a:latin typeface="Comic Sans Bold"/>
              </a:rPr>
              <a:t>για</a:t>
            </a:r>
            <a:r>
              <a:rPr lang="en-US" sz="4691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691" dirty="0" err="1">
                <a:solidFill>
                  <a:srgbClr val="073176"/>
                </a:solidFill>
                <a:latin typeface="Comic Sans Bold"/>
              </a:rPr>
              <a:t>θέματα</a:t>
            </a:r>
            <a:r>
              <a:rPr lang="en-US" sz="4691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691" dirty="0" err="1">
                <a:solidFill>
                  <a:srgbClr val="073176"/>
                </a:solidFill>
                <a:latin typeface="Comic Sans Bold"/>
              </a:rPr>
              <a:t>που</a:t>
            </a:r>
            <a:r>
              <a:rPr lang="en-US" sz="4691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691" dirty="0" err="1">
                <a:solidFill>
                  <a:srgbClr val="073176"/>
                </a:solidFill>
                <a:latin typeface="Comic Sans Bold"/>
              </a:rPr>
              <a:t>τους</a:t>
            </a:r>
            <a:r>
              <a:rPr lang="en-US" sz="4691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691" dirty="0" err="1">
                <a:solidFill>
                  <a:srgbClr val="073176"/>
                </a:solidFill>
                <a:latin typeface="Comic Sans Bold"/>
              </a:rPr>
              <a:t>αφορούν</a:t>
            </a:r>
            <a:r>
              <a:rPr lang="en-US" sz="4691" dirty="0">
                <a:solidFill>
                  <a:srgbClr val="073176"/>
                </a:solidFill>
                <a:latin typeface="Comic Sans Bold"/>
              </a:rPr>
              <a:t>, </a:t>
            </a:r>
            <a:r>
              <a:rPr lang="en-US" sz="4691" dirty="0" err="1">
                <a:solidFill>
                  <a:srgbClr val="073176"/>
                </a:solidFill>
                <a:latin typeface="Comic Sans Bold"/>
              </a:rPr>
              <a:t>να</a:t>
            </a:r>
            <a:r>
              <a:rPr lang="en-US" sz="4691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691" dirty="0" err="1" smtClean="0">
                <a:solidFill>
                  <a:srgbClr val="073176"/>
                </a:solidFill>
                <a:latin typeface="Comic Sans Bold"/>
              </a:rPr>
              <a:t>ακούγονται</a:t>
            </a:r>
            <a:r>
              <a:rPr lang="el-GR" sz="4691" dirty="0" smtClean="0">
                <a:solidFill>
                  <a:srgbClr val="073176"/>
                </a:solidFill>
                <a:latin typeface="Comic Sans Bold"/>
              </a:rPr>
              <a:t>,</a:t>
            </a:r>
            <a:r>
              <a:rPr lang="en-US" sz="4691" dirty="0" err="1" smtClean="0">
                <a:solidFill>
                  <a:srgbClr val="073176"/>
                </a:solidFill>
                <a:latin typeface="Comic Sans Bold"/>
              </a:rPr>
              <a:t>να</a:t>
            </a:r>
            <a:r>
              <a:rPr lang="en-US" sz="4691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691" dirty="0" err="1">
                <a:solidFill>
                  <a:srgbClr val="073176"/>
                </a:solidFill>
                <a:latin typeface="Comic Sans Bold"/>
              </a:rPr>
              <a:t>λαμβάνονται</a:t>
            </a:r>
            <a:r>
              <a:rPr lang="en-US" sz="4691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691" dirty="0" err="1">
                <a:solidFill>
                  <a:srgbClr val="073176"/>
                </a:solidFill>
                <a:latin typeface="Comic Sans Bold"/>
              </a:rPr>
              <a:t>σοβαρά</a:t>
            </a:r>
            <a:r>
              <a:rPr lang="en-US" sz="4691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691" dirty="0" err="1">
                <a:solidFill>
                  <a:srgbClr val="073176"/>
                </a:solidFill>
                <a:latin typeface="Comic Sans Bold"/>
              </a:rPr>
              <a:t>υπόψη</a:t>
            </a:r>
            <a:r>
              <a:rPr lang="en-US" sz="4691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691" dirty="0" err="1">
                <a:solidFill>
                  <a:srgbClr val="073176"/>
                </a:solidFill>
                <a:latin typeface="Comic Sans Bold"/>
              </a:rPr>
              <a:t>και</a:t>
            </a:r>
            <a:r>
              <a:rPr lang="en-US" sz="4691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691" dirty="0" err="1">
                <a:solidFill>
                  <a:srgbClr val="073176"/>
                </a:solidFill>
                <a:latin typeface="Comic Sans Bold"/>
              </a:rPr>
              <a:t>να</a:t>
            </a:r>
            <a:r>
              <a:rPr lang="en-US" sz="4691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691" dirty="0" err="1">
                <a:solidFill>
                  <a:srgbClr val="073176"/>
                </a:solidFill>
                <a:latin typeface="Comic Sans Bold"/>
              </a:rPr>
              <a:t>έχουν</a:t>
            </a:r>
            <a:r>
              <a:rPr lang="en-US" sz="4691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691" dirty="0" err="1">
                <a:solidFill>
                  <a:srgbClr val="073176"/>
                </a:solidFill>
                <a:latin typeface="Comic Sans Bold"/>
              </a:rPr>
              <a:t>πρόσβαση</a:t>
            </a:r>
            <a:r>
              <a:rPr lang="en-US" sz="4691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691" dirty="0" err="1">
                <a:solidFill>
                  <a:srgbClr val="073176"/>
                </a:solidFill>
                <a:latin typeface="Comic Sans Bold"/>
              </a:rPr>
              <a:t>σε</a:t>
            </a:r>
            <a:r>
              <a:rPr lang="en-US" sz="4691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691" dirty="0" err="1">
                <a:solidFill>
                  <a:srgbClr val="073176"/>
                </a:solidFill>
                <a:latin typeface="Comic Sans Bold"/>
              </a:rPr>
              <a:t>πληροφορίες</a:t>
            </a:r>
            <a:r>
              <a:rPr lang="en-US" sz="4691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691" dirty="0" err="1">
                <a:solidFill>
                  <a:srgbClr val="073176"/>
                </a:solidFill>
                <a:latin typeface="Comic Sans Bold"/>
              </a:rPr>
              <a:t>που</a:t>
            </a:r>
            <a:r>
              <a:rPr lang="en-US" sz="4691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691" dirty="0" err="1">
                <a:solidFill>
                  <a:srgbClr val="073176"/>
                </a:solidFill>
                <a:latin typeface="Comic Sans Bold"/>
              </a:rPr>
              <a:t>σχετίζονται</a:t>
            </a:r>
            <a:r>
              <a:rPr lang="en-US" sz="4691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691" dirty="0" err="1">
                <a:solidFill>
                  <a:srgbClr val="073176"/>
                </a:solidFill>
                <a:latin typeface="Comic Sans Bold"/>
              </a:rPr>
              <a:t>με</a:t>
            </a:r>
            <a:r>
              <a:rPr lang="en-US" sz="4691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691" dirty="0" err="1">
                <a:solidFill>
                  <a:srgbClr val="073176"/>
                </a:solidFill>
                <a:latin typeface="Comic Sans Bold"/>
              </a:rPr>
              <a:t>τη</a:t>
            </a:r>
            <a:r>
              <a:rPr lang="en-US" sz="4691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691" dirty="0" err="1">
                <a:solidFill>
                  <a:srgbClr val="073176"/>
                </a:solidFill>
                <a:latin typeface="Comic Sans Bold"/>
              </a:rPr>
              <a:t>ζωή</a:t>
            </a:r>
            <a:r>
              <a:rPr lang="en-US" sz="4691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691" dirty="0" err="1">
                <a:solidFill>
                  <a:srgbClr val="073176"/>
                </a:solidFill>
                <a:latin typeface="Comic Sans Bold"/>
              </a:rPr>
              <a:t>τους</a:t>
            </a:r>
            <a:r>
              <a:rPr lang="en-US" sz="4691" dirty="0">
                <a:solidFill>
                  <a:srgbClr val="073176"/>
                </a:solidFill>
                <a:latin typeface="Comic Sans Bold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1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04800" y="0"/>
            <a:ext cx="17798242" cy="9928916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Freeform 3"/>
          <p:cNvSpPr/>
          <p:nvPr/>
        </p:nvSpPr>
        <p:spPr>
          <a:xfrm flipH="1">
            <a:off x="10668000" y="4000500"/>
            <a:ext cx="3886200" cy="4572000"/>
          </a:xfrm>
          <a:custGeom>
            <a:avLst/>
            <a:gdLst/>
            <a:ahLst/>
            <a:cxnLst/>
            <a:rect l="l" t="t" r="r" b="b"/>
            <a:pathLst>
              <a:path w="2039532" h="3887358">
                <a:moveTo>
                  <a:pt x="2039531" y="0"/>
                </a:moveTo>
                <a:lnTo>
                  <a:pt x="0" y="0"/>
                </a:lnTo>
                <a:lnTo>
                  <a:pt x="0" y="3887358"/>
                </a:lnTo>
                <a:lnTo>
                  <a:pt x="2039531" y="3887358"/>
                </a:lnTo>
                <a:lnTo>
                  <a:pt x="2039531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143000" y="800100"/>
            <a:ext cx="7620000" cy="7696200"/>
          </a:xfrm>
          <a:custGeom>
            <a:avLst/>
            <a:gdLst/>
            <a:ahLst/>
            <a:cxnLst/>
            <a:rect l="l" t="t" r="r" b="b"/>
            <a:pathLst>
              <a:path w="2481102" h="3773343">
                <a:moveTo>
                  <a:pt x="2481102" y="0"/>
                </a:moveTo>
                <a:lnTo>
                  <a:pt x="0" y="0"/>
                </a:lnTo>
                <a:lnTo>
                  <a:pt x="0" y="3773343"/>
                </a:lnTo>
                <a:lnTo>
                  <a:pt x="2481102" y="3773343"/>
                </a:lnTo>
                <a:lnTo>
                  <a:pt x="2481102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398526" y="-366874"/>
            <a:ext cx="1286810" cy="4114800"/>
          </a:xfrm>
          <a:custGeom>
            <a:avLst/>
            <a:gdLst/>
            <a:ahLst/>
            <a:cxnLst/>
            <a:rect l="l" t="t" r="r" b="b"/>
            <a:pathLst>
              <a:path w="1286810" h="4114800">
                <a:moveTo>
                  <a:pt x="0" y="0"/>
                </a:moveTo>
                <a:lnTo>
                  <a:pt x="1286810" y="0"/>
                </a:lnTo>
                <a:lnTo>
                  <a:pt x="128681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426523" y="631283"/>
            <a:ext cx="15434955" cy="667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04"/>
              </a:lnSpc>
            </a:pPr>
            <a:endParaRPr lang="en-US" sz="4300" dirty="0">
              <a:solidFill>
                <a:srgbClr val="073176"/>
              </a:solidFill>
              <a:latin typeface="Comic Sans Bold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11506200" y="876300"/>
            <a:ext cx="5715000" cy="205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5120"/>
              </a:lnSpc>
            </a:pPr>
            <a:r>
              <a:rPr lang="el-GR" sz="4000" dirty="0" smtClean="0">
                <a:solidFill>
                  <a:srgbClr val="073176"/>
                </a:solidFill>
                <a:latin typeface="Comic Sans Bold"/>
              </a:rPr>
              <a:t>Μπορείς να πεις ποιο δικαίωμα παρουσιάζουν οι εικόνες;</a:t>
            </a:r>
            <a:endParaRPr lang="en-US" sz="4000" dirty="0">
              <a:solidFill>
                <a:srgbClr val="073176"/>
              </a:solidFill>
              <a:latin typeface="Comic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H="1">
            <a:off x="15841712" y="5957869"/>
            <a:ext cx="2039532" cy="3887358"/>
          </a:xfrm>
          <a:custGeom>
            <a:avLst/>
            <a:gdLst/>
            <a:ahLst/>
            <a:cxnLst/>
            <a:rect l="l" t="t" r="r" b="b"/>
            <a:pathLst>
              <a:path w="2039532" h="3887358">
                <a:moveTo>
                  <a:pt x="2039531" y="0"/>
                </a:moveTo>
                <a:lnTo>
                  <a:pt x="0" y="0"/>
                </a:lnTo>
                <a:lnTo>
                  <a:pt x="0" y="3887358"/>
                </a:lnTo>
                <a:lnTo>
                  <a:pt x="2039531" y="3887358"/>
                </a:lnTo>
                <a:lnTo>
                  <a:pt x="2039531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143000" y="2933700"/>
            <a:ext cx="4114800" cy="5334000"/>
          </a:xfrm>
          <a:custGeom>
            <a:avLst/>
            <a:gdLst/>
            <a:ahLst/>
            <a:cxnLst/>
            <a:rect l="l" t="t" r="r" b="b"/>
            <a:pathLst>
              <a:path w="2481102" h="3773343">
                <a:moveTo>
                  <a:pt x="2481102" y="0"/>
                </a:moveTo>
                <a:lnTo>
                  <a:pt x="0" y="0"/>
                </a:lnTo>
                <a:lnTo>
                  <a:pt x="0" y="3773343"/>
                </a:lnTo>
                <a:lnTo>
                  <a:pt x="2481102" y="3773343"/>
                </a:lnTo>
                <a:lnTo>
                  <a:pt x="2481102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398526" y="-366874"/>
            <a:ext cx="1286810" cy="4114800"/>
          </a:xfrm>
          <a:custGeom>
            <a:avLst/>
            <a:gdLst/>
            <a:ahLst/>
            <a:cxnLst/>
            <a:rect l="l" t="t" r="r" b="b"/>
            <a:pathLst>
              <a:path w="1286810" h="4114800">
                <a:moveTo>
                  <a:pt x="0" y="0"/>
                </a:moveTo>
                <a:lnTo>
                  <a:pt x="1286810" y="0"/>
                </a:lnTo>
                <a:lnTo>
                  <a:pt x="128681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629400" y="1943100"/>
            <a:ext cx="9393878" cy="54174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el-GR" sz="4800" dirty="0" smtClean="0">
                <a:solidFill>
                  <a:srgbClr val="073176"/>
                </a:solidFill>
                <a:latin typeface="Comic Sans Bold"/>
              </a:rPr>
              <a:t>Κάθε παιδί έχει δικαίωμα να σ</a:t>
            </a:r>
            <a:r>
              <a:rPr lang="en-US" sz="4800" dirty="0" err="1" smtClean="0">
                <a:solidFill>
                  <a:srgbClr val="073176"/>
                </a:solidFill>
                <a:latin typeface="Comic Sans Bold"/>
              </a:rPr>
              <a:t>υμμετέχ</a:t>
            </a:r>
            <a:r>
              <a:rPr lang="el-GR" sz="4800" dirty="0" smtClean="0">
                <a:solidFill>
                  <a:srgbClr val="073176"/>
                </a:solidFill>
                <a:latin typeface="Comic Sans Bold"/>
              </a:rPr>
              <a:t>ει </a:t>
            </a:r>
            <a:r>
              <a:rPr lang="en-US" sz="4800" dirty="0" err="1" smtClean="0">
                <a:solidFill>
                  <a:srgbClr val="073176"/>
                </a:solidFill>
                <a:latin typeface="Comic Sans Bold"/>
              </a:rPr>
              <a:t>σε</a:t>
            </a:r>
            <a:r>
              <a:rPr lang="en-US" sz="48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800" dirty="0" err="1" smtClean="0">
                <a:solidFill>
                  <a:srgbClr val="073176"/>
                </a:solidFill>
                <a:latin typeface="Comic Sans Bold"/>
              </a:rPr>
              <a:t>αποφάσεις</a:t>
            </a:r>
            <a:r>
              <a:rPr lang="en-US" sz="48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800" dirty="0" err="1" smtClean="0">
                <a:solidFill>
                  <a:srgbClr val="073176"/>
                </a:solidFill>
                <a:latin typeface="Comic Sans Bold"/>
              </a:rPr>
              <a:t>που</a:t>
            </a:r>
            <a:r>
              <a:rPr lang="en-US" sz="48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800" dirty="0" err="1" smtClean="0">
                <a:solidFill>
                  <a:srgbClr val="073176"/>
                </a:solidFill>
                <a:latin typeface="Comic Sans Bold"/>
              </a:rPr>
              <a:t>επηρεάζουν</a:t>
            </a:r>
            <a:r>
              <a:rPr lang="en-US" sz="48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800" dirty="0" err="1" smtClean="0">
                <a:solidFill>
                  <a:srgbClr val="073176"/>
                </a:solidFill>
                <a:latin typeface="Comic Sans Bold"/>
              </a:rPr>
              <a:t>τη</a:t>
            </a:r>
            <a:r>
              <a:rPr lang="en-US" sz="48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800" dirty="0" err="1" smtClean="0">
                <a:solidFill>
                  <a:srgbClr val="073176"/>
                </a:solidFill>
                <a:latin typeface="Comic Sans Bold"/>
              </a:rPr>
              <a:t>ζωή</a:t>
            </a:r>
            <a:r>
              <a:rPr lang="en-US" sz="48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800" dirty="0" err="1" smtClean="0">
                <a:solidFill>
                  <a:srgbClr val="073176"/>
                </a:solidFill>
                <a:latin typeface="Comic Sans Bold"/>
              </a:rPr>
              <a:t>του</a:t>
            </a:r>
            <a:r>
              <a:rPr lang="en-US" sz="4800" dirty="0" smtClean="0">
                <a:solidFill>
                  <a:srgbClr val="073176"/>
                </a:solidFill>
                <a:latin typeface="Comic Sans Bold"/>
              </a:rPr>
              <a:t>, </a:t>
            </a:r>
            <a:r>
              <a:rPr lang="en-US" sz="4800" dirty="0" err="1" smtClean="0">
                <a:solidFill>
                  <a:srgbClr val="073176"/>
                </a:solidFill>
                <a:latin typeface="Comic Sans Bold"/>
              </a:rPr>
              <a:t>σύμφωνα</a:t>
            </a:r>
            <a:r>
              <a:rPr lang="en-US" sz="48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800" dirty="0" err="1" smtClean="0">
                <a:solidFill>
                  <a:srgbClr val="073176"/>
                </a:solidFill>
                <a:latin typeface="Comic Sans Bold"/>
              </a:rPr>
              <a:t>με</a:t>
            </a:r>
            <a:r>
              <a:rPr lang="en-US" sz="48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800" dirty="0" err="1" smtClean="0">
                <a:solidFill>
                  <a:srgbClr val="073176"/>
                </a:solidFill>
                <a:latin typeface="Comic Sans Bold"/>
              </a:rPr>
              <a:t>τις</a:t>
            </a:r>
            <a:r>
              <a:rPr lang="en-US" sz="48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800" dirty="0" err="1" smtClean="0">
                <a:solidFill>
                  <a:srgbClr val="073176"/>
                </a:solidFill>
                <a:latin typeface="Comic Sans Bold"/>
              </a:rPr>
              <a:t>εξελισσόμενες</a:t>
            </a:r>
            <a:r>
              <a:rPr lang="en-US" sz="48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800" dirty="0" err="1" smtClean="0">
                <a:solidFill>
                  <a:srgbClr val="073176"/>
                </a:solidFill>
                <a:latin typeface="Comic Sans Bold"/>
              </a:rPr>
              <a:t>ικανότητές</a:t>
            </a:r>
            <a:r>
              <a:rPr lang="en-US" sz="48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800" dirty="0" err="1" smtClean="0">
                <a:solidFill>
                  <a:srgbClr val="073176"/>
                </a:solidFill>
                <a:latin typeface="Comic Sans Bold"/>
              </a:rPr>
              <a:t>του</a:t>
            </a:r>
            <a:r>
              <a:rPr lang="el-GR" sz="4800" dirty="0" smtClean="0">
                <a:solidFill>
                  <a:srgbClr val="073176"/>
                </a:solidFill>
                <a:latin typeface="Comic Sans Bold"/>
              </a:rPr>
              <a:t>.</a:t>
            </a:r>
            <a:endParaRPr lang="en-US" sz="4800" dirty="0">
              <a:solidFill>
                <a:srgbClr val="073176"/>
              </a:solidFill>
              <a:latin typeface="Comic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04800" y="0"/>
            <a:ext cx="17798242" cy="9928916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Freeform 3"/>
          <p:cNvSpPr/>
          <p:nvPr/>
        </p:nvSpPr>
        <p:spPr>
          <a:xfrm flipH="1">
            <a:off x="15841712" y="5957869"/>
            <a:ext cx="2039532" cy="3887358"/>
          </a:xfrm>
          <a:custGeom>
            <a:avLst/>
            <a:gdLst/>
            <a:ahLst/>
            <a:cxnLst/>
            <a:rect l="l" t="t" r="r" b="b"/>
            <a:pathLst>
              <a:path w="2039532" h="3887358">
                <a:moveTo>
                  <a:pt x="2039531" y="0"/>
                </a:moveTo>
                <a:lnTo>
                  <a:pt x="0" y="0"/>
                </a:lnTo>
                <a:lnTo>
                  <a:pt x="0" y="3887358"/>
                </a:lnTo>
                <a:lnTo>
                  <a:pt x="2039531" y="3887358"/>
                </a:lnTo>
                <a:lnTo>
                  <a:pt x="2039531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143000" y="2933700"/>
            <a:ext cx="4114800" cy="5334000"/>
          </a:xfrm>
          <a:custGeom>
            <a:avLst/>
            <a:gdLst/>
            <a:ahLst/>
            <a:cxnLst/>
            <a:rect l="l" t="t" r="r" b="b"/>
            <a:pathLst>
              <a:path w="2481102" h="3773343">
                <a:moveTo>
                  <a:pt x="2481102" y="0"/>
                </a:moveTo>
                <a:lnTo>
                  <a:pt x="0" y="0"/>
                </a:lnTo>
                <a:lnTo>
                  <a:pt x="0" y="3773343"/>
                </a:lnTo>
                <a:lnTo>
                  <a:pt x="2481102" y="3773343"/>
                </a:lnTo>
                <a:lnTo>
                  <a:pt x="2481102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398526" y="-366874"/>
            <a:ext cx="1286810" cy="4114800"/>
          </a:xfrm>
          <a:custGeom>
            <a:avLst/>
            <a:gdLst/>
            <a:ahLst/>
            <a:cxnLst/>
            <a:rect l="l" t="t" r="r" b="b"/>
            <a:pathLst>
              <a:path w="1286810" h="4114800">
                <a:moveTo>
                  <a:pt x="0" y="0"/>
                </a:moveTo>
                <a:lnTo>
                  <a:pt x="1286810" y="0"/>
                </a:lnTo>
                <a:lnTo>
                  <a:pt x="128681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426523" y="631283"/>
            <a:ext cx="15434955" cy="141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04"/>
              </a:lnSpc>
            </a:pPr>
            <a:r>
              <a:rPr lang="el-GR" sz="4300" dirty="0" smtClean="0">
                <a:solidFill>
                  <a:srgbClr val="073176"/>
                </a:solidFill>
                <a:latin typeface="Comic Sans Bold"/>
              </a:rPr>
              <a:t>Σ</a:t>
            </a:r>
            <a:r>
              <a:rPr lang="en-US" sz="4300" dirty="0" err="1" smtClean="0">
                <a:solidFill>
                  <a:srgbClr val="073176"/>
                </a:solidFill>
                <a:latin typeface="Comic Sans Bold"/>
              </a:rPr>
              <a:t>υμμετέχουν</a:t>
            </a:r>
            <a:r>
              <a:rPr lang="en-US" sz="43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300" dirty="0" err="1" smtClean="0">
                <a:solidFill>
                  <a:srgbClr val="073176"/>
                </a:solidFill>
                <a:latin typeface="Comic Sans Bold"/>
              </a:rPr>
              <a:t>σε</a:t>
            </a:r>
            <a:r>
              <a:rPr lang="en-US" sz="43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300" dirty="0" err="1" smtClean="0">
                <a:solidFill>
                  <a:srgbClr val="073176"/>
                </a:solidFill>
                <a:latin typeface="Comic Sans Bold"/>
              </a:rPr>
              <a:t>αποφάσεις</a:t>
            </a:r>
            <a:r>
              <a:rPr lang="en-US" sz="43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300" dirty="0" err="1" smtClean="0">
                <a:solidFill>
                  <a:srgbClr val="073176"/>
                </a:solidFill>
                <a:latin typeface="Comic Sans Bold"/>
              </a:rPr>
              <a:t>που</a:t>
            </a:r>
            <a:r>
              <a:rPr lang="en-US" sz="43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300" dirty="0" err="1" smtClean="0">
                <a:solidFill>
                  <a:srgbClr val="073176"/>
                </a:solidFill>
                <a:latin typeface="Comic Sans Bold"/>
              </a:rPr>
              <a:t>επηρεάζουν</a:t>
            </a:r>
            <a:r>
              <a:rPr lang="en-US" sz="43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300" dirty="0" err="1" smtClean="0">
                <a:solidFill>
                  <a:srgbClr val="073176"/>
                </a:solidFill>
                <a:latin typeface="Comic Sans Bold"/>
              </a:rPr>
              <a:t>τη</a:t>
            </a:r>
            <a:r>
              <a:rPr lang="en-US" sz="43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300" dirty="0" err="1" smtClean="0">
                <a:solidFill>
                  <a:srgbClr val="073176"/>
                </a:solidFill>
                <a:latin typeface="Comic Sans Bold"/>
              </a:rPr>
              <a:t>ζωή</a:t>
            </a:r>
            <a:r>
              <a:rPr lang="en-US" sz="43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300" dirty="0" err="1" smtClean="0">
                <a:solidFill>
                  <a:srgbClr val="073176"/>
                </a:solidFill>
                <a:latin typeface="Comic Sans Bold"/>
              </a:rPr>
              <a:t>του</a:t>
            </a:r>
            <a:r>
              <a:rPr lang="el-GR" sz="4300" dirty="0" smtClean="0">
                <a:solidFill>
                  <a:srgbClr val="073176"/>
                </a:solidFill>
                <a:latin typeface="Comic Sans Bold"/>
              </a:rPr>
              <a:t>ς</a:t>
            </a:r>
            <a:r>
              <a:rPr lang="en-US" sz="4300" dirty="0" smtClean="0">
                <a:solidFill>
                  <a:srgbClr val="073176"/>
                </a:solidFill>
                <a:latin typeface="Comic Sans Bold"/>
              </a:rPr>
              <a:t>, </a:t>
            </a:r>
            <a:r>
              <a:rPr lang="en-US" sz="4300" dirty="0" err="1" smtClean="0">
                <a:solidFill>
                  <a:srgbClr val="073176"/>
                </a:solidFill>
                <a:latin typeface="Comic Sans Bold"/>
              </a:rPr>
              <a:t>σύμφωνα</a:t>
            </a:r>
            <a:r>
              <a:rPr lang="en-US" sz="43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300" dirty="0" err="1" smtClean="0">
                <a:solidFill>
                  <a:srgbClr val="073176"/>
                </a:solidFill>
                <a:latin typeface="Comic Sans Bold"/>
              </a:rPr>
              <a:t>με</a:t>
            </a:r>
            <a:r>
              <a:rPr lang="en-US" sz="43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300" dirty="0" err="1" smtClean="0">
                <a:solidFill>
                  <a:srgbClr val="073176"/>
                </a:solidFill>
                <a:latin typeface="Comic Sans Bold"/>
              </a:rPr>
              <a:t>τις</a:t>
            </a:r>
            <a:r>
              <a:rPr lang="en-US" sz="43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300" dirty="0" err="1" smtClean="0">
                <a:solidFill>
                  <a:srgbClr val="073176"/>
                </a:solidFill>
                <a:latin typeface="Comic Sans Bold"/>
              </a:rPr>
              <a:t>εξελισσόμενες</a:t>
            </a:r>
            <a:r>
              <a:rPr lang="en-US" sz="43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300" dirty="0" err="1" smtClean="0">
                <a:solidFill>
                  <a:srgbClr val="073176"/>
                </a:solidFill>
                <a:latin typeface="Comic Sans Bold"/>
              </a:rPr>
              <a:t>ικανότητές</a:t>
            </a:r>
            <a:r>
              <a:rPr lang="en-US" sz="43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300" dirty="0" err="1" smtClean="0">
                <a:solidFill>
                  <a:srgbClr val="073176"/>
                </a:solidFill>
                <a:latin typeface="Comic Sans Bold"/>
              </a:rPr>
              <a:t>τους</a:t>
            </a:r>
            <a:r>
              <a:rPr lang="el-GR" sz="4300" dirty="0" smtClean="0">
                <a:solidFill>
                  <a:srgbClr val="073176"/>
                </a:solidFill>
                <a:latin typeface="Comic Sans Bold"/>
              </a:rPr>
              <a:t>.</a:t>
            </a:r>
            <a:endParaRPr lang="en-US" sz="4300" dirty="0">
              <a:solidFill>
                <a:srgbClr val="073176"/>
              </a:solidFill>
              <a:latin typeface="Comic Sans Bold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15000" y="3314700"/>
            <a:ext cx="11125200" cy="583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6980" tIns="-304704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cs typeface="Arial" pitchFamily="34" charset="0"/>
              </a:rPr>
              <a:t>Ποιος είναι ο ρόλος των μεγάλων σ’ αυτό το δικαίωμα των παιδιών;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4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cs typeface="Arial" pitchFamily="34" charset="0"/>
              </a:rPr>
              <a:t>Tι</a:t>
            </a:r>
            <a:r>
              <a:rPr kumimoji="0" lang="el-GR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cs typeface="Arial" pitchFamily="34" charset="0"/>
              </a:rPr>
              <a:t> έχετε δει ή ακούσει για το δικαίωμα που συζητάτε;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cs typeface="Arial" pitchFamily="34" charset="0"/>
              </a:rPr>
              <a:t>Πώς μπορούν τα παιδιά να το εξασφαλίσουν;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04800" y="0"/>
            <a:ext cx="17798242" cy="9928916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Freeform 3"/>
          <p:cNvSpPr/>
          <p:nvPr/>
        </p:nvSpPr>
        <p:spPr>
          <a:xfrm flipH="1">
            <a:off x="15841712" y="5957869"/>
            <a:ext cx="2039532" cy="3887358"/>
          </a:xfrm>
          <a:custGeom>
            <a:avLst/>
            <a:gdLst/>
            <a:ahLst/>
            <a:cxnLst/>
            <a:rect l="l" t="t" r="r" b="b"/>
            <a:pathLst>
              <a:path w="2039532" h="3887358">
                <a:moveTo>
                  <a:pt x="2039531" y="0"/>
                </a:moveTo>
                <a:lnTo>
                  <a:pt x="0" y="0"/>
                </a:lnTo>
                <a:lnTo>
                  <a:pt x="0" y="3887358"/>
                </a:lnTo>
                <a:lnTo>
                  <a:pt x="2039531" y="3887358"/>
                </a:lnTo>
                <a:lnTo>
                  <a:pt x="2039531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442492" y="5781319"/>
            <a:ext cx="2481102" cy="3773343"/>
          </a:xfrm>
          <a:custGeom>
            <a:avLst/>
            <a:gdLst/>
            <a:ahLst/>
            <a:cxnLst/>
            <a:rect l="l" t="t" r="r" b="b"/>
            <a:pathLst>
              <a:path w="2481102" h="3773343">
                <a:moveTo>
                  <a:pt x="2481102" y="0"/>
                </a:moveTo>
                <a:lnTo>
                  <a:pt x="0" y="0"/>
                </a:lnTo>
                <a:lnTo>
                  <a:pt x="0" y="3773343"/>
                </a:lnTo>
                <a:lnTo>
                  <a:pt x="2481102" y="3773343"/>
                </a:lnTo>
                <a:lnTo>
                  <a:pt x="2481102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398526" y="-366874"/>
            <a:ext cx="1286810" cy="4114800"/>
          </a:xfrm>
          <a:custGeom>
            <a:avLst/>
            <a:gdLst/>
            <a:ahLst/>
            <a:cxnLst/>
            <a:rect l="l" t="t" r="r" b="b"/>
            <a:pathLst>
              <a:path w="1286810" h="4114800">
                <a:moveTo>
                  <a:pt x="0" y="0"/>
                </a:moveTo>
                <a:lnTo>
                  <a:pt x="1286810" y="0"/>
                </a:lnTo>
                <a:lnTo>
                  <a:pt x="128681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426523" y="631283"/>
            <a:ext cx="15434955" cy="1372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04"/>
              </a:lnSpc>
            </a:pPr>
            <a:r>
              <a:rPr lang="el-GR" sz="4300" dirty="0" smtClean="0">
                <a:solidFill>
                  <a:srgbClr val="073176"/>
                </a:solidFill>
                <a:latin typeface="Comic Sans Bold"/>
              </a:rPr>
              <a:t>Σ</a:t>
            </a:r>
            <a:r>
              <a:rPr lang="en-US" sz="4300" dirty="0" err="1" smtClean="0">
                <a:solidFill>
                  <a:srgbClr val="073176"/>
                </a:solidFill>
                <a:latin typeface="Comic Sans Bold"/>
              </a:rPr>
              <a:t>υμμετέχουν</a:t>
            </a:r>
            <a:r>
              <a:rPr lang="en-US" sz="43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300" dirty="0" err="1" smtClean="0">
                <a:solidFill>
                  <a:srgbClr val="073176"/>
                </a:solidFill>
                <a:latin typeface="Comic Sans Bold"/>
              </a:rPr>
              <a:t>σε</a:t>
            </a:r>
            <a:r>
              <a:rPr lang="en-US" sz="43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300" dirty="0" err="1" smtClean="0">
                <a:solidFill>
                  <a:srgbClr val="073176"/>
                </a:solidFill>
                <a:latin typeface="Comic Sans Bold"/>
              </a:rPr>
              <a:t>αποφάσεις</a:t>
            </a:r>
            <a:r>
              <a:rPr lang="en-US" sz="43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300" dirty="0" err="1" smtClean="0">
                <a:solidFill>
                  <a:srgbClr val="073176"/>
                </a:solidFill>
                <a:latin typeface="Comic Sans Bold"/>
              </a:rPr>
              <a:t>που</a:t>
            </a:r>
            <a:r>
              <a:rPr lang="en-US" sz="43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300" dirty="0" err="1" smtClean="0">
                <a:solidFill>
                  <a:srgbClr val="073176"/>
                </a:solidFill>
                <a:latin typeface="Comic Sans Bold"/>
              </a:rPr>
              <a:t>επηρεάζουν</a:t>
            </a:r>
            <a:r>
              <a:rPr lang="en-US" sz="43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300" dirty="0" err="1" smtClean="0">
                <a:solidFill>
                  <a:srgbClr val="073176"/>
                </a:solidFill>
                <a:latin typeface="Comic Sans Bold"/>
              </a:rPr>
              <a:t>τη</a:t>
            </a:r>
            <a:r>
              <a:rPr lang="en-US" sz="43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300" dirty="0" err="1" smtClean="0">
                <a:solidFill>
                  <a:srgbClr val="073176"/>
                </a:solidFill>
                <a:latin typeface="Comic Sans Bold"/>
              </a:rPr>
              <a:t>ζωή</a:t>
            </a:r>
            <a:r>
              <a:rPr lang="en-US" sz="43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300" dirty="0" err="1" smtClean="0">
                <a:solidFill>
                  <a:srgbClr val="073176"/>
                </a:solidFill>
                <a:latin typeface="Comic Sans Bold"/>
              </a:rPr>
              <a:t>του</a:t>
            </a:r>
            <a:r>
              <a:rPr lang="el-GR" sz="4300" dirty="0" smtClean="0">
                <a:solidFill>
                  <a:srgbClr val="073176"/>
                </a:solidFill>
                <a:latin typeface="Comic Sans Bold"/>
              </a:rPr>
              <a:t>ς</a:t>
            </a:r>
            <a:r>
              <a:rPr lang="en-US" sz="4300" dirty="0" smtClean="0">
                <a:solidFill>
                  <a:srgbClr val="073176"/>
                </a:solidFill>
                <a:latin typeface="Comic Sans Bold"/>
              </a:rPr>
              <a:t>, </a:t>
            </a:r>
            <a:r>
              <a:rPr lang="en-US" sz="4300" dirty="0" err="1" smtClean="0">
                <a:solidFill>
                  <a:srgbClr val="073176"/>
                </a:solidFill>
                <a:latin typeface="Comic Sans Bold"/>
              </a:rPr>
              <a:t>σύμφωνα</a:t>
            </a:r>
            <a:r>
              <a:rPr lang="en-US" sz="43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300" dirty="0" err="1" smtClean="0">
                <a:solidFill>
                  <a:srgbClr val="073176"/>
                </a:solidFill>
                <a:latin typeface="Comic Sans Bold"/>
              </a:rPr>
              <a:t>με</a:t>
            </a:r>
            <a:r>
              <a:rPr lang="en-US" sz="43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300" dirty="0" err="1" smtClean="0">
                <a:solidFill>
                  <a:srgbClr val="073176"/>
                </a:solidFill>
                <a:latin typeface="Comic Sans Bold"/>
              </a:rPr>
              <a:t>τις</a:t>
            </a:r>
            <a:r>
              <a:rPr lang="en-US" sz="43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300" dirty="0" err="1" smtClean="0">
                <a:solidFill>
                  <a:srgbClr val="073176"/>
                </a:solidFill>
                <a:latin typeface="Comic Sans Bold"/>
              </a:rPr>
              <a:t>εξελισσόμενες</a:t>
            </a:r>
            <a:r>
              <a:rPr lang="en-US" sz="43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300" dirty="0" err="1" smtClean="0">
                <a:solidFill>
                  <a:srgbClr val="073176"/>
                </a:solidFill>
                <a:latin typeface="Comic Sans Bold"/>
              </a:rPr>
              <a:t>ικανότητές</a:t>
            </a:r>
            <a:r>
              <a:rPr lang="en-US" sz="43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300" dirty="0" err="1" smtClean="0">
                <a:solidFill>
                  <a:srgbClr val="073176"/>
                </a:solidFill>
                <a:latin typeface="Comic Sans Bold"/>
              </a:rPr>
              <a:t>τους</a:t>
            </a:r>
            <a:endParaRPr lang="en-US" sz="4300" dirty="0">
              <a:solidFill>
                <a:srgbClr val="073176"/>
              </a:solidFill>
              <a:latin typeface="Comic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352800" y="2705100"/>
            <a:ext cx="12400075" cy="6187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49"/>
              </a:lnSpc>
              <a:spcBef>
                <a:spcPct val="0"/>
              </a:spcBef>
            </a:pPr>
            <a:r>
              <a:rPr lang="en-US" sz="4954" dirty="0" err="1">
                <a:solidFill>
                  <a:srgbClr val="073176"/>
                </a:solidFill>
                <a:latin typeface="Comic Sans"/>
              </a:rPr>
              <a:t>Τα</a:t>
            </a:r>
            <a:r>
              <a:rPr lang="en-US" sz="4954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954" dirty="0" err="1">
                <a:solidFill>
                  <a:srgbClr val="073176"/>
                </a:solidFill>
                <a:latin typeface="Comic Sans"/>
              </a:rPr>
              <a:t>παιδιά</a:t>
            </a:r>
            <a:r>
              <a:rPr lang="en-US" sz="4954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954" dirty="0" err="1">
                <a:solidFill>
                  <a:srgbClr val="073176"/>
                </a:solidFill>
                <a:latin typeface="Comic Sans"/>
              </a:rPr>
              <a:t>έχουν</a:t>
            </a:r>
            <a:r>
              <a:rPr lang="en-US" sz="4954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954" dirty="0" err="1">
                <a:solidFill>
                  <a:srgbClr val="073176"/>
                </a:solidFill>
                <a:latin typeface="Comic Sans Bold"/>
              </a:rPr>
              <a:t>το</a:t>
            </a:r>
            <a:r>
              <a:rPr lang="en-US" sz="4954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954" dirty="0" err="1">
                <a:solidFill>
                  <a:srgbClr val="073176"/>
                </a:solidFill>
                <a:latin typeface="Comic Sans Bold"/>
              </a:rPr>
              <a:t>δικαίωμα</a:t>
            </a:r>
            <a:r>
              <a:rPr lang="en-US" sz="4954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954" dirty="0" err="1">
                <a:solidFill>
                  <a:srgbClr val="073176"/>
                </a:solidFill>
                <a:latin typeface="Comic Sans Bold"/>
              </a:rPr>
              <a:t>να</a:t>
            </a:r>
            <a:r>
              <a:rPr lang="en-US" sz="4954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954" dirty="0" err="1">
                <a:solidFill>
                  <a:srgbClr val="073176"/>
                </a:solidFill>
                <a:latin typeface="Comic Sans Bold"/>
              </a:rPr>
              <a:t>έχουν</a:t>
            </a:r>
            <a:r>
              <a:rPr lang="en-US" sz="4954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954" dirty="0" err="1">
                <a:solidFill>
                  <a:srgbClr val="073176"/>
                </a:solidFill>
                <a:latin typeface="Comic Sans Bold"/>
              </a:rPr>
              <a:t>λόγο</a:t>
            </a:r>
            <a:r>
              <a:rPr lang="en-US" sz="4954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954" dirty="0" err="1">
                <a:solidFill>
                  <a:srgbClr val="073176"/>
                </a:solidFill>
                <a:latin typeface="Comic Sans Bold"/>
              </a:rPr>
              <a:t>σε</a:t>
            </a:r>
            <a:r>
              <a:rPr lang="en-US" sz="4954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954" dirty="0" err="1">
                <a:solidFill>
                  <a:srgbClr val="073176"/>
                </a:solidFill>
                <a:latin typeface="Comic Sans Bold"/>
              </a:rPr>
              <a:t>θέματα</a:t>
            </a:r>
            <a:r>
              <a:rPr lang="en-US" sz="4954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954" dirty="0" err="1">
                <a:solidFill>
                  <a:srgbClr val="073176"/>
                </a:solidFill>
                <a:latin typeface="Comic Sans Bold"/>
              </a:rPr>
              <a:t>που</a:t>
            </a:r>
            <a:r>
              <a:rPr lang="en-US" sz="4954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954" dirty="0" err="1">
                <a:solidFill>
                  <a:srgbClr val="073176"/>
                </a:solidFill>
                <a:latin typeface="Comic Sans Bold"/>
              </a:rPr>
              <a:t>τα</a:t>
            </a:r>
            <a:r>
              <a:rPr lang="en-US" sz="4954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954" dirty="0" err="1">
                <a:solidFill>
                  <a:srgbClr val="073176"/>
                </a:solidFill>
                <a:latin typeface="Comic Sans Bold"/>
              </a:rPr>
              <a:t>αφορούν</a:t>
            </a:r>
            <a:r>
              <a:rPr lang="en-US" sz="4954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954" dirty="0" err="1">
                <a:solidFill>
                  <a:srgbClr val="073176"/>
                </a:solidFill>
                <a:latin typeface="Comic Sans Bold"/>
              </a:rPr>
              <a:t>και</a:t>
            </a:r>
            <a:r>
              <a:rPr lang="en-US" sz="4954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954" dirty="0" err="1">
                <a:solidFill>
                  <a:srgbClr val="073176"/>
                </a:solidFill>
                <a:latin typeface="Comic Sans Bold"/>
              </a:rPr>
              <a:t>να</a:t>
            </a:r>
            <a:r>
              <a:rPr lang="en-US" sz="4954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954" dirty="0" err="1">
                <a:solidFill>
                  <a:srgbClr val="073176"/>
                </a:solidFill>
                <a:latin typeface="Comic Sans Bold"/>
              </a:rPr>
              <a:t>συμμετέχουν</a:t>
            </a:r>
            <a:r>
              <a:rPr lang="en-US" sz="4954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954" dirty="0" err="1">
                <a:solidFill>
                  <a:srgbClr val="073176"/>
                </a:solidFill>
                <a:latin typeface="Comic Sans Bold"/>
              </a:rPr>
              <a:t>σε</a:t>
            </a:r>
            <a:r>
              <a:rPr lang="en-US" sz="4954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954" dirty="0" err="1">
                <a:solidFill>
                  <a:srgbClr val="073176"/>
                </a:solidFill>
                <a:latin typeface="Comic Sans Bold"/>
              </a:rPr>
              <a:t>διαδικασίες</a:t>
            </a:r>
            <a:r>
              <a:rPr lang="en-US" sz="4954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954" dirty="0" err="1">
                <a:solidFill>
                  <a:srgbClr val="073176"/>
                </a:solidFill>
                <a:latin typeface="Comic Sans Bold"/>
              </a:rPr>
              <a:t>λήψης</a:t>
            </a:r>
            <a:r>
              <a:rPr lang="en-US" sz="4954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954" dirty="0" err="1">
                <a:solidFill>
                  <a:srgbClr val="073176"/>
                </a:solidFill>
                <a:latin typeface="Comic Sans Bold"/>
              </a:rPr>
              <a:t>αποφάσεων</a:t>
            </a:r>
            <a:r>
              <a:rPr lang="en-US" sz="4954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954" dirty="0" err="1">
                <a:solidFill>
                  <a:srgbClr val="073176"/>
                </a:solidFill>
                <a:latin typeface="Comic Sans Bold"/>
              </a:rPr>
              <a:t>που</a:t>
            </a:r>
            <a:r>
              <a:rPr lang="en-US" sz="4954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954" dirty="0" err="1">
                <a:solidFill>
                  <a:srgbClr val="073176"/>
                </a:solidFill>
                <a:latin typeface="Comic Sans Bold"/>
              </a:rPr>
              <a:t>επηρεάζουν</a:t>
            </a:r>
            <a:r>
              <a:rPr lang="en-US" sz="4954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954" dirty="0" err="1">
                <a:solidFill>
                  <a:srgbClr val="073176"/>
                </a:solidFill>
                <a:latin typeface="Comic Sans Bold"/>
              </a:rPr>
              <a:t>άμεσα</a:t>
            </a:r>
            <a:r>
              <a:rPr lang="en-US" sz="4954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954" dirty="0" err="1">
                <a:solidFill>
                  <a:srgbClr val="073176"/>
                </a:solidFill>
                <a:latin typeface="Comic Sans Bold"/>
              </a:rPr>
              <a:t>τη</a:t>
            </a:r>
            <a:r>
              <a:rPr lang="en-US" sz="4954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954" dirty="0" err="1">
                <a:solidFill>
                  <a:srgbClr val="073176"/>
                </a:solidFill>
                <a:latin typeface="Comic Sans Bold"/>
              </a:rPr>
              <a:t>ζωή</a:t>
            </a:r>
            <a:r>
              <a:rPr lang="en-US" sz="4954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954" dirty="0" err="1">
                <a:solidFill>
                  <a:srgbClr val="073176"/>
                </a:solidFill>
                <a:latin typeface="Comic Sans Bold"/>
              </a:rPr>
              <a:t>τους</a:t>
            </a:r>
            <a:r>
              <a:rPr lang="en-US" sz="4954" dirty="0">
                <a:solidFill>
                  <a:srgbClr val="073176"/>
                </a:solidFill>
                <a:latin typeface="Comic Sans Bold"/>
              </a:rPr>
              <a:t>.</a:t>
            </a:r>
            <a:r>
              <a:rPr lang="en-US" sz="4954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954" dirty="0" err="1">
                <a:solidFill>
                  <a:srgbClr val="073176"/>
                </a:solidFill>
                <a:latin typeface="Comic Sans"/>
              </a:rPr>
              <a:t>Αυτό</a:t>
            </a:r>
            <a:r>
              <a:rPr lang="en-US" sz="4954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954" dirty="0" err="1">
                <a:solidFill>
                  <a:srgbClr val="073176"/>
                </a:solidFill>
                <a:latin typeface="Comic Sans"/>
              </a:rPr>
              <a:t>περιλαμβάνει</a:t>
            </a:r>
            <a:r>
              <a:rPr lang="en-US" sz="4954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954" dirty="0" err="1">
                <a:solidFill>
                  <a:srgbClr val="073176"/>
                </a:solidFill>
                <a:latin typeface="Comic Sans"/>
              </a:rPr>
              <a:t>αποφάσεις</a:t>
            </a:r>
            <a:r>
              <a:rPr lang="en-US" sz="4954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954" dirty="0" err="1">
                <a:solidFill>
                  <a:srgbClr val="073176"/>
                </a:solidFill>
                <a:latin typeface="Comic Sans"/>
              </a:rPr>
              <a:t>σχετικά</a:t>
            </a:r>
            <a:r>
              <a:rPr lang="en-US" sz="4954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954" dirty="0" err="1">
                <a:solidFill>
                  <a:srgbClr val="073176"/>
                </a:solidFill>
                <a:latin typeface="Comic Sans"/>
              </a:rPr>
              <a:t>με</a:t>
            </a:r>
            <a:r>
              <a:rPr lang="en-US" sz="4954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954" dirty="0" err="1">
                <a:solidFill>
                  <a:srgbClr val="073176"/>
                </a:solidFill>
                <a:latin typeface="Comic Sans"/>
              </a:rPr>
              <a:t>την</a:t>
            </a:r>
            <a:r>
              <a:rPr lang="en-US" sz="4954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954" dirty="0" err="1">
                <a:solidFill>
                  <a:srgbClr val="073176"/>
                </a:solidFill>
                <a:latin typeface="Comic Sans"/>
              </a:rPr>
              <a:t>εκπαίδευση</a:t>
            </a:r>
            <a:r>
              <a:rPr lang="en-US" sz="4954" dirty="0">
                <a:solidFill>
                  <a:srgbClr val="073176"/>
                </a:solidFill>
                <a:latin typeface="Comic Sans"/>
              </a:rPr>
              <a:t>, </a:t>
            </a:r>
            <a:r>
              <a:rPr lang="en-US" sz="4954" dirty="0" err="1">
                <a:solidFill>
                  <a:srgbClr val="073176"/>
                </a:solidFill>
                <a:latin typeface="Comic Sans"/>
              </a:rPr>
              <a:t>την</a:t>
            </a:r>
            <a:r>
              <a:rPr lang="en-US" sz="4954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954" dirty="0" err="1">
                <a:solidFill>
                  <a:srgbClr val="073176"/>
                </a:solidFill>
                <a:latin typeface="Comic Sans"/>
              </a:rPr>
              <a:t>υγειονομική</a:t>
            </a:r>
            <a:r>
              <a:rPr lang="en-US" sz="4954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954" dirty="0" err="1">
                <a:solidFill>
                  <a:srgbClr val="073176"/>
                </a:solidFill>
                <a:latin typeface="Comic Sans"/>
              </a:rPr>
              <a:t>περίθαλψη</a:t>
            </a:r>
            <a:r>
              <a:rPr lang="en-US" sz="4954" dirty="0">
                <a:solidFill>
                  <a:srgbClr val="073176"/>
                </a:solidFill>
                <a:latin typeface="Comic Sans"/>
              </a:rPr>
              <a:t>, </a:t>
            </a:r>
            <a:r>
              <a:rPr lang="en-US" sz="4954" dirty="0" err="1">
                <a:solidFill>
                  <a:srgbClr val="073176"/>
                </a:solidFill>
                <a:latin typeface="Comic Sans"/>
              </a:rPr>
              <a:t>τις</a:t>
            </a:r>
            <a:r>
              <a:rPr lang="en-US" sz="4954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954" dirty="0" err="1">
                <a:solidFill>
                  <a:srgbClr val="073176"/>
                </a:solidFill>
                <a:latin typeface="Comic Sans"/>
              </a:rPr>
              <a:t>ρυθμίσεις</a:t>
            </a:r>
            <a:r>
              <a:rPr lang="en-US" sz="4954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954" dirty="0" err="1">
                <a:solidFill>
                  <a:srgbClr val="073176"/>
                </a:solidFill>
                <a:latin typeface="Comic Sans"/>
              </a:rPr>
              <a:t>διαβίωσης</a:t>
            </a:r>
            <a:r>
              <a:rPr lang="en-US" sz="4954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954" dirty="0" err="1">
                <a:solidFill>
                  <a:srgbClr val="073176"/>
                </a:solidFill>
                <a:latin typeface="Comic Sans"/>
              </a:rPr>
              <a:t>και</a:t>
            </a:r>
            <a:r>
              <a:rPr lang="en-US" sz="4954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954" dirty="0" err="1">
                <a:solidFill>
                  <a:srgbClr val="073176"/>
                </a:solidFill>
                <a:latin typeface="Comic Sans"/>
              </a:rPr>
              <a:t>άλλα</a:t>
            </a:r>
            <a:r>
              <a:rPr lang="en-US" sz="4954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954" dirty="0" err="1">
                <a:solidFill>
                  <a:srgbClr val="073176"/>
                </a:solidFill>
                <a:latin typeface="Comic Sans"/>
              </a:rPr>
              <a:t>θέματα</a:t>
            </a:r>
            <a:r>
              <a:rPr lang="en-US" sz="4954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954" dirty="0" err="1">
                <a:solidFill>
                  <a:srgbClr val="073176"/>
                </a:solidFill>
                <a:latin typeface="Comic Sans"/>
              </a:rPr>
              <a:t>που</a:t>
            </a:r>
            <a:r>
              <a:rPr lang="en-US" sz="4954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954" dirty="0" err="1">
                <a:solidFill>
                  <a:srgbClr val="073176"/>
                </a:solidFill>
                <a:latin typeface="Comic Sans"/>
              </a:rPr>
              <a:t>επηρεάζουν</a:t>
            </a:r>
            <a:r>
              <a:rPr lang="en-US" sz="4954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954" dirty="0" err="1">
                <a:solidFill>
                  <a:srgbClr val="073176"/>
                </a:solidFill>
                <a:latin typeface="Comic Sans"/>
              </a:rPr>
              <a:t>την</a:t>
            </a:r>
            <a:r>
              <a:rPr lang="en-US" sz="4954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954" dirty="0" err="1">
                <a:solidFill>
                  <a:srgbClr val="073176"/>
                </a:solidFill>
                <a:latin typeface="Comic Sans"/>
              </a:rPr>
              <a:t>ευημερία</a:t>
            </a:r>
            <a:r>
              <a:rPr lang="en-US" sz="4954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954" dirty="0" err="1">
                <a:solidFill>
                  <a:srgbClr val="073176"/>
                </a:solidFill>
                <a:latin typeface="Comic Sans"/>
              </a:rPr>
              <a:t>τους</a:t>
            </a:r>
            <a:r>
              <a:rPr lang="en-US" sz="4954" dirty="0">
                <a:solidFill>
                  <a:srgbClr val="073176"/>
                </a:solidFill>
                <a:latin typeface="Comic San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7467" y="412304"/>
            <a:ext cx="9297558" cy="9462391"/>
            <a:chOff x="0" y="0"/>
            <a:chExt cx="3145100" cy="32008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45100" cy="3200858"/>
            </a:xfrm>
            <a:custGeom>
              <a:avLst/>
              <a:gdLst/>
              <a:ahLst/>
              <a:cxnLst/>
              <a:rect l="l" t="t" r="r" b="b"/>
              <a:pathLst>
                <a:path w="3145100" h="3200858">
                  <a:moveTo>
                    <a:pt x="0" y="0"/>
                  </a:moveTo>
                  <a:lnTo>
                    <a:pt x="3145100" y="0"/>
                  </a:lnTo>
                  <a:lnTo>
                    <a:pt x="3145100" y="3200858"/>
                  </a:lnTo>
                  <a:lnTo>
                    <a:pt x="0" y="3200858"/>
                  </a:lnTo>
                  <a:close/>
                </a:path>
              </a:pathLst>
            </a:custGeom>
            <a:solidFill>
              <a:srgbClr val="073176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0042071" y="1277264"/>
            <a:ext cx="7995062" cy="7981036"/>
          </a:xfrm>
          <a:custGeom>
            <a:avLst/>
            <a:gdLst/>
            <a:ahLst/>
            <a:cxnLst/>
            <a:rect l="l" t="t" r="r" b="b"/>
            <a:pathLst>
              <a:path w="7995062" h="7981036">
                <a:moveTo>
                  <a:pt x="0" y="0"/>
                </a:moveTo>
                <a:lnTo>
                  <a:pt x="7995063" y="0"/>
                </a:lnTo>
                <a:lnTo>
                  <a:pt x="7995063" y="7981036"/>
                </a:lnTo>
                <a:lnTo>
                  <a:pt x="0" y="798103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679619" y="8419309"/>
            <a:ext cx="3848429" cy="2595940"/>
          </a:xfrm>
          <a:custGeom>
            <a:avLst/>
            <a:gdLst/>
            <a:ahLst/>
            <a:cxnLst/>
            <a:rect l="l" t="t" r="r" b="b"/>
            <a:pathLst>
              <a:path w="3848429" h="2595940">
                <a:moveTo>
                  <a:pt x="0" y="0"/>
                </a:moveTo>
                <a:lnTo>
                  <a:pt x="3848428" y="0"/>
                </a:lnTo>
                <a:lnTo>
                  <a:pt x="3848428" y="2595940"/>
                </a:lnTo>
                <a:lnTo>
                  <a:pt x="0" y="259594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949018">
            <a:off x="-673740" y="-786363"/>
            <a:ext cx="2936601" cy="2397335"/>
          </a:xfrm>
          <a:custGeom>
            <a:avLst/>
            <a:gdLst/>
            <a:ahLst/>
            <a:cxnLst/>
            <a:rect l="l" t="t" r="r" b="b"/>
            <a:pathLst>
              <a:path w="2936601" h="2397335">
                <a:moveTo>
                  <a:pt x="0" y="0"/>
                </a:moveTo>
                <a:lnTo>
                  <a:pt x="2936601" y="0"/>
                </a:lnTo>
                <a:lnTo>
                  <a:pt x="2936601" y="2397335"/>
                </a:lnTo>
                <a:lnTo>
                  <a:pt x="0" y="2397335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66800" y="4305300"/>
            <a:ext cx="8115300" cy="36878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839"/>
              </a:lnSpc>
              <a:spcBef>
                <a:spcPct val="0"/>
              </a:spcBef>
            </a:pPr>
            <a:r>
              <a:rPr lang="en-US" sz="7200" spc="336" dirty="0">
                <a:solidFill>
                  <a:srgbClr val="FFFFFF"/>
                </a:solidFill>
                <a:latin typeface="Comic Sans Bold"/>
              </a:rPr>
              <a:t>ΤΑ </a:t>
            </a:r>
            <a:r>
              <a:rPr lang="en-US" sz="7200" spc="336" dirty="0" smtClean="0">
                <a:solidFill>
                  <a:srgbClr val="FFFFFF"/>
                </a:solidFill>
                <a:latin typeface="Comic Sans Bold"/>
              </a:rPr>
              <a:t>ΔΙΚΑΙ</a:t>
            </a:r>
            <a:r>
              <a:rPr lang="el-GR" sz="7200" spc="336" dirty="0" smtClean="0">
                <a:solidFill>
                  <a:srgbClr val="FFFFFF"/>
                </a:solidFill>
                <a:latin typeface="Comic Sans Bold"/>
              </a:rPr>
              <a:t>Ω</a:t>
            </a:r>
            <a:r>
              <a:rPr lang="en-US" sz="7200" spc="336" dirty="0" smtClean="0">
                <a:solidFill>
                  <a:srgbClr val="FFFFFF"/>
                </a:solidFill>
                <a:latin typeface="Comic Sans Bold"/>
              </a:rPr>
              <a:t>ΜΑΤΑ </a:t>
            </a:r>
            <a:r>
              <a:rPr lang="en-US" sz="7200" spc="336" dirty="0">
                <a:solidFill>
                  <a:srgbClr val="FFFFFF"/>
                </a:solidFill>
                <a:latin typeface="Comic Sans Bold"/>
              </a:rPr>
              <a:t>ΤΩΝ ΠΑΙΔΙΩΝ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371600" y="1028700"/>
            <a:ext cx="5257800" cy="7924800"/>
          </a:xfrm>
          <a:custGeom>
            <a:avLst/>
            <a:gdLst/>
            <a:ahLst/>
            <a:cxnLst/>
            <a:rect l="l" t="t" r="r" b="b"/>
            <a:pathLst>
              <a:path w="2559672" h="4068843">
                <a:moveTo>
                  <a:pt x="2559672" y="0"/>
                </a:moveTo>
                <a:lnTo>
                  <a:pt x="0" y="0"/>
                </a:lnTo>
                <a:lnTo>
                  <a:pt x="0" y="4068843"/>
                </a:lnTo>
                <a:lnTo>
                  <a:pt x="2559672" y="4068843"/>
                </a:lnTo>
                <a:lnTo>
                  <a:pt x="2559672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4630987">
            <a:off x="16867676" y="-732037"/>
            <a:ext cx="3374212" cy="3521473"/>
          </a:xfrm>
          <a:custGeom>
            <a:avLst/>
            <a:gdLst/>
            <a:ahLst/>
            <a:cxnLst/>
            <a:rect l="l" t="t" r="r" b="b"/>
            <a:pathLst>
              <a:path w="3374212" h="3521473">
                <a:moveTo>
                  <a:pt x="0" y="0"/>
                </a:moveTo>
                <a:lnTo>
                  <a:pt x="3374212" y="0"/>
                </a:lnTo>
                <a:lnTo>
                  <a:pt x="3374212" y="3521474"/>
                </a:lnTo>
                <a:lnTo>
                  <a:pt x="0" y="352147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4283835" y="7198416"/>
            <a:ext cx="5312535" cy="4114800"/>
          </a:xfrm>
          <a:custGeom>
            <a:avLst/>
            <a:gdLst/>
            <a:ahLst/>
            <a:cxnLst/>
            <a:rect l="l" t="t" r="r" b="b"/>
            <a:pathLst>
              <a:path w="5312535" h="4114800">
                <a:moveTo>
                  <a:pt x="0" y="0"/>
                </a:moveTo>
                <a:lnTo>
                  <a:pt x="5312535" y="0"/>
                </a:lnTo>
                <a:lnTo>
                  <a:pt x="53125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6 - Ορθογώνιο"/>
          <p:cNvSpPr/>
          <p:nvPr/>
        </p:nvSpPr>
        <p:spPr>
          <a:xfrm>
            <a:off x="9677400" y="876300"/>
            <a:ext cx="7543800" cy="205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5120"/>
              </a:lnSpc>
            </a:pPr>
            <a:r>
              <a:rPr lang="el-GR" sz="4000" dirty="0" smtClean="0">
                <a:solidFill>
                  <a:srgbClr val="073176"/>
                </a:solidFill>
                <a:latin typeface="Comic Sans Bold"/>
              </a:rPr>
              <a:t>Μπορείς να πεις ποιο δικαίωμα παρουσιάζει η εικόνα;</a:t>
            </a:r>
            <a:endParaRPr lang="en-US" sz="4000" dirty="0">
              <a:solidFill>
                <a:srgbClr val="073176"/>
              </a:solidFill>
              <a:latin typeface="Comic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371600" y="1638300"/>
            <a:ext cx="4267200" cy="7010400"/>
          </a:xfrm>
          <a:custGeom>
            <a:avLst/>
            <a:gdLst/>
            <a:ahLst/>
            <a:cxnLst/>
            <a:rect l="l" t="t" r="r" b="b"/>
            <a:pathLst>
              <a:path w="2559672" h="4068843">
                <a:moveTo>
                  <a:pt x="2559672" y="0"/>
                </a:moveTo>
                <a:lnTo>
                  <a:pt x="0" y="0"/>
                </a:lnTo>
                <a:lnTo>
                  <a:pt x="0" y="4068843"/>
                </a:lnTo>
                <a:lnTo>
                  <a:pt x="2559672" y="4068843"/>
                </a:lnTo>
                <a:lnTo>
                  <a:pt x="2559672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4630987">
            <a:off x="16867676" y="-732037"/>
            <a:ext cx="3374212" cy="3521473"/>
          </a:xfrm>
          <a:custGeom>
            <a:avLst/>
            <a:gdLst/>
            <a:ahLst/>
            <a:cxnLst/>
            <a:rect l="l" t="t" r="r" b="b"/>
            <a:pathLst>
              <a:path w="3374212" h="3521473">
                <a:moveTo>
                  <a:pt x="0" y="0"/>
                </a:moveTo>
                <a:lnTo>
                  <a:pt x="3374212" y="0"/>
                </a:lnTo>
                <a:lnTo>
                  <a:pt x="3374212" y="3521474"/>
                </a:lnTo>
                <a:lnTo>
                  <a:pt x="0" y="352147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4283835" y="7198416"/>
            <a:ext cx="5312535" cy="4114800"/>
          </a:xfrm>
          <a:custGeom>
            <a:avLst/>
            <a:gdLst/>
            <a:ahLst/>
            <a:cxnLst/>
            <a:rect l="l" t="t" r="r" b="b"/>
            <a:pathLst>
              <a:path w="5312535" h="4114800">
                <a:moveTo>
                  <a:pt x="0" y="0"/>
                </a:moveTo>
                <a:lnTo>
                  <a:pt x="5312535" y="0"/>
                </a:lnTo>
                <a:lnTo>
                  <a:pt x="53125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010400" y="1638300"/>
            <a:ext cx="10329555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el-GR" sz="6000" dirty="0" smtClean="0">
                <a:solidFill>
                  <a:srgbClr val="073176"/>
                </a:solidFill>
                <a:latin typeface="Comic Sans Bold"/>
              </a:rPr>
              <a:t>Κάθε παιδί έχει δικαίωμα να  π</a:t>
            </a:r>
            <a:r>
              <a:rPr lang="en-US" sz="6000" dirty="0" err="1" smtClean="0">
                <a:solidFill>
                  <a:srgbClr val="073176"/>
                </a:solidFill>
                <a:latin typeface="Comic Sans Bold"/>
              </a:rPr>
              <a:t>ροστα</a:t>
            </a:r>
            <a:r>
              <a:rPr lang="el-GR" sz="6000" dirty="0" err="1" smtClean="0">
                <a:solidFill>
                  <a:srgbClr val="073176"/>
                </a:solidFill>
                <a:latin typeface="Comic Sans Bold"/>
              </a:rPr>
              <a:t>τεύεται</a:t>
            </a:r>
            <a:r>
              <a:rPr lang="el-GR" sz="60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60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6000" dirty="0" err="1" smtClean="0">
                <a:solidFill>
                  <a:srgbClr val="073176"/>
                </a:solidFill>
                <a:latin typeface="Comic Sans Bold"/>
              </a:rPr>
              <a:t>από</a:t>
            </a:r>
            <a:r>
              <a:rPr lang="el-GR" sz="6000" dirty="0" smtClean="0">
                <a:solidFill>
                  <a:srgbClr val="073176"/>
                </a:solidFill>
                <a:latin typeface="Comic Sans Bold"/>
              </a:rPr>
              <a:t> κάθε είδους </a:t>
            </a:r>
            <a:r>
              <a:rPr lang="en-US" sz="6000" dirty="0" err="1" smtClean="0">
                <a:solidFill>
                  <a:srgbClr val="073176"/>
                </a:solidFill>
                <a:latin typeface="Comic Sans Bold"/>
              </a:rPr>
              <a:t>παραμέληση</a:t>
            </a:r>
            <a:r>
              <a:rPr lang="en-US" sz="60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6000" dirty="0" err="1" smtClean="0">
                <a:solidFill>
                  <a:srgbClr val="073176"/>
                </a:solidFill>
                <a:latin typeface="Comic Sans Bold"/>
              </a:rPr>
              <a:t>και</a:t>
            </a:r>
            <a:r>
              <a:rPr lang="en-US" sz="6000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6000" dirty="0" err="1" smtClean="0">
                <a:solidFill>
                  <a:srgbClr val="073176"/>
                </a:solidFill>
                <a:latin typeface="Comic Sans Bold"/>
              </a:rPr>
              <a:t>εκμετάλλευση</a:t>
            </a:r>
            <a:r>
              <a:rPr lang="el-GR" sz="6000" dirty="0" smtClean="0">
                <a:solidFill>
                  <a:srgbClr val="073176"/>
                </a:solidFill>
                <a:latin typeface="Comic Sans Bold"/>
              </a:rPr>
              <a:t>.</a:t>
            </a:r>
            <a:endParaRPr lang="en-US" sz="6000" dirty="0">
              <a:solidFill>
                <a:srgbClr val="073176"/>
              </a:solidFill>
              <a:latin typeface="Comic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371600" y="2095500"/>
            <a:ext cx="4267200" cy="7010400"/>
          </a:xfrm>
          <a:custGeom>
            <a:avLst/>
            <a:gdLst/>
            <a:ahLst/>
            <a:cxnLst/>
            <a:rect l="l" t="t" r="r" b="b"/>
            <a:pathLst>
              <a:path w="2559672" h="4068843">
                <a:moveTo>
                  <a:pt x="2559672" y="0"/>
                </a:moveTo>
                <a:lnTo>
                  <a:pt x="0" y="0"/>
                </a:lnTo>
                <a:lnTo>
                  <a:pt x="0" y="4068843"/>
                </a:lnTo>
                <a:lnTo>
                  <a:pt x="2559672" y="4068843"/>
                </a:lnTo>
                <a:lnTo>
                  <a:pt x="2559672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4630987">
            <a:off x="16867676" y="-732037"/>
            <a:ext cx="3374212" cy="3521473"/>
          </a:xfrm>
          <a:custGeom>
            <a:avLst/>
            <a:gdLst/>
            <a:ahLst/>
            <a:cxnLst/>
            <a:rect l="l" t="t" r="r" b="b"/>
            <a:pathLst>
              <a:path w="3374212" h="3521473">
                <a:moveTo>
                  <a:pt x="0" y="0"/>
                </a:moveTo>
                <a:lnTo>
                  <a:pt x="3374212" y="0"/>
                </a:lnTo>
                <a:lnTo>
                  <a:pt x="3374212" y="3521474"/>
                </a:lnTo>
                <a:lnTo>
                  <a:pt x="0" y="352147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4283835" y="7198416"/>
            <a:ext cx="5312535" cy="4114800"/>
          </a:xfrm>
          <a:custGeom>
            <a:avLst/>
            <a:gdLst/>
            <a:ahLst/>
            <a:cxnLst/>
            <a:rect l="l" t="t" r="r" b="b"/>
            <a:pathLst>
              <a:path w="5312535" h="4114800">
                <a:moveTo>
                  <a:pt x="0" y="0"/>
                </a:moveTo>
                <a:lnTo>
                  <a:pt x="5312535" y="0"/>
                </a:lnTo>
                <a:lnTo>
                  <a:pt x="53125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66800" y="723900"/>
            <a:ext cx="15434955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33"/>
              </a:lnSpc>
            </a:pPr>
            <a:r>
              <a:rPr lang="el-GR" sz="4713" dirty="0" smtClean="0">
                <a:solidFill>
                  <a:srgbClr val="073176"/>
                </a:solidFill>
                <a:latin typeface="Comic Sans Bold"/>
              </a:rPr>
              <a:t>Π</a:t>
            </a:r>
            <a:r>
              <a:rPr lang="en-US" sz="4713" dirty="0" err="1" smtClean="0">
                <a:solidFill>
                  <a:srgbClr val="073176"/>
                </a:solidFill>
                <a:latin typeface="Comic Sans Bold"/>
              </a:rPr>
              <a:t>ροστασία</a:t>
            </a:r>
            <a:r>
              <a:rPr lang="en-US" sz="4713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713" dirty="0" err="1" smtClean="0">
                <a:solidFill>
                  <a:srgbClr val="073176"/>
                </a:solidFill>
                <a:latin typeface="Comic Sans Bold"/>
              </a:rPr>
              <a:t>από</a:t>
            </a:r>
            <a:r>
              <a:rPr lang="en-US" sz="4713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713" dirty="0" err="1" smtClean="0">
                <a:solidFill>
                  <a:srgbClr val="073176"/>
                </a:solidFill>
                <a:latin typeface="Comic Sans Bold"/>
              </a:rPr>
              <a:t>παραμέληση</a:t>
            </a:r>
            <a:r>
              <a:rPr lang="en-US" sz="4713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713" dirty="0" err="1" smtClean="0">
                <a:solidFill>
                  <a:srgbClr val="073176"/>
                </a:solidFill>
                <a:latin typeface="Comic Sans Bold"/>
              </a:rPr>
              <a:t>και</a:t>
            </a:r>
            <a:r>
              <a:rPr lang="en-US" sz="4713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713" dirty="0" err="1" smtClean="0">
                <a:solidFill>
                  <a:srgbClr val="073176"/>
                </a:solidFill>
                <a:latin typeface="Comic Sans Bold"/>
              </a:rPr>
              <a:t>εκμετάλλευση</a:t>
            </a:r>
            <a:endParaRPr lang="en-US" sz="4713" dirty="0">
              <a:solidFill>
                <a:srgbClr val="073176"/>
              </a:solidFill>
              <a:latin typeface="Comic Sans Bold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715000" y="3314700"/>
            <a:ext cx="11125200" cy="583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6980" tIns="-304704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cs typeface="Arial" pitchFamily="34" charset="0"/>
              </a:rPr>
              <a:t>Ποιος είναι ο ρόλος των μεγάλων σ’ αυτό το δικαίωμα των παιδιών;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4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cs typeface="Arial" pitchFamily="34" charset="0"/>
              </a:rPr>
              <a:t>Tι</a:t>
            </a:r>
            <a:r>
              <a:rPr kumimoji="0" lang="el-GR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cs typeface="Arial" pitchFamily="34" charset="0"/>
              </a:rPr>
              <a:t> έχετε δει ή ακούσει για το δικαίωμα που συζητάτε;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cs typeface="Arial" pitchFamily="34" charset="0"/>
              </a:rPr>
              <a:t>Πώς μπορούν τα παιδιά να το εξασφαλίσουν;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2494265"/>
            <a:ext cx="2559672" cy="4068843"/>
          </a:xfrm>
          <a:custGeom>
            <a:avLst/>
            <a:gdLst/>
            <a:ahLst/>
            <a:cxnLst/>
            <a:rect l="l" t="t" r="r" b="b"/>
            <a:pathLst>
              <a:path w="2559672" h="4068843">
                <a:moveTo>
                  <a:pt x="2559672" y="0"/>
                </a:moveTo>
                <a:lnTo>
                  <a:pt x="0" y="0"/>
                </a:lnTo>
                <a:lnTo>
                  <a:pt x="0" y="4068843"/>
                </a:lnTo>
                <a:lnTo>
                  <a:pt x="2559672" y="4068843"/>
                </a:lnTo>
                <a:lnTo>
                  <a:pt x="2559672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4630987">
            <a:off x="16867676" y="-732037"/>
            <a:ext cx="3374212" cy="3521473"/>
          </a:xfrm>
          <a:custGeom>
            <a:avLst/>
            <a:gdLst/>
            <a:ahLst/>
            <a:cxnLst/>
            <a:rect l="l" t="t" r="r" b="b"/>
            <a:pathLst>
              <a:path w="3374212" h="3521473">
                <a:moveTo>
                  <a:pt x="0" y="0"/>
                </a:moveTo>
                <a:lnTo>
                  <a:pt x="3374212" y="0"/>
                </a:lnTo>
                <a:lnTo>
                  <a:pt x="3374212" y="3521474"/>
                </a:lnTo>
                <a:lnTo>
                  <a:pt x="0" y="352147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4283835" y="7198416"/>
            <a:ext cx="5312535" cy="4114800"/>
          </a:xfrm>
          <a:custGeom>
            <a:avLst/>
            <a:gdLst/>
            <a:ahLst/>
            <a:cxnLst/>
            <a:rect l="l" t="t" r="r" b="b"/>
            <a:pathLst>
              <a:path w="5312535" h="4114800">
                <a:moveTo>
                  <a:pt x="0" y="0"/>
                </a:moveTo>
                <a:lnTo>
                  <a:pt x="5312535" y="0"/>
                </a:lnTo>
                <a:lnTo>
                  <a:pt x="53125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243020"/>
            <a:ext cx="15434955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33"/>
              </a:lnSpc>
            </a:pPr>
            <a:r>
              <a:rPr lang="el-GR" sz="4713" dirty="0" smtClean="0">
                <a:solidFill>
                  <a:srgbClr val="073176"/>
                </a:solidFill>
                <a:latin typeface="Comic Sans Bold"/>
              </a:rPr>
              <a:t>Π</a:t>
            </a:r>
            <a:r>
              <a:rPr lang="en-US" sz="4713" dirty="0" err="1" smtClean="0">
                <a:solidFill>
                  <a:srgbClr val="073176"/>
                </a:solidFill>
                <a:latin typeface="Comic Sans Bold"/>
              </a:rPr>
              <a:t>ροστασία</a:t>
            </a:r>
            <a:r>
              <a:rPr lang="en-US" sz="4713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713" dirty="0" err="1" smtClean="0">
                <a:solidFill>
                  <a:srgbClr val="073176"/>
                </a:solidFill>
                <a:latin typeface="Comic Sans Bold"/>
              </a:rPr>
              <a:t>από</a:t>
            </a:r>
            <a:r>
              <a:rPr lang="en-US" sz="4713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713" dirty="0" err="1" smtClean="0">
                <a:solidFill>
                  <a:srgbClr val="073176"/>
                </a:solidFill>
                <a:latin typeface="Comic Sans Bold"/>
              </a:rPr>
              <a:t>παραμέληση</a:t>
            </a:r>
            <a:r>
              <a:rPr lang="en-US" sz="4713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713" dirty="0" err="1" smtClean="0">
                <a:solidFill>
                  <a:srgbClr val="073176"/>
                </a:solidFill>
                <a:latin typeface="Comic Sans Bold"/>
              </a:rPr>
              <a:t>και</a:t>
            </a:r>
            <a:r>
              <a:rPr lang="en-US" sz="4713" dirty="0" smtClean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713" dirty="0" err="1" smtClean="0">
                <a:solidFill>
                  <a:srgbClr val="073176"/>
                </a:solidFill>
                <a:latin typeface="Comic Sans Bold"/>
              </a:rPr>
              <a:t>εκμετάλλευση</a:t>
            </a:r>
            <a:endParaRPr lang="en-US" sz="4713" dirty="0">
              <a:solidFill>
                <a:srgbClr val="073176"/>
              </a:solidFill>
              <a:latin typeface="Comic Sa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362200" y="1714500"/>
            <a:ext cx="14621451" cy="8463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557"/>
              </a:lnSpc>
            </a:pPr>
            <a:r>
              <a:rPr lang="en-US" sz="4751" dirty="0" err="1">
                <a:solidFill>
                  <a:srgbClr val="073176"/>
                </a:solidFill>
                <a:latin typeface="Comic Sans Bold"/>
              </a:rPr>
              <a:t>Τα</a:t>
            </a:r>
            <a:r>
              <a:rPr lang="en-US" sz="4751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751" dirty="0" err="1">
                <a:solidFill>
                  <a:srgbClr val="073176"/>
                </a:solidFill>
                <a:latin typeface="Comic Sans Bold"/>
              </a:rPr>
              <a:t>παιδιά</a:t>
            </a:r>
            <a:r>
              <a:rPr lang="en-US" sz="4751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751" dirty="0" err="1">
                <a:solidFill>
                  <a:srgbClr val="073176"/>
                </a:solidFill>
                <a:latin typeface="Comic Sans Bold"/>
              </a:rPr>
              <a:t>έχουν</a:t>
            </a:r>
            <a:r>
              <a:rPr lang="en-US" sz="4751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751" dirty="0" err="1">
                <a:solidFill>
                  <a:srgbClr val="073176"/>
                </a:solidFill>
                <a:latin typeface="Comic Sans Bold"/>
              </a:rPr>
              <a:t>το</a:t>
            </a:r>
            <a:r>
              <a:rPr lang="en-US" sz="4751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751" dirty="0" err="1">
                <a:solidFill>
                  <a:srgbClr val="073176"/>
                </a:solidFill>
                <a:latin typeface="Comic Sans Bold"/>
              </a:rPr>
              <a:t>δικαίωμα</a:t>
            </a:r>
            <a:r>
              <a:rPr lang="en-US" sz="4751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751" dirty="0" err="1">
                <a:solidFill>
                  <a:srgbClr val="073176"/>
                </a:solidFill>
                <a:latin typeface="Comic Sans Bold"/>
              </a:rPr>
              <a:t>να</a:t>
            </a:r>
            <a:r>
              <a:rPr lang="en-US" sz="4751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751" dirty="0" err="1">
                <a:solidFill>
                  <a:srgbClr val="073176"/>
                </a:solidFill>
                <a:latin typeface="Comic Sans Bold"/>
              </a:rPr>
              <a:t>ζουν</a:t>
            </a:r>
            <a:r>
              <a:rPr lang="en-US" sz="4751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751" dirty="0" err="1">
                <a:solidFill>
                  <a:srgbClr val="073176"/>
                </a:solidFill>
                <a:latin typeface="Comic Sans Bold"/>
              </a:rPr>
              <a:t>σε</a:t>
            </a:r>
            <a:r>
              <a:rPr lang="en-US" sz="4751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751" dirty="0" err="1">
                <a:solidFill>
                  <a:srgbClr val="073176"/>
                </a:solidFill>
                <a:latin typeface="Comic Sans Bold"/>
              </a:rPr>
              <a:t>ένα</a:t>
            </a:r>
            <a:r>
              <a:rPr lang="en-US" sz="4751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751" dirty="0" err="1">
                <a:solidFill>
                  <a:srgbClr val="073176"/>
                </a:solidFill>
                <a:latin typeface="Comic Sans Bold"/>
              </a:rPr>
              <a:t>περιβάλλον</a:t>
            </a:r>
            <a:r>
              <a:rPr lang="en-US" sz="4751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751" dirty="0" err="1">
                <a:solidFill>
                  <a:srgbClr val="073176"/>
                </a:solidFill>
                <a:latin typeface="Comic Sans Bold"/>
              </a:rPr>
              <a:t>που</a:t>
            </a:r>
            <a:r>
              <a:rPr lang="en-US" sz="4751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751" dirty="0" err="1">
                <a:solidFill>
                  <a:srgbClr val="073176"/>
                </a:solidFill>
                <a:latin typeface="Comic Sans Bold"/>
              </a:rPr>
              <a:t>είναι</a:t>
            </a:r>
            <a:r>
              <a:rPr lang="en-US" sz="4751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751" dirty="0" err="1">
                <a:solidFill>
                  <a:srgbClr val="073176"/>
                </a:solidFill>
                <a:latin typeface="Comic Sans Bold"/>
              </a:rPr>
              <a:t>ασφαλές</a:t>
            </a:r>
            <a:r>
              <a:rPr lang="en-US" sz="4751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751" dirty="0" err="1">
                <a:solidFill>
                  <a:srgbClr val="073176"/>
                </a:solidFill>
                <a:latin typeface="Comic Sans Bold"/>
              </a:rPr>
              <a:t>και</a:t>
            </a:r>
            <a:r>
              <a:rPr lang="en-US" sz="4751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751" dirty="0" err="1">
                <a:solidFill>
                  <a:srgbClr val="073176"/>
                </a:solidFill>
                <a:latin typeface="Comic Sans Bold"/>
              </a:rPr>
              <a:t>απαλλαγμένο</a:t>
            </a:r>
            <a:r>
              <a:rPr lang="en-US" sz="4751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751" dirty="0" err="1">
                <a:solidFill>
                  <a:srgbClr val="073176"/>
                </a:solidFill>
                <a:latin typeface="Comic Sans Bold"/>
              </a:rPr>
              <a:t>από</a:t>
            </a:r>
            <a:r>
              <a:rPr lang="en-US" sz="4751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l-GR" sz="4751" dirty="0" smtClean="0">
                <a:solidFill>
                  <a:srgbClr val="073176"/>
                </a:solidFill>
                <a:latin typeface="Comic Sans Bold"/>
              </a:rPr>
              <a:t>κινδύνους</a:t>
            </a:r>
            <a:r>
              <a:rPr lang="en-US" sz="4751" dirty="0" smtClean="0">
                <a:solidFill>
                  <a:srgbClr val="073176"/>
                </a:solidFill>
                <a:latin typeface="Comic Sans Bold"/>
              </a:rPr>
              <a:t>.</a:t>
            </a:r>
            <a:r>
              <a:rPr lang="en-US" sz="4751" dirty="0" smtClean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751" dirty="0" err="1">
                <a:solidFill>
                  <a:srgbClr val="073176"/>
                </a:solidFill>
                <a:latin typeface="Comic Sans"/>
              </a:rPr>
              <a:t>Αυτό</a:t>
            </a:r>
            <a:r>
              <a:rPr lang="en-US" sz="4751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751" dirty="0" err="1">
                <a:solidFill>
                  <a:srgbClr val="073176"/>
                </a:solidFill>
                <a:latin typeface="Comic Sans"/>
              </a:rPr>
              <a:t>περιλαμβάνει</a:t>
            </a:r>
            <a:r>
              <a:rPr lang="en-US" sz="4751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751" dirty="0" err="1">
                <a:solidFill>
                  <a:srgbClr val="073176"/>
                </a:solidFill>
                <a:latin typeface="Comic Sans"/>
              </a:rPr>
              <a:t>προστασία</a:t>
            </a:r>
            <a:r>
              <a:rPr lang="en-US" sz="4751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751" dirty="0" err="1">
                <a:solidFill>
                  <a:srgbClr val="073176"/>
                </a:solidFill>
                <a:latin typeface="Comic Sans"/>
              </a:rPr>
              <a:t>από</a:t>
            </a:r>
            <a:r>
              <a:rPr lang="en-US" sz="4751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751" dirty="0" err="1">
                <a:solidFill>
                  <a:srgbClr val="073176"/>
                </a:solidFill>
                <a:latin typeface="Comic Sans"/>
              </a:rPr>
              <a:t>σωματική</a:t>
            </a:r>
            <a:r>
              <a:rPr lang="en-US" sz="4751" dirty="0">
                <a:solidFill>
                  <a:srgbClr val="073176"/>
                </a:solidFill>
                <a:latin typeface="Comic Sans"/>
              </a:rPr>
              <a:t>, </a:t>
            </a:r>
            <a:r>
              <a:rPr lang="en-US" sz="4751" dirty="0" err="1" smtClean="0">
                <a:solidFill>
                  <a:srgbClr val="073176"/>
                </a:solidFill>
                <a:latin typeface="Comic Sans"/>
              </a:rPr>
              <a:t>συναισθηματική</a:t>
            </a:r>
            <a:r>
              <a:rPr lang="en-US" sz="4751" dirty="0" smtClean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751" dirty="0" err="1">
                <a:solidFill>
                  <a:srgbClr val="073176"/>
                </a:solidFill>
                <a:latin typeface="Comic Sans"/>
              </a:rPr>
              <a:t>και</a:t>
            </a:r>
            <a:r>
              <a:rPr lang="en-US" sz="4751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751" dirty="0" err="1">
                <a:solidFill>
                  <a:srgbClr val="073176"/>
                </a:solidFill>
                <a:latin typeface="Comic Sans"/>
              </a:rPr>
              <a:t>ψυχολογική</a:t>
            </a:r>
            <a:r>
              <a:rPr lang="en-US" sz="4751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751" dirty="0" err="1">
                <a:solidFill>
                  <a:srgbClr val="073176"/>
                </a:solidFill>
                <a:latin typeface="Comic Sans"/>
              </a:rPr>
              <a:t>κακοποίηση</a:t>
            </a:r>
            <a:r>
              <a:rPr lang="en-US" sz="4751" dirty="0">
                <a:solidFill>
                  <a:srgbClr val="073176"/>
                </a:solidFill>
                <a:latin typeface="Comic Sans"/>
              </a:rPr>
              <a:t>, </a:t>
            </a:r>
            <a:r>
              <a:rPr lang="en-US" sz="4751" dirty="0" err="1">
                <a:solidFill>
                  <a:srgbClr val="073176"/>
                </a:solidFill>
                <a:latin typeface="Comic Sans"/>
              </a:rPr>
              <a:t>καθώς</a:t>
            </a:r>
            <a:r>
              <a:rPr lang="en-US" sz="4751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751" dirty="0" err="1">
                <a:solidFill>
                  <a:srgbClr val="073176"/>
                </a:solidFill>
                <a:latin typeface="Comic Sans"/>
              </a:rPr>
              <a:t>και</a:t>
            </a:r>
            <a:r>
              <a:rPr lang="en-US" sz="4751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751" dirty="0" err="1">
                <a:solidFill>
                  <a:srgbClr val="073176"/>
                </a:solidFill>
                <a:latin typeface="Comic Sans"/>
              </a:rPr>
              <a:t>από</a:t>
            </a:r>
            <a:r>
              <a:rPr lang="en-US" sz="4751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751" dirty="0" smtClean="0">
                <a:solidFill>
                  <a:srgbClr val="073176"/>
                </a:solidFill>
                <a:latin typeface="Comic Sans"/>
              </a:rPr>
              <a:t>π</a:t>
            </a:r>
            <a:r>
              <a:rPr lang="el-GR" sz="4751" dirty="0" smtClean="0">
                <a:solidFill>
                  <a:srgbClr val="073176"/>
                </a:solidFill>
                <a:latin typeface="Comic Sans"/>
              </a:rPr>
              <a:t>α</a:t>
            </a:r>
            <a:r>
              <a:rPr lang="en-US" sz="4751" dirty="0" err="1" smtClean="0">
                <a:solidFill>
                  <a:srgbClr val="073176"/>
                </a:solidFill>
                <a:latin typeface="Comic Sans"/>
              </a:rPr>
              <a:t>ραμέληση</a:t>
            </a:r>
            <a:r>
              <a:rPr lang="en-US" sz="4751" dirty="0" smtClean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751" dirty="0" err="1">
                <a:solidFill>
                  <a:srgbClr val="073176"/>
                </a:solidFill>
                <a:latin typeface="Comic Sans"/>
              </a:rPr>
              <a:t>και</a:t>
            </a:r>
            <a:r>
              <a:rPr lang="en-US" sz="4751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751" dirty="0" err="1">
                <a:solidFill>
                  <a:srgbClr val="073176"/>
                </a:solidFill>
                <a:latin typeface="Comic Sans"/>
              </a:rPr>
              <a:t>εκμετάλλευση</a:t>
            </a:r>
            <a:r>
              <a:rPr lang="en-US" sz="4751" dirty="0">
                <a:solidFill>
                  <a:srgbClr val="073176"/>
                </a:solidFill>
                <a:latin typeface="Comic Sans"/>
              </a:rPr>
              <a:t>. </a:t>
            </a:r>
            <a:r>
              <a:rPr lang="en-US" sz="4751" dirty="0" err="1">
                <a:solidFill>
                  <a:srgbClr val="073176"/>
                </a:solidFill>
                <a:latin typeface="Comic Sans"/>
              </a:rPr>
              <a:t>Οι</a:t>
            </a:r>
            <a:r>
              <a:rPr lang="en-US" sz="4751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751" dirty="0" err="1">
                <a:solidFill>
                  <a:srgbClr val="073176"/>
                </a:solidFill>
                <a:latin typeface="Comic Sans"/>
              </a:rPr>
              <a:t>γονείς</a:t>
            </a:r>
            <a:r>
              <a:rPr lang="en-US" sz="4751" dirty="0">
                <a:solidFill>
                  <a:srgbClr val="073176"/>
                </a:solidFill>
                <a:latin typeface="Comic Sans"/>
              </a:rPr>
              <a:t>, </a:t>
            </a:r>
            <a:r>
              <a:rPr lang="en-US" sz="4751" dirty="0" err="1">
                <a:solidFill>
                  <a:srgbClr val="073176"/>
                </a:solidFill>
                <a:latin typeface="Comic Sans"/>
              </a:rPr>
              <a:t>οι</a:t>
            </a:r>
            <a:r>
              <a:rPr lang="en-US" sz="4751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751" dirty="0" err="1">
                <a:solidFill>
                  <a:srgbClr val="073176"/>
                </a:solidFill>
                <a:latin typeface="Comic Sans"/>
              </a:rPr>
              <a:t>φροντιστές</a:t>
            </a:r>
            <a:r>
              <a:rPr lang="en-US" sz="4751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751" dirty="0" err="1">
                <a:solidFill>
                  <a:srgbClr val="073176"/>
                </a:solidFill>
                <a:latin typeface="Comic Sans"/>
              </a:rPr>
              <a:t>και</a:t>
            </a:r>
            <a:r>
              <a:rPr lang="en-US" sz="4751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751" dirty="0" err="1">
                <a:solidFill>
                  <a:srgbClr val="073176"/>
                </a:solidFill>
                <a:latin typeface="Comic Sans"/>
              </a:rPr>
              <a:t>άλλοι</a:t>
            </a:r>
            <a:r>
              <a:rPr lang="en-US" sz="4751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751" dirty="0" err="1">
                <a:solidFill>
                  <a:srgbClr val="073176"/>
                </a:solidFill>
                <a:latin typeface="Comic Sans"/>
              </a:rPr>
              <a:t>ενήλικες</a:t>
            </a:r>
            <a:r>
              <a:rPr lang="en-US" sz="4751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751" dirty="0" err="1">
                <a:solidFill>
                  <a:srgbClr val="073176"/>
                </a:solidFill>
                <a:latin typeface="Comic Sans"/>
              </a:rPr>
              <a:t>έχουν</a:t>
            </a:r>
            <a:r>
              <a:rPr lang="en-US" sz="4751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751" dirty="0" err="1">
                <a:solidFill>
                  <a:srgbClr val="073176"/>
                </a:solidFill>
                <a:latin typeface="Comic Sans"/>
              </a:rPr>
              <a:t>επίσης</a:t>
            </a:r>
            <a:r>
              <a:rPr lang="en-US" sz="4751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751" dirty="0" err="1">
                <a:solidFill>
                  <a:srgbClr val="073176"/>
                </a:solidFill>
                <a:latin typeface="Comic Sans"/>
              </a:rPr>
              <a:t>ευθύνη</a:t>
            </a:r>
            <a:r>
              <a:rPr lang="en-US" sz="4751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751" dirty="0" err="1">
                <a:solidFill>
                  <a:srgbClr val="073176"/>
                </a:solidFill>
                <a:latin typeface="Comic Sans"/>
              </a:rPr>
              <a:t>να</a:t>
            </a:r>
            <a:r>
              <a:rPr lang="en-US" sz="4751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751" dirty="0" err="1">
                <a:solidFill>
                  <a:srgbClr val="073176"/>
                </a:solidFill>
                <a:latin typeface="Comic Sans"/>
              </a:rPr>
              <a:t>προστατεύουν</a:t>
            </a:r>
            <a:r>
              <a:rPr lang="en-US" sz="4751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751" dirty="0" err="1">
                <a:solidFill>
                  <a:srgbClr val="073176"/>
                </a:solidFill>
                <a:latin typeface="Comic Sans"/>
              </a:rPr>
              <a:t>τα</a:t>
            </a:r>
            <a:r>
              <a:rPr lang="en-US" sz="4751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751" dirty="0" err="1">
                <a:solidFill>
                  <a:srgbClr val="073176"/>
                </a:solidFill>
                <a:latin typeface="Comic Sans"/>
              </a:rPr>
              <a:t>παιδιά</a:t>
            </a:r>
            <a:r>
              <a:rPr lang="en-US" sz="4751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751" dirty="0" err="1">
                <a:solidFill>
                  <a:srgbClr val="073176"/>
                </a:solidFill>
                <a:latin typeface="Comic Sans"/>
              </a:rPr>
              <a:t>και</a:t>
            </a:r>
            <a:r>
              <a:rPr lang="en-US" sz="4751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751" dirty="0" err="1">
                <a:solidFill>
                  <a:srgbClr val="073176"/>
                </a:solidFill>
                <a:latin typeface="Comic Sans"/>
              </a:rPr>
              <a:t>να</a:t>
            </a:r>
            <a:r>
              <a:rPr lang="en-US" sz="4751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751" dirty="0" err="1">
                <a:solidFill>
                  <a:srgbClr val="073176"/>
                </a:solidFill>
                <a:latin typeface="Comic Sans"/>
              </a:rPr>
              <a:t>παρέχουν</a:t>
            </a:r>
            <a:r>
              <a:rPr lang="en-US" sz="4751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751" dirty="0" err="1">
                <a:solidFill>
                  <a:srgbClr val="073176"/>
                </a:solidFill>
                <a:latin typeface="Comic Sans"/>
              </a:rPr>
              <a:t>ένα</a:t>
            </a:r>
            <a:r>
              <a:rPr lang="en-US" sz="4751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751" dirty="0" err="1">
                <a:solidFill>
                  <a:srgbClr val="073176"/>
                </a:solidFill>
                <a:latin typeface="Comic Sans"/>
              </a:rPr>
              <a:t>ασφαλές</a:t>
            </a:r>
            <a:r>
              <a:rPr lang="en-US" sz="4751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751" dirty="0" err="1">
                <a:solidFill>
                  <a:srgbClr val="073176"/>
                </a:solidFill>
                <a:latin typeface="Comic Sans"/>
              </a:rPr>
              <a:t>και</a:t>
            </a:r>
            <a:r>
              <a:rPr lang="en-US" sz="4751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751" dirty="0" err="1">
                <a:solidFill>
                  <a:srgbClr val="073176"/>
                </a:solidFill>
                <a:latin typeface="Comic Sans"/>
              </a:rPr>
              <a:t>υποστηρικτικό</a:t>
            </a:r>
            <a:r>
              <a:rPr lang="en-US" sz="4751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751" dirty="0" err="1">
                <a:solidFill>
                  <a:srgbClr val="073176"/>
                </a:solidFill>
                <a:latin typeface="Comic Sans"/>
              </a:rPr>
              <a:t>περιβάλλον</a:t>
            </a:r>
            <a:r>
              <a:rPr lang="en-US" sz="4751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751" dirty="0" err="1">
                <a:solidFill>
                  <a:srgbClr val="073176"/>
                </a:solidFill>
                <a:latin typeface="Comic Sans"/>
              </a:rPr>
              <a:t>για</a:t>
            </a:r>
            <a:r>
              <a:rPr lang="en-US" sz="4751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751" dirty="0" err="1">
                <a:solidFill>
                  <a:srgbClr val="073176"/>
                </a:solidFill>
                <a:latin typeface="Comic Sans"/>
              </a:rPr>
              <a:t>να</a:t>
            </a:r>
            <a:r>
              <a:rPr lang="en-US" sz="4751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751" dirty="0" err="1">
                <a:solidFill>
                  <a:srgbClr val="073176"/>
                </a:solidFill>
                <a:latin typeface="Comic Sans"/>
              </a:rPr>
              <a:t>μεγαλώσουν</a:t>
            </a:r>
            <a:r>
              <a:rPr lang="en-US" sz="4751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751" dirty="0" err="1">
                <a:solidFill>
                  <a:srgbClr val="073176"/>
                </a:solidFill>
                <a:latin typeface="Comic Sans"/>
              </a:rPr>
              <a:t>και</a:t>
            </a:r>
            <a:r>
              <a:rPr lang="en-US" sz="4751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751" dirty="0" err="1">
                <a:solidFill>
                  <a:srgbClr val="073176"/>
                </a:solidFill>
                <a:latin typeface="Comic Sans"/>
              </a:rPr>
              <a:t>να</a:t>
            </a:r>
            <a:r>
              <a:rPr lang="en-US" sz="4751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751" dirty="0" err="1">
                <a:solidFill>
                  <a:srgbClr val="073176"/>
                </a:solidFill>
                <a:latin typeface="Comic Sans"/>
              </a:rPr>
              <a:t>αναπτυχθούν</a:t>
            </a:r>
            <a:r>
              <a:rPr lang="en-US" sz="4751" dirty="0">
                <a:solidFill>
                  <a:srgbClr val="073176"/>
                </a:solidFill>
                <a:latin typeface="Comic San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AF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44879" y="179042"/>
            <a:ext cx="17798242" cy="9928916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Freeform 3"/>
          <p:cNvSpPr/>
          <p:nvPr/>
        </p:nvSpPr>
        <p:spPr>
          <a:xfrm>
            <a:off x="1143000" y="2324100"/>
            <a:ext cx="9906000" cy="6477000"/>
          </a:xfrm>
          <a:custGeom>
            <a:avLst/>
            <a:gdLst/>
            <a:ahLst/>
            <a:cxnLst/>
            <a:rect l="l" t="t" r="r" b="b"/>
            <a:pathLst>
              <a:path w="5171381" h="4086690">
                <a:moveTo>
                  <a:pt x="0" y="0"/>
                </a:moveTo>
                <a:lnTo>
                  <a:pt x="5171381" y="0"/>
                </a:lnTo>
                <a:lnTo>
                  <a:pt x="5171381" y="4086690"/>
                </a:lnTo>
                <a:lnTo>
                  <a:pt x="0" y="408669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700000">
            <a:off x="16574820" y="-684994"/>
            <a:ext cx="2936601" cy="2397335"/>
          </a:xfrm>
          <a:custGeom>
            <a:avLst/>
            <a:gdLst/>
            <a:ahLst/>
            <a:cxnLst/>
            <a:rect l="l" t="t" r="r" b="b"/>
            <a:pathLst>
              <a:path w="2936601" h="2397335">
                <a:moveTo>
                  <a:pt x="0" y="0"/>
                </a:moveTo>
                <a:lnTo>
                  <a:pt x="2936601" y="0"/>
                </a:lnTo>
                <a:lnTo>
                  <a:pt x="2936601" y="2397335"/>
                </a:lnTo>
                <a:lnTo>
                  <a:pt x="0" y="2397335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6 - Ορθογώνιο"/>
          <p:cNvSpPr/>
          <p:nvPr/>
        </p:nvSpPr>
        <p:spPr>
          <a:xfrm>
            <a:off x="9677400" y="876300"/>
            <a:ext cx="7543800" cy="205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5120"/>
              </a:lnSpc>
            </a:pPr>
            <a:r>
              <a:rPr lang="el-GR" sz="4000" dirty="0" smtClean="0">
                <a:solidFill>
                  <a:srgbClr val="073176"/>
                </a:solidFill>
                <a:latin typeface="Comic Sans Bold"/>
              </a:rPr>
              <a:t>Μπορείς να πεις ποιο δικαίωμα παρουσιάζει η εικόνα;</a:t>
            </a:r>
            <a:endParaRPr lang="en-US" sz="4000" dirty="0">
              <a:solidFill>
                <a:srgbClr val="073176"/>
              </a:solidFill>
              <a:latin typeface="Comic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44879" y="179042"/>
            <a:ext cx="17798242" cy="9928916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Freeform 3"/>
          <p:cNvSpPr/>
          <p:nvPr/>
        </p:nvSpPr>
        <p:spPr>
          <a:xfrm>
            <a:off x="838200" y="1028700"/>
            <a:ext cx="7010400" cy="7315200"/>
          </a:xfrm>
          <a:custGeom>
            <a:avLst/>
            <a:gdLst/>
            <a:ahLst/>
            <a:cxnLst/>
            <a:rect l="l" t="t" r="r" b="b"/>
            <a:pathLst>
              <a:path w="5171381" h="4086690">
                <a:moveTo>
                  <a:pt x="0" y="0"/>
                </a:moveTo>
                <a:lnTo>
                  <a:pt x="5171381" y="0"/>
                </a:lnTo>
                <a:lnTo>
                  <a:pt x="5171381" y="4086690"/>
                </a:lnTo>
                <a:lnTo>
                  <a:pt x="0" y="408669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700000">
            <a:off x="16574820" y="-684994"/>
            <a:ext cx="2936601" cy="2397335"/>
          </a:xfrm>
          <a:custGeom>
            <a:avLst/>
            <a:gdLst/>
            <a:ahLst/>
            <a:cxnLst/>
            <a:rect l="l" t="t" r="r" b="b"/>
            <a:pathLst>
              <a:path w="2936601" h="2397335">
                <a:moveTo>
                  <a:pt x="0" y="0"/>
                </a:moveTo>
                <a:lnTo>
                  <a:pt x="2936601" y="0"/>
                </a:lnTo>
                <a:lnTo>
                  <a:pt x="2936601" y="2397335"/>
                </a:lnTo>
                <a:lnTo>
                  <a:pt x="0" y="2397335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8305800" y="2247900"/>
            <a:ext cx="9397136" cy="37394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l-GR" sz="5400" dirty="0" smtClean="0">
                <a:solidFill>
                  <a:srgbClr val="073176"/>
                </a:solidFill>
                <a:latin typeface="Comic Sans"/>
              </a:rPr>
              <a:t>Κάθε παιδί έχει δικαίωμα για π</a:t>
            </a:r>
            <a:r>
              <a:rPr lang="en-US" sz="5400" dirty="0" err="1" smtClean="0">
                <a:solidFill>
                  <a:srgbClr val="073176"/>
                </a:solidFill>
                <a:latin typeface="Comic Sans"/>
              </a:rPr>
              <a:t>αιχνίδι</a:t>
            </a:r>
            <a:r>
              <a:rPr lang="en-US" sz="5400" dirty="0" smtClean="0">
                <a:solidFill>
                  <a:srgbClr val="073176"/>
                </a:solidFill>
                <a:latin typeface="Comic Sans"/>
              </a:rPr>
              <a:t>, </a:t>
            </a:r>
            <a:r>
              <a:rPr lang="el-GR" sz="5400" dirty="0" smtClean="0">
                <a:solidFill>
                  <a:srgbClr val="073176"/>
                </a:solidFill>
                <a:latin typeface="Comic Sans"/>
              </a:rPr>
              <a:t> για </a:t>
            </a:r>
            <a:r>
              <a:rPr lang="en-US" sz="5400" dirty="0" err="1" smtClean="0">
                <a:solidFill>
                  <a:srgbClr val="073176"/>
                </a:solidFill>
                <a:latin typeface="Comic Sans"/>
              </a:rPr>
              <a:t>αναψυχή</a:t>
            </a:r>
            <a:r>
              <a:rPr lang="en-US" sz="5400" dirty="0" smtClean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5400" dirty="0" err="1" smtClean="0">
                <a:solidFill>
                  <a:srgbClr val="073176"/>
                </a:solidFill>
                <a:latin typeface="Comic Sans"/>
              </a:rPr>
              <a:t>και</a:t>
            </a:r>
            <a:r>
              <a:rPr lang="en-US" sz="5400" dirty="0" smtClean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5400" dirty="0" err="1" smtClean="0">
                <a:solidFill>
                  <a:srgbClr val="073176"/>
                </a:solidFill>
                <a:latin typeface="Comic Sans"/>
              </a:rPr>
              <a:t>πολιτιστικές</a:t>
            </a:r>
            <a:r>
              <a:rPr lang="en-US" sz="5400" dirty="0" smtClean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5400" dirty="0" err="1" smtClean="0">
                <a:solidFill>
                  <a:srgbClr val="073176"/>
                </a:solidFill>
                <a:latin typeface="Comic Sans"/>
              </a:rPr>
              <a:t>δραστηριότητες</a:t>
            </a:r>
            <a:r>
              <a:rPr lang="el-GR" sz="5400" dirty="0" smtClean="0">
                <a:solidFill>
                  <a:srgbClr val="073176"/>
                </a:solidFill>
                <a:latin typeface="Comic Sans"/>
              </a:rPr>
              <a:t>.</a:t>
            </a:r>
            <a:endParaRPr lang="en-US" sz="5400" dirty="0">
              <a:solidFill>
                <a:srgbClr val="073176"/>
              </a:solidFill>
              <a:latin typeface="Comic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44879" y="179042"/>
            <a:ext cx="17798242" cy="9928916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Freeform 3"/>
          <p:cNvSpPr/>
          <p:nvPr/>
        </p:nvSpPr>
        <p:spPr>
          <a:xfrm>
            <a:off x="685800" y="3086100"/>
            <a:ext cx="5791200" cy="5257800"/>
          </a:xfrm>
          <a:custGeom>
            <a:avLst/>
            <a:gdLst/>
            <a:ahLst/>
            <a:cxnLst/>
            <a:rect l="l" t="t" r="r" b="b"/>
            <a:pathLst>
              <a:path w="5171381" h="4086690">
                <a:moveTo>
                  <a:pt x="0" y="0"/>
                </a:moveTo>
                <a:lnTo>
                  <a:pt x="5171381" y="0"/>
                </a:lnTo>
                <a:lnTo>
                  <a:pt x="5171381" y="4086690"/>
                </a:lnTo>
                <a:lnTo>
                  <a:pt x="0" y="408669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700000">
            <a:off x="16574820" y="-684994"/>
            <a:ext cx="2936601" cy="2397335"/>
          </a:xfrm>
          <a:custGeom>
            <a:avLst/>
            <a:gdLst/>
            <a:ahLst/>
            <a:cxnLst/>
            <a:rect l="l" t="t" r="r" b="b"/>
            <a:pathLst>
              <a:path w="2936601" h="2397335">
                <a:moveTo>
                  <a:pt x="0" y="0"/>
                </a:moveTo>
                <a:lnTo>
                  <a:pt x="2936601" y="0"/>
                </a:lnTo>
                <a:lnTo>
                  <a:pt x="2936601" y="2397335"/>
                </a:lnTo>
                <a:lnTo>
                  <a:pt x="0" y="2397335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37363" y="551773"/>
            <a:ext cx="16407536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70"/>
              </a:lnSpc>
              <a:spcBef>
                <a:spcPct val="0"/>
              </a:spcBef>
            </a:pPr>
            <a:r>
              <a:rPr lang="el-GR" sz="4700" dirty="0" smtClean="0">
                <a:solidFill>
                  <a:srgbClr val="073176"/>
                </a:solidFill>
                <a:latin typeface="Comic Sans"/>
              </a:rPr>
              <a:t>Π</a:t>
            </a:r>
            <a:r>
              <a:rPr lang="en-US" sz="4700" dirty="0" err="1" smtClean="0">
                <a:solidFill>
                  <a:srgbClr val="073176"/>
                </a:solidFill>
                <a:latin typeface="Comic Sans"/>
              </a:rPr>
              <a:t>αιχνίδι</a:t>
            </a:r>
            <a:r>
              <a:rPr lang="en-US" sz="4700" dirty="0" smtClean="0">
                <a:solidFill>
                  <a:srgbClr val="073176"/>
                </a:solidFill>
                <a:latin typeface="Comic Sans"/>
              </a:rPr>
              <a:t>, </a:t>
            </a:r>
            <a:r>
              <a:rPr lang="en-US" sz="4700" dirty="0" err="1" smtClean="0">
                <a:solidFill>
                  <a:srgbClr val="073176"/>
                </a:solidFill>
                <a:latin typeface="Comic Sans"/>
              </a:rPr>
              <a:t>αναψυχή</a:t>
            </a:r>
            <a:r>
              <a:rPr lang="en-US" sz="4700" dirty="0" smtClean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700" dirty="0" err="1" smtClean="0">
                <a:solidFill>
                  <a:srgbClr val="073176"/>
                </a:solidFill>
                <a:latin typeface="Comic Sans"/>
              </a:rPr>
              <a:t>και</a:t>
            </a:r>
            <a:r>
              <a:rPr lang="en-US" sz="4700" dirty="0" smtClean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700" dirty="0" err="1" smtClean="0">
                <a:solidFill>
                  <a:srgbClr val="073176"/>
                </a:solidFill>
                <a:latin typeface="Comic Sans"/>
              </a:rPr>
              <a:t>πολιτιστικές</a:t>
            </a:r>
            <a:r>
              <a:rPr lang="en-US" sz="4700" dirty="0" smtClean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700" dirty="0" err="1" smtClean="0">
                <a:solidFill>
                  <a:srgbClr val="073176"/>
                </a:solidFill>
                <a:latin typeface="Comic Sans"/>
              </a:rPr>
              <a:t>δραστηριότητες</a:t>
            </a:r>
            <a:endParaRPr lang="en-US" sz="4700" dirty="0">
              <a:solidFill>
                <a:srgbClr val="073176"/>
              </a:solidFill>
              <a:latin typeface="Comic Sans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172200" y="2705100"/>
            <a:ext cx="11125200" cy="583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6980" tIns="-304704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cs typeface="Arial" pitchFamily="34" charset="0"/>
              </a:rPr>
              <a:t>Ποιος είναι ο ρόλος των μεγάλων σ’ αυτό το δικαίωμα των παιδιών;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4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cs typeface="Arial" pitchFamily="34" charset="0"/>
              </a:rPr>
              <a:t>Tι</a:t>
            </a:r>
            <a:r>
              <a:rPr kumimoji="0" lang="el-GR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cs typeface="Arial" pitchFamily="34" charset="0"/>
              </a:rPr>
              <a:t> έχετε δει ή ακούσει για το δικαίωμα που συζητάτε;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cs typeface="Arial" pitchFamily="34" charset="0"/>
              </a:rPr>
              <a:t>Πώς μπορούν τα παιδιά να το εξασφαλίσουν;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44879" y="179042"/>
            <a:ext cx="17798242" cy="9928916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Freeform 3"/>
          <p:cNvSpPr/>
          <p:nvPr/>
        </p:nvSpPr>
        <p:spPr>
          <a:xfrm>
            <a:off x="685800" y="3086100"/>
            <a:ext cx="5171381" cy="4086690"/>
          </a:xfrm>
          <a:custGeom>
            <a:avLst/>
            <a:gdLst/>
            <a:ahLst/>
            <a:cxnLst/>
            <a:rect l="l" t="t" r="r" b="b"/>
            <a:pathLst>
              <a:path w="5171381" h="4086690">
                <a:moveTo>
                  <a:pt x="0" y="0"/>
                </a:moveTo>
                <a:lnTo>
                  <a:pt x="5171381" y="0"/>
                </a:lnTo>
                <a:lnTo>
                  <a:pt x="5171381" y="4086690"/>
                </a:lnTo>
                <a:lnTo>
                  <a:pt x="0" y="408669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700000">
            <a:off x="16574820" y="-684994"/>
            <a:ext cx="2936601" cy="2397335"/>
          </a:xfrm>
          <a:custGeom>
            <a:avLst/>
            <a:gdLst/>
            <a:ahLst/>
            <a:cxnLst/>
            <a:rect l="l" t="t" r="r" b="b"/>
            <a:pathLst>
              <a:path w="2936601" h="2397335">
                <a:moveTo>
                  <a:pt x="0" y="0"/>
                </a:moveTo>
                <a:lnTo>
                  <a:pt x="2936601" y="0"/>
                </a:lnTo>
                <a:lnTo>
                  <a:pt x="2936601" y="2397335"/>
                </a:lnTo>
                <a:lnTo>
                  <a:pt x="0" y="2397335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37363" y="551773"/>
            <a:ext cx="16407536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70"/>
              </a:lnSpc>
              <a:spcBef>
                <a:spcPct val="0"/>
              </a:spcBef>
            </a:pPr>
            <a:r>
              <a:rPr lang="el-GR" sz="4700" dirty="0" smtClean="0">
                <a:solidFill>
                  <a:srgbClr val="073176"/>
                </a:solidFill>
                <a:latin typeface="Comic Sans"/>
              </a:rPr>
              <a:t>Π</a:t>
            </a:r>
            <a:r>
              <a:rPr lang="en-US" sz="4700" dirty="0" err="1" smtClean="0">
                <a:solidFill>
                  <a:srgbClr val="073176"/>
                </a:solidFill>
                <a:latin typeface="Comic Sans"/>
              </a:rPr>
              <a:t>αιχνίδι</a:t>
            </a:r>
            <a:r>
              <a:rPr lang="en-US" sz="4700" dirty="0" smtClean="0">
                <a:solidFill>
                  <a:srgbClr val="073176"/>
                </a:solidFill>
                <a:latin typeface="Comic Sans"/>
              </a:rPr>
              <a:t>, </a:t>
            </a:r>
            <a:r>
              <a:rPr lang="en-US" sz="4700" dirty="0" err="1" smtClean="0">
                <a:solidFill>
                  <a:srgbClr val="073176"/>
                </a:solidFill>
                <a:latin typeface="Comic Sans"/>
              </a:rPr>
              <a:t>αναψυχή</a:t>
            </a:r>
            <a:r>
              <a:rPr lang="en-US" sz="4700" dirty="0" smtClean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700" dirty="0" err="1" smtClean="0">
                <a:solidFill>
                  <a:srgbClr val="073176"/>
                </a:solidFill>
                <a:latin typeface="Comic Sans"/>
              </a:rPr>
              <a:t>και</a:t>
            </a:r>
            <a:r>
              <a:rPr lang="en-US" sz="4700" dirty="0" smtClean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700" dirty="0" err="1" smtClean="0">
                <a:solidFill>
                  <a:srgbClr val="073176"/>
                </a:solidFill>
                <a:latin typeface="Comic Sans"/>
              </a:rPr>
              <a:t>πολιτιστικές</a:t>
            </a:r>
            <a:r>
              <a:rPr lang="en-US" sz="4700" dirty="0" smtClean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700" dirty="0" err="1" smtClean="0">
                <a:solidFill>
                  <a:srgbClr val="073176"/>
                </a:solidFill>
                <a:latin typeface="Comic Sans"/>
              </a:rPr>
              <a:t>δραστηριότητες</a:t>
            </a:r>
            <a:endParaRPr lang="en-US" sz="4700" dirty="0">
              <a:solidFill>
                <a:srgbClr val="073176"/>
              </a:solidFill>
              <a:latin typeface="Comic San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019800" y="1790700"/>
            <a:ext cx="11556765" cy="7694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147"/>
              </a:lnSpc>
            </a:pPr>
            <a:r>
              <a:rPr lang="en-US" sz="4422" dirty="0" err="1">
                <a:solidFill>
                  <a:srgbClr val="073176"/>
                </a:solidFill>
                <a:latin typeface="Comic Sans Bold"/>
              </a:rPr>
              <a:t>Τα</a:t>
            </a:r>
            <a:r>
              <a:rPr lang="en-US" sz="4422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422" dirty="0" err="1">
                <a:solidFill>
                  <a:srgbClr val="073176"/>
                </a:solidFill>
                <a:latin typeface="Comic Sans Bold"/>
              </a:rPr>
              <a:t>παιδιά</a:t>
            </a:r>
            <a:r>
              <a:rPr lang="en-US" sz="4422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422" dirty="0" err="1">
                <a:solidFill>
                  <a:srgbClr val="073176"/>
                </a:solidFill>
                <a:latin typeface="Comic Sans Bold"/>
              </a:rPr>
              <a:t>έχουν</a:t>
            </a:r>
            <a:r>
              <a:rPr lang="en-US" sz="4422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422" dirty="0" err="1">
                <a:solidFill>
                  <a:srgbClr val="073176"/>
                </a:solidFill>
                <a:latin typeface="Comic Sans Bold"/>
              </a:rPr>
              <a:t>το</a:t>
            </a:r>
            <a:r>
              <a:rPr lang="en-US" sz="4422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422" dirty="0" err="1">
                <a:solidFill>
                  <a:srgbClr val="073176"/>
                </a:solidFill>
                <a:latin typeface="Comic Sans Bold"/>
              </a:rPr>
              <a:t>δικαίωμα</a:t>
            </a:r>
            <a:r>
              <a:rPr lang="en-US" sz="4422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422" dirty="0" err="1">
                <a:solidFill>
                  <a:srgbClr val="073176"/>
                </a:solidFill>
                <a:latin typeface="Comic Sans Bold"/>
              </a:rPr>
              <a:t>να</a:t>
            </a:r>
            <a:r>
              <a:rPr lang="en-US" sz="4422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422" dirty="0" err="1">
                <a:solidFill>
                  <a:srgbClr val="073176"/>
                </a:solidFill>
                <a:latin typeface="Comic Sans Bold"/>
              </a:rPr>
              <a:t>απολαμβάνουν</a:t>
            </a:r>
            <a:r>
              <a:rPr lang="en-US" sz="4422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422" dirty="0" err="1">
                <a:solidFill>
                  <a:srgbClr val="073176"/>
                </a:solidFill>
                <a:latin typeface="Comic Sans Bold"/>
              </a:rPr>
              <a:t>την</a:t>
            </a:r>
            <a:r>
              <a:rPr lang="en-US" sz="4422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422" dirty="0" err="1">
                <a:solidFill>
                  <a:srgbClr val="073176"/>
                </a:solidFill>
                <a:latin typeface="Comic Sans Bold"/>
              </a:rPr>
              <a:t>παιδική</a:t>
            </a:r>
            <a:r>
              <a:rPr lang="en-US" sz="4422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422" dirty="0" err="1">
                <a:solidFill>
                  <a:srgbClr val="073176"/>
                </a:solidFill>
                <a:latin typeface="Comic Sans Bold"/>
              </a:rPr>
              <a:t>τους</a:t>
            </a:r>
            <a:r>
              <a:rPr lang="en-US" sz="4422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422" dirty="0" err="1">
                <a:solidFill>
                  <a:srgbClr val="073176"/>
                </a:solidFill>
                <a:latin typeface="Comic Sans Bold"/>
              </a:rPr>
              <a:t>ηλικία</a:t>
            </a:r>
            <a:r>
              <a:rPr lang="en-US" sz="4422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422" dirty="0" err="1">
                <a:solidFill>
                  <a:srgbClr val="073176"/>
                </a:solidFill>
                <a:latin typeface="Comic Sans Bold"/>
              </a:rPr>
              <a:t>και</a:t>
            </a:r>
            <a:r>
              <a:rPr lang="en-US" sz="4422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422" dirty="0" err="1">
                <a:solidFill>
                  <a:srgbClr val="073176"/>
                </a:solidFill>
                <a:latin typeface="Comic Sans Bold"/>
              </a:rPr>
              <a:t>να</a:t>
            </a:r>
            <a:r>
              <a:rPr lang="en-US" sz="4422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422" dirty="0" err="1">
                <a:solidFill>
                  <a:srgbClr val="073176"/>
                </a:solidFill>
                <a:latin typeface="Comic Sans Bold"/>
              </a:rPr>
              <a:t>συμμετέχουν</a:t>
            </a:r>
            <a:r>
              <a:rPr lang="en-US" sz="4422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422" dirty="0" err="1">
                <a:solidFill>
                  <a:srgbClr val="073176"/>
                </a:solidFill>
                <a:latin typeface="Comic Sans Bold"/>
              </a:rPr>
              <a:t>σε</a:t>
            </a:r>
            <a:r>
              <a:rPr lang="en-US" sz="4422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422" dirty="0" err="1">
                <a:solidFill>
                  <a:srgbClr val="073176"/>
                </a:solidFill>
                <a:latin typeface="Comic Sans Bold"/>
              </a:rPr>
              <a:t>δραστηριότητες</a:t>
            </a:r>
            <a:r>
              <a:rPr lang="en-US" sz="4422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422" dirty="0" err="1">
                <a:solidFill>
                  <a:srgbClr val="073176"/>
                </a:solidFill>
                <a:latin typeface="Comic Sans Bold"/>
              </a:rPr>
              <a:t>που</a:t>
            </a:r>
            <a:r>
              <a:rPr lang="en-US" sz="4422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422" dirty="0" err="1">
                <a:solidFill>
                  <a:srgbClr val="073176"/>
                </a:solidFill>
                <a:latin typeface="Comic Sans Bold"/>
              </a:rPr>
              <a:t>είναι</a:t>
            </a:r>
            <a:r>
              <a:rPr lang="en-US" sz="4422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422" dirty="0" err="1">
                <a:solidFill>
                  <a:srgbClr val="073176"/>
                </a:solidFill>
                <a:latin typeface="Comic Sans Bold"/>
              </a:rPr>
              <a:t>διασκεδαστικές</a:t>
            </a:r>
            <a:r>
              <a:rPr lang="en-US" sz="4422" dirty="0">
                <a:solidFill>
                  <a:srgbClr val="073176"/>
                </a:solidFill>
                <a:latin typeface="Comic Sans Bold"/>
              </a:rPr>
              <a:t>, </a:t>
            </a:r>
            <a:r>
              <a:rPr lang="en-US" sz="4422" dirty="0" err="1">
                <a:solidFill>
                  <a:srgbClr val="073176"/>
                </a:solidFill>
                <a:latin typeface="Comic Sans Bold"/>
              </a:rPr>
              <a:t>ενδιαφέρουσες</a:t>
            </a:r>
            <a:r>
              <a:rPr lang="en-US" sz="4422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422" dirty="0" err="1">
                <a:solidFill>
                  <a:srgbClr val="073176"/>
                </a:solidFill>
                <a:latin typeface="Comic Sans Bold"/>
              </a:rPr>
              <a:t>και</a:t>
            </a:r>
            <a:r>
              <a:rPr lang="en-US" sz="4422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422" dirty="0" err="1">
                <a:solidFill>
                  <a:srgbClr val="073176"/>
                </a:solidFill>
                <a:latin typeface="Comic Sans Bold"/>
              </a:rPr>
              <a:t>προάγουν</a:t>
            </a:r>
            <a:r>
              <a:rPr lang="en-US" sz="4422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422" dirty="0" err="1">
                <a:solidFill>
                  <a:srgbClr val="073176"/>
                </a:solidFill>
                <a:latin typeface="Comic Sans Bold"/>
              </a:rPr>
              <a:t>τη</a:t>
            </a:r>
            <a:r>
              <a:rPr lang="en-US" sz="4422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422" dirty="0" err="1">
                <a:solidFill>
                  <a:srgbClr val="073176"/>
                </a:solidFill>
                <a:latin typeface="Comic Sans Bold"/>
              </a:rPr>
              <a:t>συνολική</a:t>
            </a:r>
            <a:r>
              <a:rPr lang="en-US" sz="4422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422" dirty="0" err="1">
                <a:solidFill>
                  <a:srgbClr val="073176"/>
                </a:solidFill>
                <a:latin typeface="Comic Sans Bold"/>
              </a:rPr>
              <a:t>τους</a:t>
            </a:r>
            <a:r>
              <a:rPr lang="en-US" sz="4422" dirty="0">
                <a:solidFill>
                  <a:srgbClr val="073176"/>
                </a:solidFill>
                <a:latin typeface="Comic Sans Bold"/>
              </a:rPr>
              <a:t> </a:t>
            </a:r>
            <a:r>
              <a:rPr lang="en-US" sz="4422" dirty="0" err="1">
                <a:solidFill>
                  <a:srgbClr val="073176"/>
                </a:solidFill>
                <a:latin typeface="Comic Sans Bold"/>
              </a:rPr>
              <a:t>ευημερία</a:t>
            </a:r>
            <a:r>
              <a:rPr lang="en-US" sz="4422" dirty="0">
                <a:solidFill>
                  <a:srgbClr val="073176"/>
                </a:solidFill>
                <a:latin typeface="Comic Sans Bold"/>
              </a:rPr>
              <a:t>. </a:t>
            </a:r>
            <a:r>
              <a:rPr lang="en-US" sz="4422" dirty="0" err="1">
                <a:solidFill>
                  <a:srgbClr val="073176"/>
                </a:solidFill>
                <a:latin typeface="Comic Sans"/>
              </a:rPr>
              <a:t>Οι</a:t>
            </a:r>
            <a:r>
              <a:rPr lang="en-US" sz="4422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422" dirty="0" err="1">
                <a:solidFill>
                  <a:srgbClr val="073176"/>
                </a:solidFill>
                <a:latin typeface="Comic Sans"/>
              </a:rPr>
              <a:t>δραστηριότητες</a:t>
            </a:r>
            <a:r>
              <a:rPr lang="en-US" sz="4422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422" dirty="0" err="1">
                <a:solidFill>
                  <a:srgbClr val="073176"/>
                </a:solidFill>
                <a:latin typeface="Comic Sans"/>
              </a:rPr>
              <a:t>ελεύθερου</a:t>
            </a:r>
            <a:r>
              <a:rPr lang="en-US" sz="4422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422" dirty="0" err="1">
                <a:solidFill>
                  <a:srgbClr val="073176"/>
                </a:solidFill>
                <a:latin typeface="Comic Sans"/>
              </a:rPr>
              <a:t>χρόνου</a:t>
            </a:r>
            <a:r>
              <a:rPr lang="en-US" sz="4422" dirty="0">
                <a:solidFill>
                  <a:srgbClr val="073176"/>
                </a:solidFill>
                <a:latin typeface="Comic Sans"/>
              </a:rPr>
              <a:t>, </a:t>
            </a:r>
            <a:r>
              <a:rPr lang="en-US" sz="4422" dirty="0" err="1">
                <a:solidFill>
                  <a:srgbClr val="073176"/>
                </a:solidFill>
                <a:latin typeface="Comic Sans"/>
              </a:rPr>
              <a:t>όπως</a:t>
            </a:r>
            <a:r>
              <a:rPr lang="en-US" sz="4422" dirty="0">
                <a:solidFill>
                  <a:srgbClr val="073176"/>
                </a:solidFill>
                <a:latin typeface="Comic Sans"/>
              </a:rPr>
              <a:t> ο </a:t>
            </a:r>
            <a:r>
              <a:rPr lang="en-US" sz="4422" dirty="0" err="1">
                <a:solidFill>
                  <a:srgbClr val="073176"/>
                </a:solidFill>
                <a:latin typeface="Comic Sans"/>
              </a:rPr>
              <a:t>αθλητισμός</a:t>
            </a:r>
            <a:r>
              <a:rPr lang="en-US" sz="4422" dirty="0">
                <a:solidFill>
                  <a:srgbClr val="073176"/>
                </a:solidFill>
                <a:latin typeface="Comic Sans"/>
              </a:rPr>
              <a:t>, η </a:t>
            </a:r>
            <a:r>
              <a:rPr lang="en-US" sz="4422" dirty="0" err="1">
                <a:solidFill>
                  <a:srgbClr val="073176"/>
                </a:solidFill>
                <a:latin typeface="Comic Sans"/>
              </a:rPr>
              <a:t>μουσική</a:t>
            </a:r>
            <a:r>
              <a:rPr lang="en-US" sz="4422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422" dirty="0" err="1">
                <a:solidFill>
                  <a:srgbClr val="073176"/>
                </a:solidFill>
                <a:latin typeface="Comic Sans"/>
              </a:rPr>
              <a:t>και</a:t>
            </a:r>
            <a:r>
              <a:rPr lang="en-US" sz="4422" dirty="0">
                <a:solidFill>
                  <a:srgbClr val="073176"/>
                </a:solidFill>
                <a:latin typeface="Comic Sans"/>
              </a:rPr>
              <a:t> η </a:t>
            </a:r>
            <a:r>
              <a:rPr lang="en-US" sz="4422" dirty="0" err="1">
                <a:solidFill>
                  <a:srgbClr val="073176"/>
                </a:solidFill>
                <a:latin typeface="Comic Sans"/>
              </a:rPr>
              <a:t>τέχνη</a:t>
            </a:r>
            <a:r>
              <a:rPr lang="en-US" sz="4422" dirty="0">
                <a:solidFill>
                  <a:srgbClr val="073176"/>
                </a:solidFill>
                <a:latin typeface="Comic Sans"/>
              </a:rPr>
              <a:t>, </a:t>
            </a:r>
            <a:r>
              <a:rPr lang="en-US" sz="4422" dirty="0" err="1">
                <a:solidFill>
                  <a:srgbClr val="073176"/>
                </a:solidFill>
                <a:latin typeface="Comic Sans"/>
              </a:rPr>
              <a:t>παρέχουν</a:t>
            </a:r>
            <a:r>
              <a:rPr lang="en-US" sz="4422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422" dirty="0" err="1">
                <a:solidFill>
                  <a:srgbClr val="073176"/>
                </a:solidFill>
                <a:latin typeface="Comic Sans"/>
              </a:rPr>
              <a:t>στα</a:t>
            </a:r>
            <a:r>
              <a:rPr lang="en-US" sz="4422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422" dirty="0" err="1">
                <a:solidFill>
                  <a:srgbClr val="073176"/>
                </a:solidFill>
                <a:latin typeface="Comic Sans"/>
              </a:rPr>
              <a:t>παιδιά</a:t>
            </a:r>
            <a:r>
              <a:rPr lang="en-US" sz="4422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422" dirty="0" err="1">
                <a:solidFill>
                  <a:srgbClr val="073176"/>
                </a:solidFill>
                <a:latin typeface="Comic Sans"/>
              </a:rPr>
              <a:t>ευκαιρίες</a:t>
            </a:r>
            <a:r>
              <a:rPr lang="en-US" sz="4422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422" dirty="0" err="1">
                <a:solidFill>
                  <a:srgbClr val="073176"/>
                </a:solidFill>
                <a:latin typeface="Comic Sans"/>
              </a:rPr>
              <a:t>να</a:t>
            </a:r>
            <a:r>
              <a:rPr lang="en-US" sz="4422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422" dirty="0" err="1">
                <a:solidFill>
                  <a:srgbClr val="073176"/>
                </a:solidFill>
                <a:latin typeface="Comic Sans"/>
              </a:rPr>
              <a:t>εξερευνήσουν</a:t>
            </a:r>
            <a:r>
              <a:rPr lang="en-US" sz="4422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422" dirty="0" err="1">
                <a:solidFill>
                  <a:srgbClr val="073176"/>
                </a:solidFill>
                <a:latin typeface="Comic Sans"/>
              </a:rPr>
              <a:t>τα</a:t>
            </a:r>
            <a:r>
              <a:rPr lang="en-US" sz="4422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422" dirty="0" err="1">
                <a:solidFill>
                  <a:srgbClr val="073176"/>
                </a:solidFill>
                <a:latin typeface="Comic Sans"/>
              </a:rPr>
              <a:t>ενδιαφέροντά</a:t>
            </a:r>
            <a:r>
              <a:rPr lang="en-US" sz="4422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422" dirty="0" err="1">
                <a:solidFill>
                  <a:srgbClr val="073176"/>
                </a:solidFill>
                <a:latin typeface="Comic Sans"/>
              </a:rPr>
              <a:t>τους</a:t>
            </a:r>
            <a:r>
              <a:rPr lang="en-US" sz="4422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422" dirty="0" err="1">
                <a:solidFill>
                  <a:srgbClr val="073176"/>
                </a:solidFill>
                <a:latin typeface="Comic Sans"/>
              </a:rPr>
              <a:t>και</a:t>
            </a:r>
            <a:r>
              <a:rPr lang="en-US" sz="4422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422" dirty="0" err="1">
                <a:solidFill>
                  <a:srgbClr val="073176"/>
                </a:solidFill>
                <a:latin typeface="Comic Sans"/>
              </a:rPr>
              <a:t>να</a:t>
            </a:r>
            <a:r>
              <a:rPr lang="en-US" sz="4422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422" dirty="0" err="1">
                <a:solidFill>
                  <a:srgbClr val="073176"/>
                </a:solidFill>
                <a:latin typeface="Comic Sans"/>
              </a:rPr>
              <a:t>αναπτύξουν</a:t>
            </a:r>
            <a:r>
              <a:rPr lang="en-US" sz="4422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422" dirty="0" err="1">
                <a:solidFill>
                  <a:srgbClr val="073176"/>
                </a:solidFill>
                <a:latin typeface="Comic Sans"/>
              </a:rPr>
              <a:t>νέες</a:t>
            </a:r>
            <a:r>
              <a:rPr lang="en-US" sz="4422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422" dirty="0" err="1">
                <a:solidFill>
                  <a:srgbClr val="073176"/>
                </a:solidFill>
                <a:latin typeface="Comic Sans"/>
              </a:rPr>
              <a:t>δεξιότητες</a:t>
            </a:r>
            <a:r>
              <a:rPr lang="en-US" sz="4422" dirty="0">
                <a:solidFill>
                  <a:srgbClr val="073176"/>
                </a:solidFill>
                <a:latin typeface="Comic San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968166">
            <a:off x="175068" y="189604"/>
            <a:ext cx="1574676" cy="1483059"/>
          </a:xfrm>
          <a:custGeom>
            <a:avLst/>
            <a:gdLst/>
            <a:ahLst/>
            <a:cxnLst/>
            <a:rect l="l" t="t" r="r" b="b"/>
            <a:pathLst>
              <a:path w="1574676" h="1483059">
                <a:moveTo>
                  <a:pt x="0" y="0"/>
                </a:moveTo>
                <a:lnTo>
                  <a:pt x="1574677" y="0"/>
                </a:lnTo>
                <a:lnTo>
                  <a:pt x="1574677" y="1483059"/>
                </a:lnTo>
                <a:lnTo>
                  <a:pt x="0" y="148305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29364" y="1184232"/>
            <a:ext cx="16230600" cy="8563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59"/>
              </a:lnSpc>
            </a:pP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Ως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παιδιά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,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είναι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σημαντικό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να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γνωρίζετε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και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να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κατανοείτε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τα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δικαιώματά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σας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,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ώστε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να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μπορείτε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να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μιλάτε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και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να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υποστηρίζετε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τον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εαυτό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σας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όταν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χρειάζεται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.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Έχετε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το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δικαίωμα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να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σας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 smtClean="0">
                <a:solidFill>
                  <a:srgbClr val="073176"/>
                </a:solidFill>
                <a:latin typeface="Comic Sans"/>
              </a:rPr>
              <a:t>ακούν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,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να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γίνονται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σεβαστές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οι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απόψεις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σας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και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να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συμμετέχετε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σε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αποφάσεις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που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επηρεάζουν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τη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ζωή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σας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.</a:t>
            </a:r>
          </a:p>
          <a:p>
            <a:pPr algn="just">
              <a:lnSpc>
                <a:spcPts val="6019"/>
              </a:lnSpc>
            </a:pP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Θυμηθείτε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,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τα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δικαιώματά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σας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ως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παιδί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είναι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σημαντικά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και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έχετε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τη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δύναμη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να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βεβαιωθείτε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ότι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γίνονται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σεβαστά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και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τηρούνται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.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Κατανοώντας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και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υπερασπίζοντας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τα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δικαιώματά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σας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,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μπορείτε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να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βοηθήσετε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στη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δημιουργία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ενός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κόσμου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όπου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όλα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τα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παιδιά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έχουν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την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ευκαιρία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να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ευδοκιμήσουν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και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να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αξιοποιήσουν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πλήρως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τις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δυνατότητές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 </a:t>
            </a:r>
            <a:r>
              <a:rPr lang="en-US" sz="4299" spc="176" dirty="0" err="1">
                <a:solidFill>
                  <a:srgbClr val="073176"/>
                </a:solidFill>
                <a:latin typeface="Comic Sans"/>
              </a:rPr>
              <a:t>τους</a:t>
            </a:r>
            <a:r>
              <a:rPr lang="en-US" sz="4299" spc="176" dirty="0">
                <a:solidFill>
                  <a:srgbClr val="073176"/>
                </a:solidFill>
                <a:latin typeface="Comic Sans"/>
              </a:rPr>
              <a:t>.</a:t>
            </a:r>
          </a:p>
        </p:txBody>
      </p:sp>
      <p:sp>
        <p:nvSpPr>
          <p:cNvPr id="4" name="Freeform 4"/>
          <p:cNvSpPr/>
          <p:nvPr/>
        </p:nvSpPr>
        <p:spPr>
          <a:xfrm>
            <a:off x="13040317" y="9258300"/>
            <a:ext cx="5629663" cy="1740078"/>
          </a:xfrm>
          <a:custGeom>
            <a:avLst/>
            <a:gdLst/>
            <a:ahLst/>
            <a:cxnLst/>
            <a:rect l="l" t="t" r="r" b="b"/>
            <a:pathLst>
              <a:path w="5629663" h="1740078">
                <a:moveTo>
                  <a:pt x="0" y="0"/>
                </a:moveTo>
                <a:lnTo>
                  <a:pt x="5629662" y="0"/>
                </a:lnTo>
                <a:lnTo>
                  <a:pt x="5629662" y="1740078"/>
                </a:lnTo>
                <a:lnTo>
                  <a:pt x="0" y="174007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229364" y="181567"/>
            <a:ext cx="16230600" cy="1002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60"/>
              </a:lnSpc>
            </a:pPr>
            <a:r>
              <a:rPr lang="en-US" sz="5900" dirty="0" smtClean="0">
                <a:solidFill>
                  <a:srgbClr val="073176"/>
                </a:solidFill>
                <a:latin typeface="Comic Sans"/>
              </a:rPr>
              <a:t>ΑΝΑΚΕΦΑΛΑ</a:t>
            </a:r>
            <a:r>
              <a:rPr lang="el-GR" sz="5900" dirty="0" smtClean="0">
                <a:solidFill>
                  <a:srgbClr val="073176"/>
                </a:solidFill>
                <a:latin typeface="Comic Sans"/>
              </a:rPr>
              <a:t>Ι</a:t>
            </a:r>
            <a:r>
              <a:rPr lang="en-US" sz="5900" dirty="0" smtClean="0">
                <a:solidFill>
                  <a:srgbClr val="073176"/>
                </a:solidFill>
                <a:latin typeface="Comic Sans"/>
              </a:rPr>
              <a:t>ΩΣΗ</a:t>
            </a:r>
            <a:endParaRPr lang="en-US" sz="5900" dirty="0">
              <a:solidFill>
                <a:srgbClr val="073176"/>
              </a:solidFill>
              <a:latin typeface="Comic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968166">
            <a:off x="175068" y="189604"/>
            <a:ext cx="1574676" cy="1483059"/>
          </a:xfrm>
          <a:custGeom>
            <a:avLst/>
            <a:gdLst/>
            <a:ahLst/>
            <a:cxnLst/>
            <a:rect l="l" t="t" r="r" b="b"/>
            <a:pathLst>
              <a:path w="1574676" h="1483059">
                <a:moveTo>
                  <a:pt x="0" y="0"/>
                </a:moveTo>
                <a:lnTo>
                  <a:pt x="1574677" y="0"/>
                </a:lnTo>
                <a:lnTo>
                  <a:pt x="1574677" y="1483059"/>
                </a:lnTo>
                <a:lnTo>
                  <a:pt x="0" y="148305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040317" y="9258300"/>
            <a:ext cx="5629663" cy="1740078"/>
          </a:xfrm>
          <a:custGeom>
            <a:avLst/>
            <a:gdLst/>
            <a:ahLst/>
            <a:cxnLst/>
            <a:rect l="l" t="t" r="r" b="b"/>
            <a:pathLst>
              <a:path w="5629663" h="1740078">
                <a:moveTo>
                  <a:pt x="0" y="0"/>
                </a:moveTo>
                <a:lnTo>
                  <a:pt x="5629662" y="0"/>
                </a:lnTo>
                <a:lnTo>
                  <a:pt x="5629662" y="1740078"/>
                </a:lnTo>
                <a:lnTo>
                  <a:pt x="0" y="174007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838200" y="3238500"/>
            <a:ext cx="16230600" cy="1002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60"/>
              </a:lnSpc>
            </a:pPr>
            <a:r>
              <a:rPr lang="el-GR" sz="5900" dirty="0" smtClean="0">
                <a:solidFill>
                  <a:srgbClr val="073176"/>
                </a:solidFill>
                <a:latin typeface="Comic Sans"/>
                <a:hlinkClick r:id="rId6"/>
              </a:rPr>
              <a:t>ΔΡΑΣΤΗΡΙΟΤΗΤΑ</a:t>
            </a:r>
            <a:endParaRPr lang="en-US" sz="5900" dirty="0">
              <a:solidFill>
                <a:srgbClr val="073176"/>
              </a:solidFill>
              <a:latin typeface="Comic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1000" y="647700"/>
            <a:ext cx="16915007" cy="878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ΠΟΙΑ </a:t>
            </a:r>
            <a:r>
              <a:rPr lang="en-US" sz="5200" dirty="0" smtClean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</a:t>
            </a:r>
            <a:r>
              <a:rPr lang="el-GR" sz="5200" dirty="0" smtClean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Ι</a:t>
            </a:r>
            <a:r>
              <a:rPr lang="en-US" sz="5200" dirty="0" smtClean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ΝΑΙ </a:t>
            </a:r>
            <a:r>
              <a:rPr lang="en-US" sz="5200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Η </a:t>
            </a:r>
            <a:r>
              <a:rPr lang="en-US" sz="5200" dirty="0" smtClean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ΠΡΟ</a:t>
            </a:r>
            <a:r>
              <a:rPr lang="el-GR" sz="5200" dirty="0" smtClean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</a:t>
            </a:r>
            <a:r>
              <a:rPr lang="en-US" sz="5200" dirty="0" smtClean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ΛΕΥΣΗ </a:t>
            </a:r>
            <a:r>
              <a:rPr lang="en-US" sz="5200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ΤΩΝ </a:t>
            </a:r>
            <a:r>
              <a:rPr lang="en-US" sz="5200" dirty="0" smtClean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ΔΙΚΑΙΩΜ</a:t>
            </a:r>
            <a:r>
              <a:rPr lang="el-GR" sz="5200" dirty="0" smtClean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</a:t>
            </a:r>
            <a:r>
              <a:rPr lang="en-US" sz="5200" dirty="0" smtClean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ΤΩΝ </a:t>
            </a:r>
            <a:r>
              <a:rPr lang="en-US" sz="5200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ΤΩΝ</a:t>
            </a:r>
            <a:r>
              <a:rPr lang="en-US" sz="5200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5200" dirty="0" smtClean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ΠΑΙΔΙ</a:t>
            </a:r>
            <a:r>
              <a:rPr lang="el-GR" sz="5200" dirty="0" smtClean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Ω</a:t>
            </a:r>
            <a:r>
              <a:rPr lang="en-US" sz="5200" dirty="0" smtClean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Ν</a:t>
            </a:r>
            <a:r>
              <a:rPr lang="en-US" sz="5200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</a:p>
        </p:txBody>
      </p:sp>
      <p:sp>
        <p:nvSpPr>
          <p:cNvPr id="3" name="Freeform 3"/>
          <p:cNvSpPr/>
          <p:nvPr/>
        </p:nvSpPr>
        <p:spPr>
          <a:xfrm rot="-5574590">
            <a:off x="16175391" y="-709195"/>
            <a:ext cx="3590972" cy="2585500"/>
          </a:xfrm>
          <a:custGeom>
            <a:avLst/>
            <a:gdLst/>
            <a:ahLst/>
            <a:cxnLst/>
            <a:rect l="l" t="t" r="r" b="b"/>
            <a:pathLst>
              <a:path w="3590972" h="2585500">
                <a:moveTo>
                  <a:pt x="0" y="0"/>
                </a:moveTo>
                <a:lnTo>
                  <a:pt x="3590971" y="0"/>
                </a:lnTo>
                <a:lnTo>
                  <a:pt x="3590971" y="2585500"/>
                </a:lnTo>
                <a:lnTo>
                  <a:pt x="0" y="25855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445585">
            <a:off x="-1472546" y="8917833"/>
            <a:ext cx="3633678" cy="1770592"/>
          </a:xfrm>
          <a:custGeom>
            <a:avLst/>
            <a:gdLst/>
            <a:ahLst/>
            <a:cxnLst/>
            <a:rect l="l" t="t" r="r" b="b"/>
            <a:pathLst>
              <a:path w="3633678" h="1770592">
                <a:moveTo>
                  <a:pt x="0" y="0"/>
                </a:moveTo>
                <a:lnTo>
                  <a:pt x="3633678" y="0"/>
                </a:lnTo>
                <a:lnTo>
                  <a:pt x="3633678" y="1770592"/>
                </a:lnTo>
                <a:lnTo>
                  <a:pt x="0" y="177059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0" y="2045112"/>
            <a:ext cx="18288000" cy="7001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3"/>
              </a:lnSpc>
              <a:buFont typeface="Arial" pitchFamily="34" charset="0"/>
              <a:buChar char="•"/>
            </a:pPr>
            <a:r>
              <a:rPr lang="en-US" sz="4800" spc="209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Τα</a:t>
            </a:r>
            <a:r>
              <a:rPr lang="en-US" sz="4800" spc="209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4800" spc="209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δικαιώματα</a:t>
            </a:r>
            <a:r>
              <a:rPr lang="en-US" sz="4800" spc="209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4800" spc="209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των</a:t>
            </a:r>
            <a:r>
              <a:rPr lang="en-US" sz="4800" spc="209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4800" spc="209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παιδιών</a:t>
            </a:r>
            <a:r>
              <a:rPr lang="en-US" sz="4800" spc="209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4800" spc="209" dirty="0" err="1" smtClean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ξεκίνησαν</a:t>
            </a:r>
            <a:r>
              <a:rPr lang="en-US" sz="4800" spc="209" dirty="0" smtClean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4800" spc="209" dirty="0" err="1" smtClean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ως</a:t>
            </a:r>
            <a:r>
              <a:rPr lang="en-US" sz="4800" spc="209" dirty="0" smtClean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4800" spc="209" dirty="0" err="1" smtClean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απάντηση</a:t>
            </a:r>
            <a:r>
              <a:rPr lang="en-US" sz="4800" spc="209" dirty="0" smtClean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4800" spc="209" dirty="0" err="1" smtClean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στην</a:t>
            </a:r>
            <a:r>
              <a:rPr lang="en-US" sz="4800" spc="209" dirty="0" smtClean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4800" spc="209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ανάγκη</a:t>
            </a:r>
            <a:r>
              <a:rPr lang="en-US" sz="4800" spc="209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4800" spc="209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προστασίας</a:t>
            </a:r>
            <a:r>
              <a:rPr lang="en-US" sz="4800" spc="209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4800" spc="209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των</a:t>
            </a:r>
            <a:r>
              <a:rPr lang="en-US" sz="4800" spc="209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4800" spc="209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ανηλίκων</a:t>
            </a:r>
            <a:r>
              <a:rPr lang="en-US" sz="4800" spc="209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4800" spc="209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από</a:t>
            </a:r>
            <a:r>
              <a:rPr lang="en-US" sz="4800" spc="209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4800" spc="209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κάθε</a:t>
            </a:r>
            <a:r>
              <a:rPr lang="en-US" sz="4800" spc="209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4800" spc="209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μορφή</a:t>
            </a:r>
            <a:r>
              <a:rPr lang="en-US" sz="4800" spc="209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4800" spc="209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εκμετάλλευσης</a:t>
            </a:r>
            <a:r>
              <a:rPr lang="en-US" sz="4800" spc="209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4800" spc="209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κακοποίησης</a:t>
            </a:r>
            <a:r>
              <a:rPr lang="en-US" sz="4800" spc="209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4800" spc="209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διακρίσεων</a:t>
            </a:r>
            <a:r>
              <a:rPr lang="en-US" sz="4800" spc="209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4800" spc="209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και</a:t>
            </a:r>
            <a:r>
              <a:rPr lang="en-US" sz="4800" spc="209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4800" spc="209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παραμέλησης</a:t>
            </a:r>
            <a:r>
              <a:rPr lang="en-US" sz="4800" spc="209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  <a:endParaRPr lang="el-GR" sz="4800" spc="209" dirty="0" smtClean="0">
              <a:solidFill>
                <a:srgbClr val="073176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lnSpc>
                <a:spcPts val="7803"/>
              </a:lnSpc>
              <a:buFont typeface="Arial" pitchFamily="34" charset="0"/>
              <a:buChar char="•"/>
            </a:pPr>
            <a:r>
              <a:rPr lang="en-US" sz="4800" spc="209" dirty="0" err="1" smtClean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Ιστορικά</a:t>
            </a:r>
            <a:r>
              <a:rPr lang="en-US" sz="4800" spc="209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4800" spc="209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τα</a:t>
            </a:r>
            <a:r>
              <a:rPr lang="en-US" sz="4800" spc="209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4800" spc="209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παιδιά</a:t>
            </a:r>
            <a:r>
              <a:rPr lang="en-US" sz="4800" spc="209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4800" spc="209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θεωρούνταν</a:t>
            </a:r>
            <a:r>
              <a:rPr lang="en-US" sz="4800" spc="209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4800" spc="209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ιδιοκτησία</a:t>
            </a:r>
            <a:r>
              <a:rPr lang="en-US" sz="4800" spc="209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4800" spc="209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των</a:t>
            </a:r>
            <a:r>
              <a:rPr lang="en-US" sz="4800" spc="209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4800" spc="209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γονέων</a:t>
            </a:r>
            <a:r>
              <a:rPr lang="en-US" sz="4800" spc="209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ή </a:t>
            </a:r>
            <a:r>
              <a:rPr lang="en-US" sz="4800" spc="209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των</a:t>
            </a:r>
            <a:r>
              <a:rPr lang="en-US" sz="4800" spc="209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4800" spc="209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κηδεμόνων</a:t>
            </a:r>
            <a:r>
              <a:rPr lang="en-US" sz="4800" spc="209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4800" spc="209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τους</a:t>
            </a:r>
            <a:r>
              <a:rPr lang="en-US" sz="4800" spc="209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4800" spc="209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και</a:t>
            </a:r>
            <a:r>
              <a:rPr lang="en-US" sz="4800" spc="209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4800" spc="209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τους</a:t>
            </a:r>
            <a:r>
              <a:rPr lang="en-US" sz="4800" spc="209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4800" spc="209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αρνούνταν</a:t>
            </a:r>
            <a:r>
              <a:rPr lang="en-US" sz="4800" spc="209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4800" spc="209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κάθε</a:t>
            </a:r>
            <a:r>
              <a:rPr lang="en-US" sz="4800" spc="209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4800" spc="209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είδους</a:t>
            </a:r>
            <a:r>
              <a:rPr lang="en-US" sz="4800" spc="209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4800" spc="209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συμμετοχή</a:t>
            </a:r>
            <a:r>
              <a:rPr lang="en-US" sz="4800" spc="209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4800" spc="209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στην</a:t>
            </a:r>
            <a:r>
              <a:rPr lang="en-US" sz="4800" spc="209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4800" spc="209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κοινωνία</a:t>
            </a:r>
            <a:r>
              <a:rPr lang="en-US" sz="4800" spc="209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  <a:endParaRPr lang="el-GR" sz="4800" spc="209" dirty="0" smtClean="0">
              <a:solidFill>
                <a:srgbClr val="073176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lnSpc>
                <a:spcPts val="7803"/>
              </a:lnSpc>
              <a:buFont typeface="Arial" pitchFamily="34" charset="0"/>
              <a:buChar char="•"/>
            </a:pPr>
            <a:r>
              <a:rPr lang="en-US" sz="4800" spc="209" dirty="0" err="1" smtClean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Δεν</a:t>
            </a:r>
            <a:r>
              <a:rPr lang="en-US" sz="4800" spc="209" dirty="0" smtClean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4800" spc="209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είχαν</a:t>
            </a:r>
            <a:r>
              <a:rPr lang="en-US" sz="4800" spc="209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4800" spc="209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φωνή</a:t>
            </a:r>
            <a:r>
              <a:rPr lang="en-US" sz="4800" spc="209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4800" spc="209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στις</a:t>
            </a:r>
            <a:r>
              <a:rPr lang="en-US" sz="4800" spc="209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4800" spc="209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αποφάσεις</a:t>
            </a:r>
            <a:r>
              <a:rPr lang="en-US" sz="4800" spc="209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4800" spc="209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που</a:t>
            </a:r>
            <a:r>
              <a:rPr lang="en-US" sz="4800" spc="209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4800" spc="209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επηρέαζαν</a:t>
            </a:r>
            <a:r>
              <a:rPr lang="en-US" sz="4800" spc="209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4800" spc="209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τη</a:t>
            </a:r>
            <a:r>
              <a:rPr lang="en-US" sz="4800" spc="209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4800" spc="209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ζωή</a:t>
            </a:r>
            <a:r>
              <a:rPr lang="en-US" sz="4800" spc="209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4800" spc="209" dirty="0" err="1" smtClean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τους</a:t>
            </a:r>
            <a:r>
              <a:rPr lang="el-GR" sz="4800" spc="209" dirty="0" smtClean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endParaRPr lang="en-US" sz="4800" spc="209" dirty="0">
              <a:solidFill>
                <a:srgbClr val="073176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/>
          <p:nvPr/>
        </p:nvSpPr>
        <p:spPr>
          <a:xfrm>
            <a:off x="7086600" y="1562100"/>
            <a:ext cx="9872355" cy="3016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200000"/>
              </a:lnSpc>
            </a:pPr>
            <a:r>
              <a:rPr lang="el-GR" sz="4900" dirty="0" smtClean="0">
                <a:solidFill>
                  <a:srgbClr val="002060"/>
                </a:solidFill>
                <a:latin typeface="Comic Sans Bold"/>
              </a:rPr>
              <a:t>Θυμόμαστε ποιο δικαίωμα παρουσιάζει η εικόνα;</a:t>
            </a:r>
            <a:endParaRPr lang="en-US" sz="4900" dirty="0">
              <a:solidFill>
                <a:srgbClr val="002060"/>
              </a:solidFill>
              <a:latin typeface="Comic Sans Bold"/>
            </a:endParaRPr>
          </a:p>
        </p:txBody>
      </p:sp>
      <p:sp>
        <p:nvSpPr>
          <p:cNvPr id="5" name="Freeform 3"/>
          <p:cNvSpPr/>
          <p:nvPr/>
        </p:nvSpPr>
        <p:spPr>
          <a:xfrm>
            <a:off x="609600" y="876300"/>
            <a:ext cx="6324600" cy="8001000"/>
          </a:xfrm>
          <a:custGeom>
            <a:avLst/>
            <a:gdLst/>
            <a:ahLst/>
            <a:cxnLst/>
            <a:rect l="l" t="t" r="r" b="b"/>
            <a:pathLst>
              <a:path w="3481784" h="5309950">
                <a:moveTo>
                  <a:pt x="0" y="0"/>
                </a:moveTo>
                <a:lnTo>
                  <a:pt x="3481784" y="0"/>
                </a:lnTo>
                <a:lnTo>
                  <a:pt x="3481784" y="5309949"/>
                </a:lnTo>
                <a:lnTo>
                  <a:pt x="0" y="530994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5 - TextBox"/>
          <p:cNvSpPr txBox="1"/>
          <p:nvPr/>
        </p:nvSpPr>
        <p:spPr>
          <a:xfrm>
            <a:off x="6781800" y="5676900"/>
            <a:ext cx="2752677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900" dirty="0" smtClean="0">
                <a:solidFill>
                  <a:srgbClr val="002060"/>
                </a:solidFill>
                <a:latin typeface="Comic Sans Bold"/>
              </a:rPr>
              <a:t>Βοήθεια:</a:t>
            </a:r>
          </a:p>
        </p:txBody>
      </p:sp>
      <p:pic>
        <p:nvPicPr>
          <p:cNvPr id="9" name="videoplayback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0515600" y="5448300"/>
            <a:ext cx="2032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1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/>
          <p:nvPr/>
        </p:nvSpPr>
        <p:spPr>
          <a:xfrm>
            <a:off x="7086600" y="1562100"/>
            <a:ext cx="9872355" cy="71181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200000"/>
              </a:lnSpc>
            </a:pPr>
            <a:r>
              <a:rPr lang="el-GR" sz="6000" dirty="0" smtClean="0">
                <a:solidFill>
                  <a:schemeClr val="bg1"/>
                </a:solidFill>
                <a:latin typeface="Comic Sans Bold"/>
              </a:rPr>
              <a:t>Κάθε παιδί έχει δικαίωμα να ε</a:t>
            </a:r>
            <a:r>
              <a:rPr lang="en-US" sz="6000" dirty="0" err="1" smtClean="0">
                <a:solidFill>
                  <a:schemeClr val="bg1"/>
                </a:solidFill>
                <a:latin typeface="Comic Sans Bold"/>
              </a:rPr>
              <a:t>κφράζ</a:t>
            </a:r>
            <a:r>
              <a:rPr lang="el-GR" sz="6000" dirty="0" smtClean="0">
                <a:solidFill>
                  <a:schemeClr val="bg1"/>
                </a:solidFill>
                <a:latin typeface="Comic Sans Bold"/>
              </a:rPr>
              <a:t>ει</a:t>
            </a:r>
            <a:r>
              <a:rPr lang="en-US" sz="6000" dirty="0" smtClean="0">
                <a:solidFill>
                  <a:schemeClr val="bg1"/>
                </a:solidFill>
                <a:latin typeface="Comic Sans Bold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Comic Sans Bold"/>
              </a:rPr>
              <a:t>τις</a:t>
            </a:r>
            <a:r>
              <a:rPr lang="en-US" sz="6000" dirty="0" smtClean="0">
                <a:solidFill>
                  <a:schemeClr val="bg1"/>
                </a:solidFill>
                <a:latin typeface="Comic Sans Bold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Comic Sans Bold"/>
              </a:rPr>
              <a:t>απόψεις</a:t>
            </a:r>
            <a:r>
              <a:rPr lang="en-US" sz="6000" dirty="0" smtClean="0">
                <a:solidFill>
                  <a:schemeClr val="bg1"/>
                </a:solidFill>
                <a:latin typeface="Comic Sans Bold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Comic Sans Bold"/>
              </a:rPr>
              <a:t>του</a:t>
            </a:r>
            <a:r>
              <a:rPr lang="en-US" sz="6000" dirty="0" smtClean="0">
                <a:solidFill>
                  <a:schemeClr val="bg1"/>
                </a:solidFill>
                <a:latin typeface="Comic Sans Bold"/>
              </a:rPr>
              <a:t>, </a:t>
            </a:r>
            <a:r>
              <a:rPr lang="el-GR" sz="6000" dirty="0" smtClean="0">
                <a:solidFill>
                  <a:schemeClr val="bg1"/>
                </a:solidFill>
                <a:latin typeface="Comic Sans Bold"/>
              </a:rPr>
              <a:t> να </a:t>
            </a:r>
            <a:r>
              <a:rPr lang="en-US" sz="6000" dirty="0" err="1" smtClean="0">
                <a:solidFill>
                  <a:schemeClr val="bg1"/>
                </a:solidFill>
                <a:latin typeface="Comic Sans Bold"/>
              </a:rPr>
              <a:t>ακούγ</a:t>
            </a:r>
            <a:r>
              <a:rPr lang="el-GR" sz="6000" dirty="0" smtClean="0">
                <a:solidFill>
                  <a:schemeClr val="bg1"/>
                </a:solidFill>
                <a:latin typeface="Comic Sans Bold"/>
              </a:rPr>
              <a:t>ε</a:t>
            </a:r>
            <a:r>
              <a:rPr lang="en-US" sz="6000" dirty="0" err="1" smtClean="0">
                <a:solidFill>
                  <a:schemeClr val="bg1"/>
                </a:solidFill>
                <a:latin typeface="Comic Sans Bold"/>
              </a:rPr>
              <a:t>ται</a:t>
            </a:r>
            <a:r>
              <a:rPr lang="en-US" sz="6000" dirty="0" smtClean="0">
                <a:solidFill>
                  <a:schemeClr val="bg1"/>
                </a:solidFill>
                <a:latin typeface="Comic Sans Bold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Comic Sans Bold"/>
              </a:rPr>
              <a:t>και</a:t>
            </a:r>
            <a:r>
              <a:rPr lang="en-US" sz="6000" dirty="0" smtClean="0">
                <a:solidFill>
                  <a:schemeClr val="bg1"/>
                </a:solidFill>
                <a:latin typeface="Comic Sans Bold"/>
              </a:rPr>
              <a:t> </a:t>
            </a:r>
            <a:r>
              <a:rPr lang="el-GR" sz="6000" dirty="0" smtClean="0">
                <a:solidFill>
                  <a:schemeClr val="bg1"/>
                </a:solidFill>
                <a:latin typeface="Comic Sans Bold"/>
              </a:rPr>
              <a:t> να </a:t>
            </a:r>
            <a:r>
              <a:rPr lang="en-US" sz="6000" dirty="0" err="1" smtClean="0">
                <a:solidFill>
                  <a:schemeClr val="bg1"/>
                </a:solidFill>
                <a:latin typeface="Comic Sans Bold"/>
              </a:rPr>
              <a:t>αναζητ</a:t>
            </a:r>
            <a:r>
              <a:rPr lang="el-GR" sz="6000" dirty="0" smtClean="0">
                <a:solidFill>
                  <a:schemeClr val="bg1"/>
                </a:solidFill>
                <a:latin typeface="Comic Sans Bold"/>
              </a:rPr>
              <a:t>ά</a:t>
            </a:r>
            <a:r>
              <a:rPr lang="en-US" sz="6000" dirty="0" smtClean="0">
                <a:solidFill>
                  <a:schemeClr val="bg1"/>
                </a:solidFill>
                <a:latin typeface="Comic Sans Bold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Comic Sans Bold"/>
              </a:rPr>
              <a:t>πληροφορίες</a:t>
            </a:r>
            <a:r>
              <a:rPr lang="el-GR" sz="4900" dirty="0" smtClean="0">
                <a:solidFill>
                  <a:schemeClr val="bg1"/>
                </a:solidFill>
                <a:latin typeface="Comic Sans Bold"/>
              </a:rPr>
              <a:t>.</a:t>
            </a:r>
            <a:endParaRPr lang="en-US" sz="4900" dirty="0">
              <a:solidFill>
                <a:schemeClr val="bg1"/>
              </a:solidFill>
              <a:latin typeface="Comic Sans Bold"/>
            </a:endParaRPr>
          </a:p>
        </p:txBody>
      </p:sp>
      <p:sp>
        <p:nvSpPr>
          <p:cNvPr id="5" name="Freeform 3"/>
          <p:cNvSpPr/>
          <p:nvPr/>
        </p:nvSpPr>
        <p:spPr>
          <a:xfrm>
            <a:off x="609600" y="876300"/>
            <a:ext cx="6324600" cy="8001000"/>
          </a:xfrm>
          <a:custGeom>
            <a:avLst/>
            <a:gdLst/>
            <a:ahLst/>
            <a:cxnLst/>
            <a:rect l="l" t="t" r="r" b="b"/>
            <a:pathLst>
              <a:path w="3481784" h="5309950">
                <a:moveTo>
                  <a:pt x="0" y="0"/>
                </a:moveTo>
                <a:lnTo>
                  <a:pt x="3481784" y="0"/>
                </a:lnTo>
                <a:lnTo>
                  <a:pt x="3481784" y="5309949"/>
                </a:lnTo>
                <a:lnTo>
                  <a:pt x="0" y="530994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/>
          <p:nvPr/>
        </p:nvSpPr>
        <p:spPr>
          <a:xfrm>
            <a:off x="457200" y="800100"/>
            <a:ext cx="6324600" cy="8001000"/>
          </a:xfrm>
          <a:custGeom>
            <a:avLst/>
            <a:gdLst/>
            <a:ahLst/>
            <a:cxnLst/>
            <a:rect l="l" t="t" r="r" b="b"/>
            <a:pathLst>
              <a:path w="3481784" h="5309950">
                <a:moveTo>
                  <a:pt x="0" y="0"/>
                </a:moveTo>
                <a:lnTo>
                  <a:pt x="3481784" y="0"/>
                </a:lnTo>
                <a:lnTo>
                  <a:pt x="3481784" y="5309949"/>
                </a:lnTo>
                <a:lnTo>
                  <a:pt x="0" y="530994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5 - TextBox"/>
          <p:cNvSpPr txBox="1"/>
          <p:nvPr/>
        </p:nvSpPr>
        <p:spPr>
          <a:xfrm>
            <a:off x="7315200" y="3314700"/>
            <a:ext cx="9906000" cy="5758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5400" dirty="0" smtClean="0">
                <a:solidFill>
                  <a:srgbClr val="073176"/>
                </a:solidFill>
                <a:latin typeface="Comic Sans Bold"/>
              </a:rPr>
              <a:t>Δυναμώνω τη φωνή μου, δυναμώνεις τη φωνή σου:</a:t>
            </a:r>
          </a:p>
          <a:p>
            <a:pPr>
              <a:lnSpc>
                <a:spcPct val="150000"/>
              </a:lnSpc>
            </a:pPr>
            <a:r>
              <a:rPr lang="el-GR" sz="5400" dirty="0" smtClean="0">
                <a:solidFill>
                  <a:srgbClr val="073176"/>
                </a:solidFill>
                <a:latin typeface="Comic Sans Bold"/>
              </a:rPr>
              <a:t>Δικαίωμα στην ελευθερία της έκφρασης.</a:t>
            </a:r>
          </a:p>
          <a:p>
            <a:endParaRPr lang="el-GR" sz="4422" dirty="0">
              <a:solidFill>
                <a:srgbClr val="073176"/>
              </a:solidFill>
              <a:latin typeface="Comic Sans Bold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7467600" y="876300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 smtClean="0">
                <a:solidFill>
                  <a:srgbClr val="073176"/>
                </a:solidFill>
                <a:latin typeface="Comic Sans Bold"/>
              </a:rPr>
              <a:t>Τίτλος θέματος 3ου Εργαστηρίων Δεξιοτήτων: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/>
          <p:nvPr/>
        </p:nvSpPr>
        <p:spPr>
          <a:xfrm>
            <a:off x="457200" y="800100"/>
            <a:ext cx="3657600" cy="7010400"/>
          </a:xfrm>
          <a:custGeom>
            <a:avLst/>
            <a:gdLst/>
            <a:ahLst/>
            <a:cxnLst/>
            <a:rect l="l" t="t" r="r" b="b"/>
            <a:pathLst>
              <a:path w="3481784" h="5309950">
                <a:moveTo>
                  <a:pt x="0" y="0"/>
                </a:moveTo>
                <a:lnTo>
                  <a:pt x="3481784" y="0"/>
                </a:lnTo>
                <a:lnTo>
                  <a:pt x="3481784" y="5309949"/>
                </a:lnTo>
                <a:lnTo>
                  <a:pt x="0" y="530994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5 - TextBox"/>
          <p:cNvSpPr txBox="1"/>
          <p:nvPr/>
        </p:nvSpPr>
        <p:spPr>
          <a:xfrm>
            <a:off x="4648200" y="419100"/>
            <a:ext cx="12496800" cy="3265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5400" dirty="0" smtClean="0">
                <a:solidFill>
                  <a:srgbClr val="073176"/>
                </a:solidFill>
                <a:latin typeface="Comic Sans Bold"/>
              </a:rPr>
              <a:t>Δικαίωμα στην ελευθερία της  έκφρασης.</a:t>
            </a:r>
          </a:p>
          <a:p>
            <a:endParaRPr lang="el-GR" sz="4422" dirty="0">
              <a:solidFill>
                <a:srgbClr val="073176"/>
              </a:solidFill>
              <a:latin typeface="Comic Sans Bold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5029200" y="4076700"/>
            <a:ext cx="12420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dirty="0" smtClean="0">
                <a:solidFill>
                  <a:srgbClr val="073176"/>
                </a:solidFill>
                <a:latin typeface="Comic Sans Bold"/>
              </a:rPr>
              <a:t>Να σηκώσει το χέρι του όποιος/α πιστεύει ότι καταπατάται το δικαίωμα του/της  αυτό συχνά.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/>
          <p:nvPr/>
        </p:nvSpPr>
        <p:spPr>
          <a:xfrm>
            <a:off x="457200" y="800100"/>
            <a:ext cx="3657600" cy="7010400"/>
          </a:xfrm>
          <a:custGeom>
            <a:avLst/>
            <a:gdLst/>
            <a:ahLst/>
            <a:cxnLst/>
            <a:rect l="l" t="t" r="r" b="b"/>
            <a:pathLst>
              <a:path w="3481784" h="5309950">
                <a:moveTo>
                  <a:pt x="0" y="0"/>
                </a:moveTo>
                <a:lnTo>
                  <a:pt x="3481784" y="0"/>
                </a:lnTo>
                <a:lnTo>
                  <a:pt x="3481784" y="5309949"/>
                </a:lnTo>
                <a:lnTo>
                  <a:pt x="0" y="530994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5 - TextBox"/>
          <p:cNvSpPr txBox="1"/>
          <p:nvPr/>
        </p:nvSpPr>
        <p:spPr>
          <a:xfrm>
            <a:off x="4648200" y="419100"/>
            <a:ext cx="12496800" cy="3265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5400" dirty="0" smtClean="0">
                <a:solidFill>
                  <a:srgbClr val="073176"/>
                </a:solidFill>
                <a:latin typeface="Comic Sans Bold"/>
              </a:rPr>
              <a:t>Δικαίωμα στην ελευθερία της  έκφρασης.</a:t>
            </a:r>
          </a:p>
          <a:p>
            <a:endParaRPr lang="el-GR" sz="4422" dirty="0">
              <a:solidFill>
                <a:srgbClr val="073176"/>
              </a:solidFill>
              <a:latin typeface="Comic Sans Bold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5029200" y="4076700"/>
            <a:ext cx="12420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dirty="0" smtClean="0">
                <a:solidFill>
                  <a:srgbClr val="073176"/>
                </a:solidFill>
                <a:latin typeface="Comic Sans Bold"/>
              </a:rPr>
              <a:t>Να σηκώσει το χέρι του όποιος/α πιστεύει ότι καταπάτησε αυτό  το δικαίωμα άλλου.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/>
          <p:nvPr/>
        </p:nvSpPr>
        <p:spPr>
          <a:xfrm>
            <a:off x="457200" y="800100"/>
            <a:ext cx="3657600" cy="7010400"/>
          </a:xfrm>
          <a:custGeom>
            <a:avLst/>
            <a:gdLst/>
            <a:ahLst/>
            <a:cxnLst/>
            <a:rect l="l" t="t" r="r" b="b"/>
            <a:pathLst>
              <a:path w="3481784" h="5309950">
                <a:moveTo>
                  <a:pt x="0" y="0"/>
                </a:moveTo>
                <a:lnTo>
                  <a:pt x="3481784" y="0"/>
                </a:lnTo>
                <a:lnTo>
                  <a:pt x="3481784" y="5309949"/>
                </a:lnTo>
                <a:lnTo>
                  <a:pt x="0" y="530994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5 - TextBox"/>
          <p:cNvSpPr txBox="1"/>
          <p:nvPr/>
        </p:nvSpPr>
        <p:spPr>
          <a:xfrm>
            <a:off x="4648200" y="419100"/>
            <a:ext cx="12496800" cy="3265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5400" dirty="0" smtClean="0">
                <a:solidFill>
                  <a:srgbClr val="073176"/>
                </a:solidFill>
                <a:latin typeface="Comic Sans Bold"/>
              </a:rPr>
              <a:t>Δικαίωμα στην ελευθερία της  έκφρασης.</a:t>
            </a:r>
          </a:p>
          <a:p>
            <a:endParaRPr lang="el-GR" sz="4422" dirty="0">
              <a:solidFill>
                <a:srgbClr val="073176"/>
              </a:solidFill>
              <a:latin typeface="Comic Sans Bold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5029200" y="4076700"/>
            <a:ext cx="12420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dirty="0" smtClean="0">
                <a:solidFill>
                  <a:srgbClr val="073176"/>
                </a:solidFill>
                <a:latin typeface="Comic Sans Bold"/>
              </a:rPr>
              <a:t>Παραδείγματα στα οποία αυτό το δικαίωμα ασκείται ή καταπατάται εντός της τάξης.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/>
          <p:nvPr/>
        </p:nvSpPr>
        <p:spPr>
          <a:xfrm>
            <a:off x="533400" y="4152900"/>
            <a:ext cx="2438400" cy="5257800"/>
          </a:xfrm>
          <a:custGeom>
            <a:avLst/>
            <a:gdLst/>
            <a:ahLst/>
            <a:cxnLst/>
            <a:rect l="l" t="t" r="r" b="b"/>
            <a:pathLst>
              <a:path w="3481784" h="5309950">
                <a:moveTo>
                  <a:pt x="0" y="0"/>
                </a:moveTo>
                <a:lnTo>
                  <a:pt x="3481784" y="0"/>
                </a:lnTo>
                <a:lnTo>
                  <a:pt x="3481784" y="5309949"/>
                </a:lnTo>
                <a:lnTo>
                  <a:pt x="0" y="530994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5 - TextBox"/>
          <p:cNvSpPr txBox="1"/>
          <p:nvPr/>
        </p:nvSpPr>
        <p:spPr>
          <a:xfrm>
            <a:off x="304800" y="266700"/>
            <a:ext cx="5410200" cy="3865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4000" dirty="0" smtClean="0">
                <a:solidFill>
                  <a:srgbClr val="073176"/>
                </a:solidFill>
                <a:latin typeface="Comic Sans Bold"/>
              </a:rPr>
              <a:t>Δικαίωμα στην ελευθερία της  έκφρασης</a:t>
            </a:r>
            <a:r>
              <a:rPr lang="el-GR" sz="5400" dirty="0" smtClean="0">
                <a:solidFill>
                  <a:srgbClr val="073176"/>
                </a:solidFill>
                <a:latin typeface="Comic Sans Bold"/>
              </a:rPr>
              <a:t>.</a:t>
            </a:r>
          </a:p>
          <a:p>
            <a:endParaRPr lang="el-GR" sz="4422" dirty="0">
              <a:solidFill>
                <a:srgbClr val="073176"/>
              </a:solidFill>
              <a:latin typeface="Comic Sans Bold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5486400" y="800100"/>
            <a:ext cx="124206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5400" dirty="0" smtClean="0">
                <a:solidFill>
                  <a:srgbClr val="073176"/>
                </a:solidFill>
                <a:latin typeface="Comic Sans Bold"/>
              </a:rPr>
              <a:t>Τι ισχύει στους κανόνες της τάξης σχετικά με αυτό το δικαίωμα;</a:t>
            </a:r>
          </a:p>
          <a:p>
            <a:pPr>
              <a:buFont typeface="Arial" pitchFamily="34" charset="0"/>
              <a:buChar char="•"/>
            </a:pPr>
            <a:r>
              <a:rPr lang="el-GR" sz="5400" dirty="0" smtClean="0">
                <a:solidFill>
                  <a:srgbClr val="073176"/>
                </a:solidFill>
                <a:latin typeface="Comic Sans Bold"/>
              </a:rPr>
              <a:t>Έχουμε ορίσει κάποιον/κάποιους κανόνες που αφορούν αυτό το δικαίωμα;</a:t>
            </a:r>
          </a:p>
          <a:p>
            <a:pPr>
              <a:buFont typeface="Arial" pitchFamily="34" charset="0"/>
              <a:buChar char="•"/>
            </a:pPr>
            <a:r>
              <a:rPr lang="el-GR" sz="5400" dirty="0" smtClean="0">
                <a:solidFill>
                  <a:srgbClr val="073176"/>
                </a:solidFill>
                <a:latin typeface="Comic Sans Bold"/>
              </a:rPr>
              <a:t>Έχουμε φροντίσει ώστε όταν κάποιος από εμάς ασκεί αυτό το δικαίωμα να δείχνει την ίδια στιγμή σεβασμό στο δικαίωμα των άλλων;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555768" y="0"/>
            <a:ext cx="6732232" cy="10287000"/>
          </a:xfrm>
          <a:prstGeom prst="rect">
            <a:avLst/>
          </a:prstGeom>
          <a:solidFill>
            <a:srgbClr val="073176"/>
          </a:solidFill>
        </p:spPr>
      </p:sp>
      <p:sp>
        <p:nvSpPr>
          <p:cNvPr id="3" name="Freeform 3"/>
          <p:cNvSpPr/>
          <p:nvPr/>
        </p:nvSpPr>
        <p:spPr>
          <a:xfrm>
            <a:off x="12192000" y="1562100"/>
            <a:ext cx="5467955" cy="6941925"/>
          </a:xfrm>
          <a:custGeom>
            <a:avLst/>
            <a:gdLst/>
            <a:ahLst/>
            <a:cxnLst/>
            <a:rect l="l" t="t" r="r" b="b"/>
            <a:pathLst>
              <a:path w="5467955" h="6941925">
                <a:moveTo>
                  <a:pt x="0" y="0"/>
                </a:moveTo>
                <a:lnTo>
                  <a:pt x="5467955" y="0"/>
                </a:lnTo>
                <a:lnTo>
                  <a:pt x="5467955" y="6941926"/>
                </a:lnTo>
                <a:lnTo>
                  <a:pt x="0" y="694192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754693">
            <a:off x="-2238379" y="-383774"/>
            <a:ext cx="5749726" cy="1620377"/>
          </a:xfrm>
          <a:custGeom>
            <a:avLst/>
            <a:gdLst/>
            <a:ahLst/>
            <a:cxnLst/>
            <a:rect l="l" t="t" r="r" b="b"/>
            <a:pathLst>
              <a:path w="5749726" h="1620377">
                <a:moveTo>
                  <a:pt x="0" y="0"/>
                </a:moveTo>
                <a:lnTo>
                  <a:pt x="5749726" y="0"/>
                </a:lnTo>
                <a:lnTo>
                  <a:pt x="5749726" y="1620377"/>
                </a:lnTo>
                <a:lnTo>
                  <a:pt x="0" y="162037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6 - TextBox"/>
          <p:cNvSpPr txBox="1"/>
          <p:nvPr/>
        </p:nvSpPr>
        <p:spPr>
          <a:xfrm>
            <a:off x="381000" y="1714500"/>
            <a:ext cx="109456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Variable Small Semibol" pitchFamily="2" charset="0"/>
              </a:rPr>
              <a:t>Ποια είναι τα δικαιώματα των παιδιών;</a:t>
            </a:r>
            <a:endParaRPr lang="el-GR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Variable Small Semibol" pitchFamily="2" charset="0"/>
            </a:endParaRPr>
          </a:p>
        </p:txBody>
      </p:sp>
      <p:sp>
        <p:nvSpPr>
          <p:cNvPr id="8" name="Freeform 3"/>
          <p:cNvSpPr/>
          <p:nvPr/>
        </p:nvSpPr>
        <p:spPr>
          <a:xfrm>
            <a:off x="1028700" y="3238500"/>
            <a:ext cx="7581900" cy="6753606"/>
          </a:xfrm>
          <a:custGeom>
            <a:avLst/>
            <a:gdLst/>
            <a:ahLst/>
            <a:cxnLst/>
            <a:rect l="l" t="t" r="r" b="b"/>
            <a:pathLst>
              <a:path w="4567307" h="4310944">
                <a:moveTo>
                  <a:pt x="0" y="0"/>
                </a:moveTo>
                <a:lnTo>
                  <a:pt x="4567307" y="0"/>
                </a:lnTo>
                <a:lnTo>
                  <a:pt x="4567307" y="4310945"/>
                </a:lnTo>
                <a:lnTo>
                  <a:pt x="0" y="4310945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555768" y="0"/>
            <a:ext cx="6732232" cy="10287000"/>
          </a:xfrm>
          <a:prstGeom prst="rect">
            <a:avLst/>
          </a:prstGeom>
          <a:solidFill>
            <a:srgbClr val="073176"/>
          </a:solidFill>
        </p:spPr>
      </p:sp>
      <p:sp>
        <p:nvSpPr>
          <p:cNvPr id="3" name="Freeform 3"/>
          <p:cNvSpPr/>
          <p:nvPr/>
        </p:nvSpPr>
        <p:spPr>
          <a:xfrm>
            <a:off x="12192000" y="1562100"/>
            <a:ext cx="5467955" cy="6941925"/>
          </a:xfrm>
          <a:custGeom>
            <a:avLst/>
            <a:gdLst/>
            <a:ahLst/>
            <a:cxnLst/>
            <a:rect l="l" t="t" r="r" b="b"/>
            <a:pathLst>
              <a:path w="5467955" h="6941925">
                <a:moveTo>
                  <a:pt x="0" y="0"/>
                </a:moveTo>
                <a:lnTo>
                  <a:pt x="5467955" y="0"/>
                </a:lnTo>
                <a:lnTo>
                  <a:pt x="5467955" y="6941926"/>
                </a:lnTo>
                <a:lnTo>
                  <a:pt x="0" y="694192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754693">
            <a:off x="-2238379" y="-383774"/>
            <a:ext cx="5749726" cy="1620377"/>
          </a:xfrm>
          <a:custGeom>
            <a:avLst/>
            <a:gdLst/>
            <a:ahLst/>
            <a:cxnLst/>
            <a:rect l="l" t="t" r="r" b="b"/>
            <a:pathLst>
              <a:path w="5749726" h="1620377">
                <a:moveTo>
                  <a:pt x="0" y="0"/>
                </a:moveTo>
                <a:lnTo>
                  <a:pt x="5749726" y="0"/>
                </a:lnTo>
                <a:lnTo>
                  <a:pt x="5749726" y="1620377"/>
                </a:lnTo>
                <a:lnTo>
                  <a:pt x="0" y="162037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6"/>
          <p:cNvSpPr txBox="1"/>
          <p:nvPr/>
        </p:nvSpPr>
        <p:spPr>
          <a:xfrm>
            <a:off x="533400" y="4305300"/>
            <a:ext cx="10610912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20"/>
              </a:lnSpc>
            </a:pPr>
            <a:r>
              <a:rPr lang="el-GR" sz="4000" dirty="0" smtClean="0">
                <a:solidFill>
                  <a:srgbClr val="073176"/>
                </a:solidFill>
                <a:latin typeface="Comic Sans Bold"/>
              </a:rPr>
              <a:t>Μπορείς να πεις ποιο δικαίωμα παρουσιάζει η εικόνα;</a:t>
            </a:r>
            <a:endParaRPr lang="en-US" sz="4000" dirty="0">
              <a:solidFill>
                <a:srgbClr val="073176"/>
              </a:solidFill>
              <a:latin typeface="Comic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555768" y="0"/>
            <a:ext cx="6732232" cy="10287000"/>
          </a:xfrm>
          <a:prstGeom prst="rect">
            <a:avLst/>
          </a:prstGeom>
          <a:solidFill>
            <a:srgbClr val="073176"/>
          </a:solidFill>
        </p:spPr>
      </p:sp>
      <p:sp>
        <p:nvSpPr>
          <p:cNvPr id="3" name="Freeform 3"/>
          <p:cNvSpPr/>
          <p:nvPr/>
        </p:nvSpPr>
        <p:spPr>
          <a:xfrm>
            <a:off x="12187907" y="1672537"/>
            <a:ext cx="5467955" cy="6941925"/>
          </a:xfrm>
          <a:custGeom>
            <a:avLst/>
            <a:gdLst/>
            <a:ahLst/>
            <a:cxnLst/>
            <a:rect l="l" t="t" r="r" b="b"/>
            <a:pathLst>
              <a:path w="5467955" h="6941925">
                <a:moveTo>
                  <a:pt x="0" y="0"/>
                </a:moveTo>
                <a:lnTo>
                  <a:pt x="5467955" y="0"/>
                </a:lnTo>
                <a:lnTo>
                  <a:pt x="5467955" y="6941926"/>
                </a:lnTo>
                <a:lnTo>
                  <a:pt x="0" y="694192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754693">
            <a:off x="-2238379" y="-383774"/>
            <a:ext cx="5749726" cy="1620377"/>
          </a:xfrm>
          <a:custGeom>
            <a:avLst/>
            <a:gdLst/>
            <a:ahLst/>
            <a:cxnLst/>
            <a:rect l="l" t="t" r="r" b="b"/>
            <a:pathLst>
              <a:path w="5749726" h="1620377">
                <a:moveTo>
                  <a:pt x="0" y="0"/>
                </a:moveTo>
                <a:lnTo>
                  <a:pt x="5749726" y="0"/>
                </a:lnTo>
                <a:lnTo>
                  <a:pt x="5749726" y="1620377"/>
                </a:lnTo>
                <a:lnTo>
                  <a:pt x="0" y="162037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600200" y="876300"/>
            <a:ext cx="9261004" cy="7386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l-GR" sz="9600" spc="246" dirty="0" smtClean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Όλα τα παιδιά έχουν δικαίωμα για  ζω</a:t>
            </a:r>
            <a:r>
              <a:rPr lang="en-US" sz="9600" spc="246" dirty="0" smtClean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ή, </a:t>
            </a:r>
            <a:r>
              <a:rPr lang="el-GR" sz="9600" spc="246" dirty="0" smtClean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για </a:t>
            </a:r>
            <a:r>
              <a:rPr lang="en-US" sz="9600" spc="246" dirty="0" smtClean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επιβίωση </a:t>
            </a:r>
            <a:r>
              <a:rPr lang="el-GR" sz="9600" spc="246" dirty="0" smtClean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και για </a:t>
            </a:r>
            <a:r>
              <a:rPr lang="en-US" sz="9600" spc="246" dirty="0" smtClean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ανάπτυξη</a:t>
            </a:r>
            <a:r>
              <a:rPr lang="el-GR" sz="9600" spc="246" dirty="0" smtClean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endParaRPr lang="en-US" sz="9600" spc="246" dirty="0">
              <a:solidFill>
                <a:srgbClr val="073176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555768" y="0"/>
            <a:ext cx="6732232" cy="10287000"/>
          </a:xfrm>
          <a:prstGeom prst="rect">
            <a:avLst/>
          </a:prstGeom>
          <a:solidFill>
            <a:srgbClr val="073176"/>
          </a:solidFill>
        </p:spPr>
      </p:sp>
      <p:sp>
        <p:nvSpPr>
          <p:cNvPr id="3" name="Freeform 3"/>
          <p:cNvSpPr/>
          <p:nvPr/>
        </p:nvSpPr>
        <p:spPr>
          <a:xfrm>
            <a:off x="12187907" y="1672537"/>
            <a:ext cx="5467955" cy="6941925"/>
          </a:xfrm>
          <a:custGeom>
            <a:avLst/>
            <a:gdLst/>
            <a:ahLst/>
            <a:cxnLst/>
            <a:rect l="l" t="t" r="r" b="b"/>
            <a:pathLst>
              <a:path w="5467955" h="6941925">
                <a:moveTo>
                  <a:pt x="0" y="0"/>
                </a:moveTo>
                <a:lnTo>
                  <a:pt x="5467955" y="0"/>
                </a:lnTo>
                <a:lnTo>
                  <a:pt x="5467955" y="6941926"/>
                </a:lnTo>
                <a:lnTo>
                  <a:pt x="0" y="694192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754693">
            <a:off x="-2238379" y="-383774"/>
            <a:ext cx="5749726" cy="1620377"/>
          </a:xfrm>
          <a:custGeom>
            <a:avLst/>
            <a:gdLst/>
            <a:ahLst/>
            <a:cxnLst/>
            <a:rect l="l" t="t" r="r" b="b"/>
            <a:pathLst>
              <a:path w="5749726" h="1620377">
                <a:moveTo>
                  <a:pt x="0" y="0"/>
                </a:moveTo>
                <a:lnTo>
                  <a:pt x="5749726" y="0"/>
                </a:lnTo>
                <a:lnTo>
                  <a:pt x="5749726" y="1620377"/>
                </a:lnTo>
                <a:lnTo>
                  <a:pt x="0" y="162037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269542" y="289932"/>
            <a:ext cx="8422804" cy="1828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  <a:spcBef>
                <a:spcPct val="0"/>
              </a:spcBef>
            </a:pPr>
            <a:r>
              <a:rPr lang="el-GR" sz="6000" spc="246" dirty="0" smtClean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Ζ</a:t>
            </a:r>
            <a:r>
              <a:rPr lang="en-US" sz="6000" spc="246" dirty="0" smtClean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ωή, επιβίωση </a:t>
            </a:r>
            <a:r>
              <a:rPr lang="en-US" sz="6000" spc="246" dirty="0" err="1" smtClean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και</a:t>
            </a:r>
            <a:r>
              <a:rPr lang="en-US" sz="6000" spc="246" dirty="0" smtClean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ανάπτυξη</a:t>
            </a:r>
            <a:endParaRPr lang="en-US" sz="6000" spc="246" dirty="0">
              <a:solidFill>
                <a:srgbClr val="073176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914400" y="3543300"/>
            <a:ext cx="1051560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120"/>
              </a:lnSpc>
              <a:buFont typeface="Arial" pitchFamily="34" charset="0"/>
              <a:buChar char="•"/>
            </a:pPr>
            <a:r>
              <a:rPr lang="el-GR" sz="4000" dirty="0" smtClean="0">
                <a:solidFill>
                  <a:srgbClr val="073176"/>
                </a:solidFill>
                <a:latin typeface="Comic Sans Bold"/>
              </a:rPr>
              <a:t>Πώς μπορούν τα παιδιά να το εξασφαλίσουν;</a:t>
            </a:r>
          </a:p>
          <a:p>
            <a:pPr>
              <a:lnSpc>
                <a:spcPts val="5120"/>
              </a:lnSpc>
              <a:buFont typeface="Arial" pitchFamily="34" charset="0"/>
              <a:buChar char="•"/>
            </a:pPr>
            <a:r>
              <a:rPr lang="el-GR" sz="4000" dirty="0" smtClean="0">
                <a:solidFill>
                  <a:srgbClr val="073176"/>
                </a:solidFill>
                <a:latin typeface="Comic Sans Bold"/>
              </a:rPr>
              <a:t>Ποιος είναι ο ρόλος των μεγάλων σ’ αυτό το δικαίωμα των παιδιών;</a:t>
            </a:r>
          </a:p>
          <a:p>
            <a:pPr>
              <a:lnSpc>
                <a:spcPts val="5120"/>
              </a:lnSpc>
              <a:buFont typeface="Arial" pitchFamily="34" charset="0"/>
              <a:buChar char="•"/>
            </a:pPr>
            <a:r>
              <a:rPr lang="el-GR" sz="4000" dirty="0" err="1" smtClean="0">
                <a:solidFill>
                  <a:srgbClr val="073176"/>
                </a:solidFill>
                <a:latin typeface="Comic Sans Bold"/>
              </a:rPr>
              <a:t>Tι</a:t>
            </a:r>
            <a:r>
              <a:rPr lang="el-GR" sz="4000" dirty="0" smtClean="0">
                <a:solidFill>
                  <a:srgbClr val="073176"/>
                </a:solidFill>
                <a:latin typeface="Comic Sans Bold"/>
              </a:rPr>
              <a:t> έχετε δει ή ακούσει για το δικαίωμα που συζητάτε;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555768" y="0"/>
            <a:ext cx="6732232" cy="10287000"/>
          </a:xfrm>
          <a:prstGeom prst="rect">
            <a:avLst/>
          </a:prstGeom>
          <a:solidFill>
            <a:srgbClr val="073176"/>
          </a:solidFill>
        </p:spPr>
      </p:sp>
      <p:sp>
        <p:nvSpPr>
          <p:cNvPr id="3" name="Freeform 3"/>
          <p:cNvSpPr/>
          <p:nvPr/>
        </p:nvSpPr>
        <p:spPr>
          <a:xfrm>
            <a:off x="12187907" y="1672537"/>
            <a:ext cx="5467955" cy="6941925"/>
          </a:xfrm>
          <a:custGeom>
            <a:avLst/>
            <a:gdLst/>
            <a:ahLst/>
            <a:cxnLst/>
            <a:rect l="l" t="t" r="r" b="b"/>
            <a:pathLst>
              <a:path w="5467955" h="6941925">
                <a:moveTo>
                  <a:pt x="0" y="0"/>
                </a:moveTo>
                <a:lnTo>
                  <a:pt x="5467955" y="0"/>
                </a:lnTo>
                <a:lnTo>
                  <a:pt x="5467955" y="6941926"/>
                </a:lnTo>
                <a:lnTo>
                  <a:pt x="0" y="694192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754693">
            <a:off x="-2238379" y="-383774"/>
            <a:ext cx="5749726" cy="1620377"/>
          </a:xfrm>
          <a:custGeom>
            <a:avLst/>
            <a:gdLst/>
            <a:ahLst/>
            <a:cxnLst/>
            <a:rect l="l" t="t" r="r" b="b"/>
            <a:pathLst>
              <a:path w="5749726" h="1620377">
                <a:moveTo>
                  <a:pt x="0" y="0"/>
                </a:moveTo>
                <a:lnTo>
                  <a:pt x="5749726" y="0"/>
                </a:lnTo>
                <a:lnTo>
                  <a:pt x="5749726" y="1620377"/>
                </a:lnTo>
                <a:lnTo>
                  <a:pt x="0" y="162037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36484" y="2228587"/>
            <a:ext cx="10448078" cy="6565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399"/>
              </a:lnSpc>
              <a:spcBef>
                <a:spcPct val="0"/>
              </a:spcBef>
            </a:pPr>
            <a:r>
              <a:rPr lang="en-US" sz="3999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Κάθε</a:t>
            </a:r>
            <a:r>
              <a:rPr lang="en-US" sz="3999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999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παιδί</a:t>
            </a:r>
            <a:r>
              <a:rPr lang="en-US" sz="3999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999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έχει</a:t>
            </a:r>
            <a:r>
              <a:rPr lang="en-US" sz="3999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999" b="1" u="sng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το</a:t>
            </a:r>
            <a:r>
              <a:rPr lang="en-US" sz="3999" b="1" u="sng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999" b="1" u="sng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δικαίωμα</a:t>
            </a:r>
            <a:r>
              <a:rPr lang="en-US" sz="3999" b="1" u="sng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999" b="1" u="sng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να</a:t>
            </a:r>
            <a:r>
              <a:rPr lang="en-US" sz="3999" b="1" u="sng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999" b="1" u="sng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γεννηθεί</a:t>
            </a:r>
            <a:r>
              <a:rPr lang="en-US" sz="3999" b="1" u="sng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3999" b="1" u="sng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να</a:t>
            </a:r>
            <a:r>
              <a:rPr lang="en-US" sz="3999" b="1" u="sng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999" b="1" u="sng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επιβιώσει</a:t>
            </a:r>
            <a:r>
              <a:rPr lang="en-US" sz="3999" b="1" u="sng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999" b="1" u="sng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και</a:t>
            </a:r>
            <a:r>
              <a:rPr lang="en-US" sz="3999" b="1" u="sng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999" b="1" u="sng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να</a:t>
            </a:r>
            <a:r>
              <a:rPr lang="en-US" sz="3999" b="1" u="sng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999" b="1" u="sng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αξιοποιήσει</a:t>
            </a:r>
            <a:r>
              <a:rPr lang="en-US" sz="3999" b="1" u="sng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999" b="1" u="sng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πλήρως</a:t>
            </a:r>
            <a:r>
              <a:rPr lang="en-US" sz="3999" b="1" u="sng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999" b="1" u="sng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τις</a:t>
            </a:r>
            <a:r>
              <a:rPr lang="en-US" sz="3999" b="1" u="sng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999" b="1" u="sng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δυνατότητές</a:t>
            </a:r>
            <a:r>
              <a:rPr lang="en-US" sz="3999" b="1" u="sng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999" b="1" u="sng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του</a:t>
            </a:r>
            <a:r>
              <a:rPr lang="en-US" sz="3999" b="1" u="sng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999" b="1" u="sng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στη</a:t>
            </a:r>
            <a:r>
              <a:rPr lang="en-US" sz="3999" b="1" u="sng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999" b="1" u="sng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ζωή</a:t>
            </a:r>
            <a:r>
              <a:rPr lang="en-US" sz="3999" u="sng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en-US" sz="3999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Αυτό</a:t>
            </a:r>
            <a:r>
              <a:rPr lang="en-US" sz="3999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999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το</a:t>
            </a:r>
            <a:r>
              <a:rPr lang="en-US" sz="3999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999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δικαίωμα</a:t>
            </a:r>
            <a:r>
              <a:rPr lang="en-US" sz="3999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999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περιλαμβάνει</a:t>
            </a:r>
            <a:r>
              <a:rPr lang="en-US" sz="3999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999" b="1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πρόσβαση</a:t>
            </a:r>
            <a:r>
              <a:rPr lang="en-US" sz="3999" b="1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999" b="1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σε</a:t>
            </a:r>
            <a:r>
              <a:rPr lang="en-US" sz="3999" b="1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999" b="1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βασικές</a:t>
            </a:r>
            <a:r>
              <a:rPr lang="en-US" sz="3999" b="1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999" b="1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ανάγκες</a:t>
            </a:r>
            <a:r>
              <a:rPr lang="en-US" sz="3999" b="1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999" b="1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όπως</a:t>
            </a:r>
            <a:r>
              <a:rPr lang="en-US" sz="3999" b="1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999" b="1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τροφή</a:t>
            </a:r>
            <a:r>
              <a:rPr lang="en-US" sz="3999" b="1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3999" b="1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στέγη</a:t>
            </a:r>
            <a:r>
              <a:rPr lang="en-US" sz="3999" b="1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3999" b="1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καθαρό</a:t>
            </a:r>
            <a:r>
              <a:rPr lang="en-US" sz="3999" b="1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999" b="1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νερό</a:t>
            </a:r>
            <a:r>
              <a:rPr lang="en-US" sz="3999" b="1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999" b="1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και</a:t>
            </a:r>
            <a:r>
              <a:rPr lang="en-US" sz="3999" b="1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999" b="1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υγειονομική</a:t>
            </a:r>
            <a:r>
              <a:rPr lang="en-US" sz="3999" b="1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999" b="1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περίθαλψη</a:t>
            </a:r>
            <a:r>
              <a:rPr lang="en-US" sz="3999" b="1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3999" b="1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καθώς</a:t>
            </a:r>
            <a:r>
              <a:rPr lang="en-US" sz="3999" b="1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999" b="1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και</a:t>
            </a:r>
            <a:r>
              <a:rPr lang="en-US" sz="3999" b="1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999" b="1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την</a:t>
            </a:r>
            <a:r>
              <a:rPr lang="en-US" sz="3999" b="1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999" b="1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ευκαιρία</a:t>
            </a:r>
            <a:r>
              <a:rPr lang="en-US" sz="3999" b="1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999" b="1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να</a:t>
            </a:r>
            <a:r>
              <a:rPr lang="en-US" sz="3999" b="1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999" b="1" dirty="0" err="1" smtClean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αναπτυχθεί</a:t>
            </a:r>
            <a:r>
              <a:rPr lang="en-US" sz="3999" b="1" dirty="0" smtClean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999" b="1" dirty="0" err="1" smtClean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σωματικά</a:t>
            </a:r>
            <a:r>
              <a:rPr lang="en-US" sz="3999" b="1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3999" b="1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διανοητικά</a:t>
            </a:r>
            <a:r>
              <a:rPr lang="en-US" sz="3999" b="1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3999" b="1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συναισθηματικά</a:t>
            </a:r>
            <a:r>
              <a:rPr lang="en-US" sz="3999" b="1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999" b="1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και</a:t>
            </a:r>
            <a:r>
              <a:rPr lang="en-US" sz="3999" b="1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999" b="1" dirty="0" err="1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κοινωνικά</a:t>
            </a:r>
            <a:r>
              <a:rPr lang="en-US" sz="3999" dirty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269542" y="289932"/>
            <a:ext cx="8422804" cy="1828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  <a:spcBef>
                <a:spcPct val="0"/>
              </a:spcBef>
            </a:pPr>
            <a:r>
              <a:rPr lang="el-GR" sz="6000" spc="246" dirty="0" smtClean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Ζ</a:t>
            </a:r>
            <a:r>
              <a:rPr lang="en-US" sz="6000" spc="246" dirty="0" smtClean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ωή, επιβίωση </a:t>
            </a:r>
            <a:r>
              <a:rPr lang="en-US" sz="6000" spc="246" dirty="0" err="1" smtClean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και</a:t>
            </a:r>
            <a:r>
              <a:rPr lang="en-US" sz="6000" spc="246" dirty="0" smtClean="0">
                <a:solidFill>
                  <a:srgbClr val="07317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ανάπτυξη</a:t>
            </a:r>
            <a:endParaRPr lang="en-US" sz="6000" spc="246" dirty="0">
              <a:solidFill>
                <a:srgbClr val="073176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1500</Words>
  <Application>Microsoft Office PowerPoint</Application>
  <PresentationFormat>Προσαρμογή</PresentationFormat>
  <Paragraphs>101</Paragraphs>
  <Slides>46</Slides>
  <Notes>0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46</vt:i4>
      </vt:variant>
    </vt:vector>
  </HeadingPairs>
  <TitlesOfParts>
    <vt:vector size="54" baseType="lpstr">
      <vt:lpstr>Arial</vt:lpstr>
      <vt:lpstr>Comic Sans Bold</vt:lpstr>
      <vt:lpstr>Calibri</vt:lpstr>
      <vt:lpstr>Segoe UI Variable Small Semibol</vt:lpstr>
      <vt:lpstr>Ballpoint</vt:lpstr>
      <vt:lpstr>Comic Sans</vt:lpstr>
      <vt:lpstr>Verdana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  <vt:lpstr>Διαφάνεια 44</vt:lpstr>
      <vt:lpstr>Διαφάνεια 45</vt:lpstr>
      <vt:lpstr>Διαφάνεια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Τα δικαιώματα των παιδιων</dc:title>
  <dc:creator>georgia baveli</dc:creator>
  <cp:lastModifiedBy>30697</cp:lastModifiedBy>
  <cp:revision>35</cp:revision>
  <dcterms:created xsi:type="dcterms:W3CDTF">2006-08-16T00:00:00Z</dcterms:created>
  <dcterms:modified xsi:type="dcterms:W3CDTF">2024-03-13T06:49:02Z</dcterms:modified>
  <dc:identifier>DAF-PA-KnR8</dc:identifier>
</cp:coreProperties>
</file>