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90" r:id="rId23"/>
    <p:sldId id="27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2" r:id="rId38"/>
    <p:sldId id="293" r:id="rId39"/>
    <p:sldId id="294" r:id="rId40"/>
    <p:sldId id="295" r:id="rId41"/>
    <p:sldId id="296"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993300"/>
    <a:srgbClr val="C76361"/>
    <a:srgbClr val="FF99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12/12/2022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12/12/2022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12/12/2022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12/12/2022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users.sch.gr/gregzer/F/F-ST1/Kikloforiko%20sistima/FST%20-%20Kikloforiko%20sistima%20-%2001/index.html" TargetMode="External"/><Relationship Id="rId1" Type="http://schemas.openxmlformats.org/officeDocument/2006/relationships/slideLayout" Target="../slideLayouts/slideLayout2.xml"/><Relationship Id="rId4" Type="http://schemas.openxmlformats.org/officeDocument/2006/relationships/hyperlink" Target="https://www.presentermedia.com/powerpoint-animation/heart-beating-PA-pid-254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imitriou-pneumo.gr/%CE%B1%CE%BD%CE%B1%CF%84%CE%BF%CE%BC%CE%AF%CE%B1_%CE%B1%CE%BD%CE%B1%CF%80%CE%BD%CE%B5%CF%85%CF%83%CF%84%CE%B9%CE%BA%CE%BF%CF%8D_%CF%83%CF%85%CF%83%CF%84%CE%AE%CE%BC%CE%B1%CF%84%CE%BF%CF%8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hygeia.gr/kapnisma-amp-kardiopatheia/"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imitriou-pneumo.gr/%CE%B7_%CE%BB%CE%B5%CE%B9%CF%84%CE%BF%CF%85%CF%81%CE%B3%CE%AF%CE%B1_%CF%84%CE%B7%CF%82_%CE%B1%CE%BD%CE%B1%CF%80%CE%BD%CE%BF%CE%AE%CF%82/"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kundaliniyoganet.gr/index.php?id=1228&amp;fld1=1020"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hyperlink" Target="https://dimitriou-pneumo.gr/%CE%B7_%CE%BB%CE%B5%CE%B9%CF%84%CE%BF%CF%85%CF%81%CE%B3%CE%AF%CE%B1_%CF%84%CE%B7%CF%82_%CE%B1%CE%BD%CE%B1%CF%80%CE%BD%CE%BF%CE%AE%CF%8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imitriou-pneumo.gr/%CE%B7_%CE%BB%CE%B5%CE%B9%CF%84%CE%BF%CF%85%CF%81%CE%B3%CE%AF%CE%B1_%CF%84%CE%B7%CF%82_%CE%B1%CE%BD%CE%B1%CF%80%CE%BD%CE%BF%CE%AE%CF%8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F0"/>
                </a:solidFill>
              </a:rPr>
              <a:t>Εργαστήρια δεξιοτήτων</a:t>
            </a:r>
            <a:br>
              <a:rPr lang="el-GR" dirty="0" smtClean="0">
                <a:solidFill>
                  <a:srgbClr val="00B0F0"/>
                </a:solidFill>
              </a:rPr>
            </a:br>
            <a:endParaRPr lang="el-GR" dirty="0">
              <a:solidFill>
                <a:srgbClr val="00B0F0"/>
              </a:solidFill>
            </a:endParaRPr>
          </a:p>
        </p:txBody>
      </p:sp>
      <p:sp>
        <p:nvSpPr>
          <p:cNvPr id="3" name="2 - Θέση περιεχομένου"/>
          <p:cNvSpPr>
            <a:spLocks noGrp="1"/>
          </p:cNvSpPr>
          <p:nvPr>
            <p:ph idx="1"/>
          </p:nvPr>
        </p:nvSpPr>
        <p:spPr>
          <a:xfrm>
            <a:off x="395536" y="1628800"/>
            <a:ext cx="8229600" cy="4525963"/>
          </a:xfrm>
        </p:spPr>
        <p:txBody>
          <a:bodyPr>
            <a:normAutofit/>
          </a:bodyPr>
          <a:lstStyle/>
          <a:p>
            <a:r>
              <a:rPr lang="el-GR" sz="4000" dirty="0" smtClean="0">
                <a:solidFill>
                  <a:srgbClr val="7030A0"/>
                </a:solidFill>
              </a:rPr>
              <a:t>Γνωρίζω το ανθρώπινο σώμα</a:t>
            </a:r>
            <a:endParaRPr lang="el-GR" sz="4000"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4716016" y="1916832"/>
            <a:ext cx="3024336"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smtClean="0"/>
              <a:t>Στους πνεύμονες γίνεται η ανταλλαγή των αερίων</a:t>
            </a:r>
            <a:endParaRPr lang="el-GR" sz="4000" b="1" dirty="0"/>
          </a:p>
        </p:txBody>
      </p:sp>
      <p:sp>
        <p:nvSpPr>
          <p:cNvPr id="2" name="1 - Τίτλος"/>
          <p:cNvSpPr>
            <a:spLocks noGrp="1"/>
          </p:cNvSpPr>
          <p:nvPr>
            <p:ph type="title"/>
          </p:nvPr>
        </p:nvSpPr>
        <p:spPr/>
        <p:txBody>
          <a:bodyPr>
            <a:normAutofit fontScale="90000"/>
          </a:bodyPr>
          <a:lstStyle/>
          <a:p>
            <a:r>
              <a:rPr lang="el-GR" dirty="0" smtClean="0">
                <a:solidFill>
                  <a:srgbClr val="00B050"/>
                </a:solidFill>
              </a:rPr>
              <a:t>Ας γνωρίσουμε τα όργανα του αναπνευστικού</a:t>
            </a:r>
            <a:endParaRPr lang="el-GR" dirty="0">
              <a:solidFill>
                <a:srgbClr val="00B05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716016" y="1916832"/>
            <a:ext cx="3024336" cy="4464496"/>
          </a:xfrm>
          <a:prstGeom prst="rect">
            <a:avLst/>
          </a:prstGeom>
          <a:noFill/>
          <a:ln w="9525">
            <a:noFill/>
            <a:miter lim="800000"/>
            <a:headEnd/>
            <a:tailEnd/>
          </a:ln>
        </p:spPr>
      </p:pic>
      <p:sp>
        <p:nvSpPr>
          <p:cNvPr id="5" name="4 - TextBox"/>
          <p:cNvSpPr txBox="1"/>
          <p:nvPr/>
        </p:nvSpPr>
        <p:spPr>
          <a:xfrm>
            <a:off x="467544" y="1700808"/>
            <a:ext cx="4104456" cy="1446550"/>
          </a:xfrm>
          <a:prstGeom prst="rect">
            <a:avLst/>
          </a:prstGeom>
          <a:noFill/>
        </p:spPr>
        <p:txBody>
          <a:bodyPr wrap="square" rtlCol="0">
            <a:spAutoFit/>
          </a:bodyPr>
          <a:lstStyle/>
          <a:p>
            <a:r>
              <a:rPr lang="el-GR" sz="4400" b="1" dirty="0" smtClean="0">
                <a:solidFill>
                  <a:srgbClr val="FF0000"/>
                </a:solidFill>
              </a:rPr>
              <a:t>Τι γίνεται στους πνεύμονες</a:t>
            </a:r>
            <a:r>
              <a:rPr lang="el-GR" sz="4400" dirty="0" smtClean="0">
                <a:solidFill>
                  <a:srgbClr val="FF0000"/>
                </a:solidFill>
              </a:rPr>
              <a:t>;</a:t>
            </a:r>
            <a:endParaRPr lang="el-GR"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70C0"/>
                </a:solidFill>
              </a:rPr>
              <a:t>Ο λάρυγγας</a:t>
            </a:r>
            <a:endParaRPr lang="el-GR" dirty="0">
              <a:solidFill>
                <a:srgbClr val="0070C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5292080" y="1772816"/>
            <a:ext cx="2592288" cy="4036562"/>
          </a:xfrm>
          <a:prstGeom prst="rect">
            <a:avLst/>
          </a:prstGeom>
          <a:noFill/>
          <a:ln w="9525">
            <a:noFill/>
            <a:miter lim="800000"/>
            <a:headEnd/>
            <a:tailEnd/>
          </a:ln>
        </p:spPr>
      </p:pic>
      <p:sp>
        <p:nvSpPr>
          <p:cNvPr id="5" name="4 - TextBox"/>
          <p:cNvSpPr txBox="1"/>
          <p:nvPr/>
        </p:nvSpPr>
        <p:spPr>
          <a:xfrm>
            <a:off x="755576" y="2132856"/>
            <a:ext cx="3888432" cy="1569660"/>
          </a:xfrm>
          <a:prstGeom prst="rect">
            <a:avLst/>
          </a:prstGeom>
          <a:noFill/>
        </p:spPr>
        <p:txBody>
          <a:bodyPr wrap="square" rtlCol="0">
            <a:spAutoFit/>
          </a:bodyPr>
          <a:lstStyle/>
          <a:p>
            <a:r>
              <a:rPr lang="el-GR" sz="3200" b="1" dirty="0" smtClean="0">
                <a:solidFill>
                  <a:srgbClr val="0070C0"/>
                </a:solidFill>
              </a:rPr>
              <a:t>Ο λάρυγγας είναι το πάνω τμήμα της αναπνευστικής οδού</a:t>
            </a:r>
            <a:endParaRPr lang="el-GR" sz="3200" b="1"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76361"/>
                </a:solidFill>
              </a:rPr>
              <a:t>Η τραχεία</a:t>
            </a:r>
            <a:endParaRPr lang="el-GR" b="1" dirty="0">
              <a:solidFill>
                <a:srgbClr val="C76361"/>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5436096" y="1628800"/>
            <a:ext cx="2815688" cy="3456384"/>
          </a:xfrm>
          <a:prstGeom prst="rect">
            <a:avLst/>
          </a:prstGeom>
          <a:noFill/>
          <a:ln w="9525">
            <a:noFill/>
            <a:miter lim="800000"/>
            <a:headEnd/>
            <a:tailEnd/>
          </a:ln>
        </p:spPr>
      </p:pic>
      <p:sp>
        <p:nvSpPr>
          <p:cNvPr id="7" name="6 - TextBox"/>
          <p:cNvSpPr txBox="1"/>
          <p:nvPr/>
        </p:nvSpPr>
        <p:spPr>
          <a:xfrm>
            <a:off x="467544" y="1772816"/>
            <a:ext cx="4104456" cy="2554545"/>
          </a:xfrm>
          <a:prstGeom prst="rect">
            <a:avLst/>
          </a:prstGeom>
          <a:noFill/>
        </p:spPr>
        <p:txBody>
          <a:bodyPr wrap="square" rtlCol="0">
            <a:spAutoFit/>
          </a:bodyPr>
          <a:lstStyle/>
          <a:p>
            <a:r>
              <a:rPr lang="el-GR" sz="3200" b="1" dirty="0" smtClean="0">
                <a:solidFill>
                  <a:srgbClr val="C76361"/>
                </a:solidFill>
              </a:rPr>
              <a:t>Η τραχεία είναι ο αναπνευστικός σωλήνας που συνδέει τον λάρυγγα με τους βρόγχους.</a:t>
            </a:r>
            <a:endParaRPr lang="el-GR" sz="3200" b="1" dirty="0">
              <a:solidFill>
                <a:srgbClr val="C7636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rPr>
              <a:t>Οι βρόγχοι</a:t>
            </a:r>
            <a:endParaRPr lang="el-GR" b="1" dirty="0">
              <a:solidFill>
                <a:srgbClr val="FF000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4427984" y="1772816"/>
            <a:ext cx="3710984" cy="2664296"/>
          </a:xfrm>
          <a:prstGeom prst="rect">
            <a:avLst/>
          </a:prstGeom>
          <a:noFill/>
          <a:ln w="9525">
            <a:noFill/>
            <a:miter lim="800000"/>
            <a:headEnd/>
            <a:tailEnd/>
          </a:ln>
        </p:spPr>
      </p:pic>
      <p:sp>
        <p:nvSpPr>
          <p:cNvPr id="5" name="4 - TextBox"/>
          <p:cNvSpPr txBox="1"/>
          <p:nvPr/>
        </p:nvSpPr>
        <p:spPr>
          <a:xfrm>
            <a:off x="395536" y="1556792"/>
            <a:ext cx="3456384" cy="2554545"/>
          </a:xfrm>
          <a:prstGeom prst="rect">
            <a:avLst/>
          </a:prstGeom>
          <a:noFill/>
        </p:spPr>
        <p:txBody>
          <a:bodyPr wrap="square" rtlCol="0">
            <a:spAutoFit/>
          </a:bodyPr>
          <a:lstStyle/>
          <a:p>
            <a:r>
              <a:rPr lang="el-GR" sz="3200" b="1" dirty="0" smtClean="0">
                <a:solidFill>
                  <a:srgbClr val="993300"/>
                </a:solidFill>
              </a:rPr>
              <a:t>Οι βρόγχοι είναι διακλαδώσεις της τραχείας, που βρίσκονται μέσα στους πνεύμονες.</a:t>
            </a:r>
            <a:endParaRPr lang="el-GR" sz="3200" b="1" dirty="0">
              <a:solidFill>
                <a:srgbClr val="9933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bg2">
                    <a:lumMod val="25000"/>
                  </a:schemeClr>
                </a:solidFill>
              </a:rPr>
              <a:t>Οι κυψελίδες</a:t>
            </a:r>
            <a:endParaRPr lang="el-GR" b="1" dirty="0">
              <a:solidFill>
                <a:schemeClr val="bg2">
                  <a:lumMod val="25000"/>
                </a:schemeClr>
              </a:solidFill>
            </a:endParaRPr>
          </a:p>
        </p:txBody>
      </p:sp>
      <p:pic>
        <p:nvPicPr>
          <p:cNvPr id="6147" name="Picture 3"/>
          <p:cNvPicPr>
            <a:picLocks noGrp="1" noChangeAspect="1" noChangeArrowheads="1"/>
          </p:cNvPicPr>
          <p:nvPr>
            <p:ph idx="1"/>
          </p:nvPr>
        </p:nvPicPr>
        <p:blipFill>
          <a:blip r:embed="rId2" cstate="print"/>
          <a:srcRect/>
          <a:stretch>
            <a:fillRect/>
          </a:stretch>
        </p:blipFill>
        <p:spPr bwMode="auto">
          <a:xfrm>
            <a:off x="5292080" y="1556792"/>
            <a:ext cx="2952328" cy="2161274"/>
          </a:xfrm>
          <a:prstGeom prst="rect">
            <a:avLst/>
          </a:prstGeom>
          <a:noFill/>
          <a:ln w="9525">
            <a:noFill/>
            <a:miter lim="800000"/>
            <a:headEnd/>
            <a:tailEnd/>
          </a:ln>
        </p:spPr>
      </p:pic>
      <p:sp>
        <p:nvSpPr>
          <p:cNvPr id="7" name="6 - TextBox"/>
          <p:cNvSpPr txBox="1"/>
          <p:nvPr/>
        </p:nvSpPr>
        <p:spPr>
          <a:xfrm>
            <a:off x="323528" y="1916832"/>
            <a:ext cx="3816424" cy="3970318"/>
          </a:xfrm>
          <a:prstGeom prst="rect">
            <a:avLst/>
          </a:prstGeom>
          <a:noFill/>
        </p:spPr>
        <p:txBody>
          <a:bodyPr wrap="square" rtlCol="0">
            <a:spAutoFit/>
          </a:bodyPr>
          <a:lstStyle/>
          <a:p>
            <a:r>
              <a:rPr lang="el-GR" sz="2800" b="1" dirty="0" smtClean="0">
                <a:solidFill>
                  <a:schemeClr val="tx1">
                    <a:lumMod val="65000"/>
                    <a:lumOff val="35000"/>
                  </a:schemeClr>
                </a:solidFill>
              </a:rPr>
              <a:t>Οι κυψελίδες είναι μικροσκοπικοί σάκοι (μοιάζουν με μικρά μπαλονάκια)που βρίσκονται στα άκρα του βρογχικού δέντρου στους πνεύμονες και έχουν γύρω τους αιμοφόρα αγγεία.  </a:t>
            </a:r>
            <a:endParaRPr lang="el-GR" sz="2800" b="1" dirty="0">
              <a:solidFill>
                <a:schemeClr val="tx1">
                  <a:lumMod val="65000"/>
                  <a:lumOff val="35000"/>
                </a:schemeClr>
              </a:solidFill>
            </a:endParaRPr>
          </a:p>
        </p:txBody>
      </p:sp>
      <p:pic>
        <p:nvPicPr>
          <p:cNvPr id="6148" name="Picture 4"/>
          <p:cNvPicPr>
            <a:picLocks noChangeAspect="1" noChangeArrowheads="1"/>
          </p:cNvPicPr>
          <p:nvPr/>
        </p:nvPicPr>
        <p:blipFill>
          <a:blip r:embed="rId3" cstate="print"/>
          <a:srcRect/>
          <a:stretch>
            <a:fillRect/>
          </a:stretch>
        </p:blipFill>
        <p:spPr bwMode="auto">
          <a:xfrm>
            <a:off x="4788024" y="3933056"/>
            <a:ext cx="3048000" cy="2638425"/>
          </a:xfrm>
          <a:prstGeom prst="rect">
            <a:avLst/>
          </a:prstGeom>
          <a:noFill/>
          <a:ln w="9525">
            <a:noFill/>
            <a:miter lim="800000"/>
            <a:headEnd/>
            <a:tailEnd/>
          </a:ln>
        </p:spPr>
      </p:pic>
      <p:sp>
        <p:nvSpPr>
          <p:cNvPr id="9" name="8 - Ορθογώνιο"/>
          <p:cNvSpPr/>
          <p:nvPr/>
        </p:nvSpPr>
        <p:spPr>
          <a:xfrm>
            <a:off x="4139952" y="5805264"/>
            <a:ext cx="4572000" cy="646331"/>
          </a:xfrm>
          <a:prstGeom prst="rect">
            <a:avLst/>
          </a:prstGeom>
        </p:spPr>
        <p:txBody>
          <a:bodyPr>
            <a:spAutoFit/>
          </a:bodyPr>
          <a:lstStyle/>
          <a:p>
            <a:r>
              <a:rPr lang="el-GR" b="1" dirty="0" smtClean="0"/>
              <a:t>Ο κάθε πνεύμονας αποτελείται από το βρογχικό δένδρο</a:t>
            </a:r>
            <a:endParaRPr lang="el-GR"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Τι βλάπτει το αναπνευστικό σύστημα</a:t>
            </a:r>
            <a:endParaRPr lang="el-GR" dirty="0"/>
          </a:p>
        </p:txBody>
      </p:sp>
      <p:sp>
        <p:nvSpPr>
          <p:cNvPr id="3" name="2 - Θέση περιεχομένου"/>
          <p:cNvSpPr>
            <a:spLocks noGrp="1"/>
          </p:cNvSpPr>
          <p:nvPr>
            <p:ph idx="1"/>
          </p:nvPr>
        </p:nvSpPr>
        <p:spPr/>
        <p:txBody>
          <a:bodyPr/>
          <a:lstStyle/>
          <a:p>
            <a:r>
              <a:rPr lang="el-GR" dirty="0" smtClean="0"/>
              <a:t>Ατμοσφαιρική ρύπανση</a:t>
            </a:r>
          </a:p>
          <a:p>
            <a:r>
              <a:rPr lang="el-GR" dirty="0" smtClean="0"/>
              <a:t>Καθιστική ζωή</a:t>
            </a:r>
          </a:p>
          <a:p>
            <a:r>
              <a:rPr lang="el-GR" dirty="0" smtClean="0"/>
              <a:t>κάπνισμα</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92D050"/>
                </a:solidFill>
              </a:rPr>
              <a:t>Για καλή υγεία</a:t>
            </a:r>
            <a:endParaRPr lang="el-GR" b="1" dirty="0">
              <a:solidFill>
                <a:srgbClr val="92D050"/>
              </a:solidFill>
            </a:endParaRPr>
          </a:p>
        </p:txBody>
      </p:sp>
      <p:pic>
        <p:nvPicPr>
          <p:cNvPr id="7171" name="Picture 3"/>
          <p:cNvPicPr>
            <a:picLocks noGrp="1" noChangeAspect="1" noChangeArrowheads="1"/>
          </p:cNvPicPr>
          <p:nvPr>
            <p:ph idx="1"/>
          </p:nvPr>
        </p:nvPicPr>
        <p:blipFill>
          <a:blip r:embed="rId2" cstate="print"/>
          <a:srcRect/>
          <a:stretch>
            <a:fillRect/>
          </a:stretch>
        </p:blipFill>
        <p:spPr bwMode="auto">
          <a:xfrm>
            <a:off x="539552" y="1196752"/>
            <a:ext cx="4608512" cy="3672408"/>
          </a:xfrm>
          <a:prstGeom prst="rect">
            <a:avLst/>
          </a:prstGeom>
          <a:noFill/>
          <a:ln w="9525">
            <a:noFill/>
            <a:miter lim="800000"/>
            <a:headEnd/>
            <a:tailEnd/>
          </a:ln>
        </p:spPr>
      </p:pic>
      <p:sp>
        <p:nvSpPr>
          <p:cNvPr id="7" name="6 - TextBox"/>
          <p:cNvSpPr txBox="1"/>
          <p:nvPr/>
        </p:nvSpPr>
        <p:spPr>
          <a:xfrm>
            <a:off x="755576" y="5301208"/>
            <a:ext cx="5885907" cy="369332"/>
          </a:xfrm>
          <a:prstGeom prst="rect">
            <a:avLst/>
          </a:prstGeom>
          <a:noFill/>
        </p:spPr>
        <p:txBody>
          <a:bodyPr wrap="none" rtlCol="0">
            <a:spAutoFit/>
          </a:bodyPr>
          <a:lstStyle/>
          <a:p>
            <a:r>
              <a:rPr lang="el-GR" b="1" dirty="0" smtClean="0">
                <a:solidFill>
                  <a:srgbClr val="92D050"/>
                </a:solidFill>
              </a:rPr>
              <a:t>Κανείς /καμία δεν πρέπει να καπνίζει σε κλειστούς χώρους</a:t>
            </a:r>
            <a:endParaRPr lang="el-GR" b="1" dirty="0">
              <a:solidFill>
                <a:srgbClr val="92D050"/>
              </a:solidFill>
            </a:endParaRPr>
          </a:p>
        </p:txBody>
      </p:sp>
      <p:sp>
        <p:nvSpPr>
          <p:cNvPr id="8" name="7 - Ορθογώνιο"/>
          <p:cNvSpPr/>
          <p:nvPr/>
        </p:nvSpPr>
        <p:spPr>
          <a:xfrm rot="20719900">
            <a:off x="5508104" y="1484784"/>
            <a:ext cx="3025316" cy="923330"/>
          </a:xfrm>
          <a:prstGeom prst="rect">
            <a:avLst/>
          </a:prstGeom>
          <a:noFill/>
        </p:spPr>
        <p:txBody>
          <a:bodyPr wrap="none" lIns="91440" tIns="45720" rIns="91440" bIns="45720">
            <a:spAutoFit/>
          </a:bodyPr>
          <a:lstStyle/>
          <a:p>
            <a:pPr algn="ctr"/>
            <a:r>
              <a:rPr lang="el-G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Σεβασμός</a:t>
            </a:r>
            <a:endParaRPr lang="el-G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260648"/>
            <a:ext cx="8568952" cy="6120680"/>
          </a:xfrm>
        </p:spPr>
        <p:txBody>
          <a:bodyPr/>
          <a:lstStyle/>
          <a:p>
            <a:r>
              <a:rPr lang="el-GR" b="1" dirty="0" smtClean="0">
                <a:solidFill>
                  <a:srgbClr val="00B0F0"/>
                </a:solidFill>
              </a:rPr>
              <a:t>Αερίζουμε συχνά τις αίθουσες του σχολείου και τα δωμάτια των σπιτιών μας</a:t>
            </a:r>
            <a:endParaRPr lang="el-GR" b="1" dirty="0">
              <a:solidFill>
                <a:srgbClr val="00B0F0"/>
              </a:solidFill>
            </a:endParaRPr>
          </a:p>
        </p:txBody>
      </p:sp>
      <p:pic>
        <p:nvPicPr>
          <p:cNvPr id="4" name="3 - Εικόνα" descr="Σχολεία-Σχολείο-τάξη-768x461-1.jpg"/>
          <p:cNvPicPr>
            <a:picLocks noChangeAspect="1"/>
          </p:cNvPicPr>
          <p:nvPr/>
        </p:nvPicPr>
        <p:blipFill>
          <a:blip r:embed="rId2" cstate="print"/>
          <a:stretch>
            <a:fillRect/>
          </a:stretch>
        </p:blipFill>
        <p:spPr>
          <a:xfrm>
            <a:off x="1259632" y="1628800"/>
            <a:ext cx="6177880" cy="370833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5400" b="1" dirty="0" smtClean="0">
                <a:solidFill>
                  <a:srgbClr val="0070C0"/>
                </a:solidFill>
              </a:rPr>
              <a:t>Πίνουμε αρκετό νερό!!!</a:t>
            </a:r>
            <a:endParaRPr lang="el-GR" sz="5400" b="1" dirty="0">
              <a:solidFill>
                <a:srgbClr val="0070C0"/>
              </a:solidFill>
            </a:endParaRPr>
          </a:p>
        </p:txBody>
      </p:sp>
      <p:pic>
        <p:nvPicPr>
          <p:cNvPr id="8194" name="Picture 2"/>
          <p:cNvPicPr>
            <a:picLocks noChangeAspect="1" noChangeArrowheads="1"/>
          </p:cNvPicPr>
          <p:nvPr/>
        </p:nvPicPr>
        <p:blipFill>
          <a:blip r:embed="rId2" cstate="print"/>
          <a:srcRect/>
          <a:stretch>
            <a:fillRect/>
          </a:stretch>
        </p:blipFill>
        <p:spPr bwMode="auto">
          <a:xfrm>
            <a:off x="2339752" y="3212975"/>
            <a:ext cx="4176464" cy="27540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80728"/>
            <a:ext cx="8686800" cy="4525963"/>
          </a:xfrm>
        </p:spPr>
        <p:txBody>
          <a:bodyPr>
            <a:normAutofit/>
          </a:bodyPr>
          <a:lstStyle/>
          <a:p>
            <a:r>
              <a:rPr lang="el-GR" sz="4400" b="1" dirty="0" smtClean="0">
                <a:solidFill>
                  <a:srgbClr val="FF99FF"/>
                </a:solidFill>
              </a:rPr>
              <a:t>Πλένουμε συχνά τα χέρια μας </a:t>
            </a:r>
            <a:endParaRPr lang="el-GR" sz="4400" b="1" dirty="0">
              <a:solidFill>
                <a:srgbClr val="FF99FF"/>
              </a:solidFill>
            </a:endParaRPr>
          </a:p>
        </p:txBody>
      </p:sp>
      <p:pic>
        <p:nvPicPr>
          <p:cNvPr id="9218" name="Picture 2"/>
          <p:cNvPicPr>
            <a:picLocks noChangeAspect="1" noChangeArrowheads="1"/>
          </p:cNvPicPr>
          <p:nvPr/>
        </p:nvPicPr>
        <p:blipFill>
          <a:blip r:embed="rId2" cstate="print"/>
          <a:srcRect/>
          <a:stretch>
            <a:fillRect/>
          </a:stretch>
        </p:blipFill>
        <p:spPr bwMode="auto">
          <a:xfrm>
            <a:off x="3143250" y="2624138"/>
            <a:ext cx="5519144" cy="3109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solidFill>
                  <a:srgbClr val="00B050"/>
                </a:solidFill>
              </a:rPr>
              <a:t>Αναπνευστικό σύστημα</a:t>
            </a:r>
            <a:endParaRPr lang="el-GR"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srcRect/>
          <a:stretch>
            <a:fillRect/>
          </a:stretch>
        </p:blipFill>
        <p:spPr bwMode="auto">
          <a:xfrm>
            <a:off x="467544" y="2348880"/>
            <a:ext cx="7026599" cy="2546424"/>
          </a:xfrm>
          <a:prstGeom prst="rect">
            <a:avLst/>
          </a:prstGeom>
          <a:noFill/>
          <a:ln w="9525">
            <a:noFill/>
            <a:miter lim="800000"/>
            <a:headEnd/>
            <a:tailEnd/>
          </a:ln>
        </p:spPr>
      </p:pic>
      <p:sp>
        <p:nvSpPr>
          <p:cNvPr id="7" name="6 - TextBox"/>
          <p:cNvSpPr txBox="1"/>
          <p:nvPr/>
        </p:nvSpPr>
        <p:spPr>
          <a:xfrm>
            <a:off x="467544" y="980728"/>
            <a:ext cx="8126840" cy="923330"/>
          </a:xfrm>
          <a:prstGeom prst="rect">
            <a:avLst/>
          </a:prstGeom>
          <a:noFill/>
        </p:spPr>
        <p:txBody>
          <a:bodyPr wrap="none" rtlCol="0">
            <a:spAutoFit/>
          </a:bodyPr>
          <a:lstStyle/>
          <a:p>
            <a:r>
              <a:rPr lang="el-GR" sz="5400" b="1" dirty="0" smtClean="0">
                <a:solidFill>
                  <a:schemeClr val="accent5">
                    <a:lumMod val="75000"/>
                  </a:schemeClr>
                </a:solidFill>
              </a:rPr>
              <a:t>Αθλούμαστε καθημερινά!!!</a:t>
            </a:r>
            <a:endParaRPr lang="el-GR" sz="54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276872"/>
            <a:ext cx="8229600" cy="1143000"/>
          </a:xfrm>
        </p:spPr>
        <p:txBody>
          <a:bodyPr>
            <a:normAutofit/>
          </a:bodyPr>
          <a:lstStyle/>
          <a:p>
            <a:r>
              <a:rPr lang="el-GR" sz="6000" b="1" dirty="0" smtClean="0">
                <a:solidFill>
                  <a:srgbClr val="993300"/>
                </a:solidFill>
              </a:rPr>
              <a:t>Κυκλοφορικό σύστημα</a:t>
            </a:r>
            <a:endParaRPr lang="el-GR" sz="6000" b="1" dirty="0">
              <a:solidFill>
                <a:srgbClr val="9933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b="1" dirty="0" smtClean="0">
                <a:solidFill>
                  <a:srgbClr val="FF6699"/>
                </a:solidFill>
              </a:rPr>
              <a:t>Το κυκλοφορικό σύστημα είναι το σύστημα που αφορά την λειτουργία της καρδιάς και την κυκλοφορία του αίματος στο ανθρώπινο σώμα . Το αίμα είναι ο μεταφορέας του οξυγόνου και της τροφής στο σώμα προκειμένου ένα σώμα να μπορεί να ζει .</a:t>
            </a:r>
            <a:endParaRPr lang="el-GR" b="1" dirty="0">
              <a:solidFill>
                <a:srgbClr val="FF669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Η καρδιά ένας ακούραστος μυς</a:t>
            </a:r>
            <a:br>
              <a:rPr lang="el-GR" b="1" dirty="0" smtClean="0"/>
            </a:br>
            <a:endParaRPr lang="el-GR" b="1" dirty="0"/>
          </a:p>
        </p:txBody>
      </p:sp>
      <p:sp>
        <p:nvSpPr>
          <p:cNvPr id="3" name="2 - Θέση περιεχομένου"/>
          <p:cNvSpPr>
            <a:spLocks noGrp="1"/>
          </p:cNvSpPr>
          <p:nvPr>
            <p:ph idx="1"/>
          </p:nvPr>
        </p:nvSpPr>
        <p:spPr>
          <a:xfrm>
            <a:off x="457200" y="1600201"/>
            <a:ext cx="8229600" cy="2260848"/>
          </a:xfrm>
        </p:spPr>
        <p:txBody>
          <a:bodyPr/>
          <a:lstStyle/>
          <a:p>
            <a:pPr>
              <a:buNone/>
            </a:pPr>
            <a:r>
              <a:rPr lang="el-GR" b="1" dirty="0" smtClean="0">
                <a:solidFill>
                  <a:srgbClr val="FF99FF"/>
                </a:solidFill>
              </a:rPr>
              <a:t>Ο οργανισμός μας για να διατηρηθεί στη ζωή και να κάνει όλες τις λειτουργίες πρέπει να παίρνει οξυγόνο και θρεπτικές ουσίες</a:t>
            </a:r>
            <a:endParaRPr lang="el-GR" b="1" dirty="0">
              <a:solidFill>
                <a:srgbClr val="FF99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60649"/>
            <a:ext cx="8229600" cy="3312368"/>
          </a:xfrm>
        </p:spPr>
        <p:txBody>
          <a:bodyPr>
            <a:normAutofit/>
          </a:bodyPr>
          <a:lstStyle/>
          <a:p>
            <a:r>
              <a:rPr lang="el-GR" sz="4000" b="1" dirty="0" smtClean="0">
                <a:solidFill>
                  <a:schemeClr val="accent1">
                    <a:lumMod val="75000"/>
                  </a:schemeClr>
                </a:solidFill>
              </a:rPr>
              <a:t>Αυτά μεταφέρονται παντού στον οργανισμό μας με το</a:t>
            </a:r>
            <a:r>
              <a:rPr lang="el-GR" sz="4000" b="1" dirty="0" smtClean="0"/>
              <a:t> </a:t>
            </a:r>
            <a:r>
              <a:rPr lang="el-GR" sz="4000" b="1" dirty="0" smtClean="0">
                <a:solidFill>
                  <a:srgbClr val="C76361"/>
                </a:solidFill>
              </a:rPr>
              <a:t>αίμα</a:t>
            </a:r>
          </a:p>
          <a:p>
            <a:r>
              <a:rPr lang="el-GR" sz="4000" b="1" dirty="0" smtClean="0">
                <a:solidFill>
                  <a:srgbClr val="C76361"/>
                </a:solidFill>
              </a:rPr>
              <a:t>Αυτό </a:t>
            </a:r>
            <a:r>
              <a:rPr lang="el-GR" sz="4000" b="1" dirty="0" smtClean="0">
                <a:solidFill>
                  <a:schemeClr val="accent1">
                    <a:lumMod val="75000"/>
                  </a:schemeClr>
                </a:solidFill>
              </a:rPr>
              <a:t>κυκλοφορεί συνεχώς μέσα σε λεπτούς σωλήνες που ονομάζονται</a:t>
            </a:r>
            <a:r>
              <a:rPr lang="el-GR" sz="4000" b="1" dirty="0" smtClean="0"/>
              <a:t> </a:t>
            </a:r>
            <a:r>
              <a:rPr lang="el-GR" sz="4000" b="1" dirty="0" smtClean="0">
                <a:solidFill>
                  <a:schemeClr val="accent2">
                    <a:lumMod val="60000"/>
                    <a:lumOff val="40000"/>
                  </a:schemeClr>
                </a:solidFill>
              </a:rPr>
              <a:t>αιμοφόρα αγγεία</a:t>
            </a:r>
          </a:p>
          <a:p>
            <a:pPr>
              <a:buNone/>
            </a:pPr>
            <a:endParaRPr lang="el-GR" sz="4000" b="1" dirty="0">
              <a:solidFill>
                <a:schemeClr val="accent2">
                  <a:lumMod val="60000"/>
                  <a:lumOff val="40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2123728" y="3645024"/>
            <a:ext cx="3672408" cy="231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1600201"/>
            <a:ext cx="8229600" cy="2332856"/>
          </a:xfrm>
        </p:spPr>
        <p:txBody>
          <a:bodyPr>
            <a:normAutofit fontScale="92500" lnSpcReduction="20000"/>
          </a:bodyPr>
          <a:lstStyle/>
          <a:p>
            <a:pPr>
              <a:buNone/>
            </a:pPr>
            <a:r>
              <a:rPr lang="el-GR" dirty="0" smtClean="0"/>
              <a:t>	Τα αιμοφόρα αγγεία χωρίζονται σε:</a:t>
            </a:r>
          </a:p>
          <a:p>
            <a:r>
              <a:rPr lang="el-GR" dirty="0" smtClean="0"/>
              <a:t>Αρτηρίες </a:t>
            </a:r>
            <a:r>
              <a:rPr lang="el-GR" sz="1300" dirty="0" smtClean="0">
                <a:solidFill>
                  <a:srgbClr val="C00000"/>
                </a:solidFill>
              </a:rPr>
              <a:t>(</a:t>
            </a:r>
            <a:r>
              <a:rPr lang="el-GR" sz="1700" dirty="0" smtClean="0">
                <a:solidFill>
                  <a:srgbClr val="FF0000"/>
                </a:solidFill>
              </a:rPr>
              <a:t>σωλήνες που μεταφέρουν το αίμα από την καρδιά σε όλα τα μέρη του σώματος</a:t>
            </a:r>
            <a:r>
              <a:rPr lang="el-GR" sz="1700" dirty="0" smtClean="0">
                <a:solidFill>
                  <a:srgbClr val="C00000"/>
                </a:solidFill>
              </a:rPr>
              <a:t>)</a:t>
            </a:r>
          </a:p>
          <a:p>
            <a:r>
              <a:rPr lang="el-GR" dirty="0" smtClean="0"/>
              <a:t>Φλέβες </a:t>
            </a:r>
            <a:r>
              <a:rPr lang="el-GR" sz="1600" b="1" dirty="0" smtClean="0">
                <a:solidFill>
                  <a:srgbClr val="0070C0"/>
                </a:solidFill>
              </a:rPr>
              <a:t>(σωλήνες με τους οποίους επιστρέφει το αίμα στην καρδιά)</a:t>
            </a:r>
          </a:p>
          <a:p>
            <a:r>
              <a:rPr lang="el-GR" dirty="0" smtClean="0"/>
              <a:t>Τριχοειδή αγγεία </a:t>
            </a:r>
            <a:r>
              <a:rPr lang="el-GR" sz="2100" dirty="0" smtClean="0">
                <a:solidFill>
                  <a:srgbClr val="FFC000"/>
                </a:solidFill>
              </a:rPr>
              <a:t>(τα μικρότερα αιμοφόρα αγγεία του σώματος που συνδέουν τις μικρότερες αρτηρίες με τις μικρότερες φλέβες)</a:t>
            </a:r>
          </a:p>
        </p:txBody>
      </p:sp>
      <p:pic>
        <p:nvPicPr>
          <p:cNvPr id="12292" name="Picture 4" descr="C:\Users\PCEM\Downloads\Screenshot_1-removebg-preview.png"/>
          <p:cNvPicPr>
            <a:picLocks noChangeAspect="1" noChangeArrowheads="1"/>
          </p:cNvPicPr>
          <p:nvPr/>
        </p:nvPicPr>
        <p:blipFill>
          <a:blip r:embed="rId2" cstate="print"/>
          <a:srcRect/>
          <a:stretch>
            <a:fillRect/>
          </a:stretch>
        </p:blipFill>
        <p:spPr bwMode="auto">
          <a:xfrm>
            <a:off x="971600" y="3861048"/>
            <a:ext cx="4467225" cy="2295525"/>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7020272" y="3861048"/>
            <a:ext cx="1080120" cy="2750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60649"/>
            <a:ext cx="8229600" cy="1080120"/>
          </a:xfrm>
        </p:spPr>
        <p:txBody>
          <a:bodyPr/>
          <a:lstStyle/>
          <a:p>
            <a:r>
              <a:rPr lang="el-GR" dirty="0" smtClean="0">
                <a:solidFill>
                  <a:srgbClr val="FF6699"/>
                </a:solidFill>
              </a:rPr>
              <a:t>Η καρδιά είναι η αντλία που με τις κινήσεις της κάνει το αίμα να κυκλοφορήσει</a:t>
            </a:r>
            <a:endParaRPr lang="el-GR" dirty="0">
              <a:solidFill>
                <a:srgbClr val="FF6699"/>
              </a:solidFill>
            </a:endParaRPr>
          </a:p>
        </p:txBody>
      </p:sp>
      <p:sp>
        <p:nvSpPr>
          <p:cNvPr id="5" name="4 - Ορθογώνιο"/>
          <p:cNvSpPr/>
          <p:nvPr/>
        </p:nvSpPr>
        <p:spPr>
          <a:xfrm>
            <a:off x="395536" y="5805264"/>
            <a:ext cx="4572000" cy="553998"/>
          </a:xfrm>
          <a:prstGeom prst="rect">
            <a:avLst/>
          </a:prstGeom>
        </p:spPr>
        <p:txBody>
          <a:bodyPr>
            <a:spAutoFit/>
          </a:bodyPr>
          <a:lstStyle/>
          <a:p>
            <a:r>
              <a:rPr lang="el-GR" sz="1000" b="1" dirty="0" smtClean="0"/>
              <a:t>Πηγή: </a:t>
            </a:r>
            <a:r>
              <a:rPr lang="en-US" sz="1000" b="1" dirty="0" smtClean="0">
                <a:hlinkClick r:id="rId2"/>
              </a:rPr>
              <a:t>http://users.sch.gr/gregzer/F/F-ST1/Kikloforiko%20sistima/FST%20-%20Kikloforiko%20sistima%20-%2001/index.html</a:t>
            </a:r>
            <a:endParaRPr lang="el-GR" sz="1000" b="1" dirty="0" smtClean="0"/>
          </a:p>
          <a:p>
            <a:endParaRPr lang="el-GR" sz="1000" b="1" dirty="0"/>
          </a:p>
        </p:txBody>
      </p:sp>
      <p:sp>
        <p:nvSpPr>
          <p:cNvPr id="6" name="5 - Ορθογώνιο"/>
          <p:cNvSpPr/>
          <p:nvPr/>
        </p:nvSpPr>
        <p:spPr>
          <a:xfrm>
            <a:off x="3779912" y="1844824"/>
            <a:ext cx="4572000" cy="646331"/>
          </a:xfrm>
          <a:prstGeom prst="rect">
            <a:avLst/>
          </a:prstGeom>
        </p:spPr>
        <p:txBody>
          <a:bodyPr>
            <a:spAutoFit/>
          </a:bodyPr>
          <a:lstStyle/>
          <a:p>
            <a:r>
              <a:rPr lang="el-GR" b="1" dirty="0" smtClean="0">
                <a:solidFill>
                  <a:srgbClr val="993300"/>
                </a:solidFill>
              </a:rPr>
              <a:t>Καρδιά + αιμοφόρα αγγεία = κυκλοφορικό σύστημα</a:t>
            </a:r>
            <a:endParaRPr lang="el-GR" b="1" dirty="0">
              <a:solidFill>
                <a:srgbClr val="993300"/>
              </a:solidFill>
            </a:endParaRPr>
          </a:p>
        </p:txBody>
      </p:sp>
      <p:pic>
        <p:nvPicPr>
          <p:cNvPr id="7" name="6 - Εικόνα" descr="heart_beating_PA_300_wht.gif"/>
          <p:cNvPicPr>
            <a:picLocks noChangeAspect="1"/>
          </p:cNvPicPr>
          <p:nvPr/>
        </p:nvPicPr>
        <p:blipFill>
          <a:blip r:embed="rId3" cstate="print"/>
          <a:stretch>
            <a:fillRect/>
          </a:stretch>
        </p:blipFill>
        <p:spPr>
          <a:xfrm>
            <a:off x="899592" y="2276872"/>
            <a:ext cx="2209800" cy="2857500"/>
          </a:xfrm>
          <a:prstGeom prst="rect">
            <a:avLst/>
          </a:prstGeom>
        </p:spPr>
      </p:pic>
      <p:sp>
        <p:nvSpPr>
          <p:cNvPr id="8" name="7 - Ορθογώνιο"/>
          <p:cNvSpPr/>
          <p:nvPr/>
        </p:nvSpPr>
        <p:spPr>
          <a:xfrm>
            <a:off x="539552" y="6280919"/>
            <a:ext cx="4572000" cy="577081"/>
          </a:xfrm>
          <a:prstGeom prst="rect">
            <a:avLst/>
          </a:prstGeom>
        </p:spPr>
        <p:txBody>
          <a:bodyPr>
            <a:spAutoFit/>
          </a:bodyPr>
          <a:lstStyle/>
          <a:p>
            <a:r>
              <a:rPr lang="en-US" sz="1050" dirty="0" smtClean="0">
                <a:hlinkClick r:id="rId4"/>
              </a:rPr>
              <a:t>https://www.presentermedia.com/powerpoint-animation/heart-beating-PA-pid-2541</a:t>
            </a:r>
            <a:endParaRPr lang="en-US" sz="1050" dirty="0" smtClean="0"/>
          </a:p>
          <a:p>
            <a:endParaRPr lang="el-GR" sz="105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F0"/>
                </a:solidFill>
              </a:rPr>
              <a:t>Πού βρίσκεται η καρδιά;</a:t>
            </a:r>
            <a:endParaRPr lang="el-GR" dirty="0">
              <a:solidFill>
                <a:srgbClr val="00B0F0"/>
              </a:solidFill>
            </a:endParaRPr>
          </a:p>
        </p:txBody>
      </p:sp>
      <p:sp>
        <p:nvSpPr>
          <p:cNvPr id="3" name="2 - Θέση περιεχομένου"/>
          <p:cNvSpPr>
            <a:spLocks noGrp="1"/>
          </p:cNvSpPr>
          <p:nvPr>
            <p:ph idx="1"/>
          </p:nvPr>
        </p:nvSpPr>
        <p:spPr>
          <a:xfrm>
            <a:off x="457200" y="1600201"/>
            <a:ext cx="8229600" cy="1108720"/>
          </a:xfrm>
        </p:spPr>
        <p:txBody>
          <a:bodyPr/>
          <a:lstStyle/>
          <a:p>
            <a:r>
              <a:rPr lang="el-GR" b="1" dirty="0" smtClean="0">
                <a:solidFill>
                  <a:srgbClr val="993300"/>
                </a:solidFill>
              </a:rPr>
              <a:t>Στη θωρακική κοιλότητα, ανάμεσα στους δύο πνεύμονες</a:t>
            </a:r>
            <a:endParaRPr lang="el-GR" b="1" dirty="0">
              <a:solidFill>
                <a:srgbClr val="993300"/>
              </a:solidFill>
            </a:endParaRPr>
          </a:p>
        </p:txBody>
      </p:sp>
      <p:pic>
        <p:nvPicPr>
          <p:cNvPr id="13314" name="Picture 2"/>
          <p:cNvPicPr>
            <a:picLocks noChangeAspect="1" noChangeArrowheads="1"/>
          </p:cNvPicPr>
          <p:nvPr/>
        </p:nvPicPr>
        <p:blipFill>
          <a:blip r:embed="rId2" cstate="print"/>
          <a:srcRect/>
          <a:stretch>
            <a:fillRect/>
          </a:stretch>
        </p:blipFill>
        <p:spPr bwMode="auto">
          <a:xfrm>
            <a:off x="4788024" y="2780928"/>
            <a:ext cx="3371850" cy="3076575"/>
          </a:xfrm>
          <a:prstGeom prst="rect">
            <a:avLst/>
          </a:prstGeom>
          <a:noFill/>
          <a:ln w="9525">
            <a:noFill/>
            <a:miter lim="800000"/>
            <a:headEnd/>
            <a:tailEnd/>
          </a:ln>
        </p:spPr>
      </p:pic>
      <p:pic>
        <p:nvPicPr>
          <p:cNvPr id="13315" name="Picture 3" descr="C:\Users\PCEM\Downloads\Screenshot_2-removebg-preview.png"/>
          <p:cNvPicPr>
            <a:picLocks noChangeAspect="1" noChangeArrowheads="1"/>
          </p:cNvPicPr>
          <p:nvPr/>
        </p:nvPicPr>
        <p:blipFill>
          <a:blip r:embed="rId3" cstate="print"/>
          <a:srcRect/>
          <a:stretch>
            <a:fillRect/>
          </a:stretch>
        </p:blipFill>
        <p:spPr bwMode="auto">
          <a:xfrm>
            <a:off x="323528" y="2708920"/>
            <a:ext cx="3955575" cy="324036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σχήμα της;</a:t>
            </a:r>
            <a:endParaRPr lang="el-GR" dirty="0"/>
          </a:p>
        </p:txBody>
      </p:sp>
      <p:sp>
        <p:nvSpPr>
          <p:cNvPr id="3" name="2 - Θέση περιεχομένου"/>
          <p:cNvSpPr>
            <a:spLocks noGrp="1"/>
          </p:cNvSpPr>
          <p:nvPr>
            <p:ph idx="1"/>
          </p:nvPr>
        </p:nvSpPr>
        <p:spPr>
          <a:xfrm>
            <a:off x="457200" y="1600201"/>
            <a:ext cx="8229600" cy="1900808"/>
          </a:xfrm>
        </p:spPr>
        <p:txBody>
          <a:bodyPr>
            <a:normAutofit lnSpcReduction="10000"/>
          </a:bodyPr>
          <a:lstStyle/>
          <a:p>
            <a:r>
              <a:rPr lang="el-GR" dirty="0" smtClean="0"/>
              <a:t>Η καρδιά είναι ένα όργανο σχήματος ανεστραμμένης πυραμίδας με την κορυφή προς τα κάτω και αριστερά και την βάση προς τα πάνω.</a:t>
            </a:r>
            <a:endParaRPr lang="el-GR" dirty="0"/>
          </a:p>
        </p:txBody>
      </p:sp>
      <p:sp>
        <p:nvSpPr>
          <p:cNvPr id="5" name="4 - Καρδιά"/>
          <p:cNvSpPr/>
          <p:nvPr/>
        </p:nvSpPr>
        <p:spPr>
          <a:xfrm>
            <a:off x="4283968" y="3573016"/>
            <a:ext cx="2232248" cy="2160240"/>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993300"/>
              </a:solidFill>
            </a:endParaRPr>
          </a:p>
        </p:txBody>
      </p:sp>
      <p:pic>
        <p:nvPicPr>
          <p:cNvPr id="7" name="6 - Εικόνα" descr="img20.png"/>
          <p:cNvPicPr>
            <a:picLocks noChangeAspect="1"/>
          </p:cNvPicPr>
          <p:nvPr/>
        </p:nvPicPr>
        <p:blipFill>
          <a:blip r:embed="rId2" cstate="print"/>
          <a:stretch>
            <a:fillRect/>
          </a:stretch>
        </p:blipFill>
        <p:spPr>
          <a:xfrm>
            <a:off x="1475656" y="3429000"/>
            <a:ext cx="1872208" cy="27057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76361"/>
                </a:solidFill>
              </a:rPr>
              <a:t>Τα μέρη της… </a:t>
            </a:r>
            <a:endParaRPr lang="el-GR" b="1" dirty="0">
              <a:solidFill>
                <a:srgbClr val="C76361"/>
              </a:solidFill>
            </a:endParaRPr>
          </a:p>
        </p:txBody>
      </p:sp>
      <p:pic>
        <p:nvPicPr>
          <p:cNvPr id="15362" name="Picture 2" descr="C:\Users\PCEM\Downloads\Screenshot_1-removebg-preview(1).png"/>
          <p:cNvPicPr>
            <a:picLocks noGrp="1" noChangeAspect="1" noChangeArrowheads="1"/>
          </p:cNvPicPr>
          <p:nvPr>
            <p:ph idx="1"/>
          </p:nvPr>
        </p:nvPicPr>
        <p:blipFill>
          <a:blip r:embed="rId2" cstate="print"/>
          <a:srcRect/>
          <a:stretch>
            <a:fillRect/>
          </a:stretch>
        </p:blipFill>
        <p:spPr bwMode="auto">
          <a:xfrm>
            <a:off x="1907704" y="1772816"/>
            <a:ext cx="5685715" cy="3980953"/>
          </a:xfrm>
          <a:prstGeom prst="rect">
            <a:avLst/>
          </a:prstGeom>
          <a:noFill/>
        </p:spPr>
      </p:pic>
      <p:sp>
        <p:nvSpPr>
          <p:cNvPr id="5" name="4 - TextBox"/>
          <p:cNvSpPr txBox="1"/>
          <p:nvPr/>
        </p:nvSpPr>
        <p:spPr>
          <a:xfrm rot="769570">
            <a:off x="8654" y="2271969"/>
            <a:ext cx="2592288" cy="369332"/>
          </a:xfrm>
          <a:prstGeom prst="rect">
            <a:avLst/>
          </a:prstGeom>
          <a:noFill/>
        </p:spPr>
        <p:txBody>
          <a:bodyPr wrap="square" rtlCol="0">
            <a:spAutoFit/>
          </a:bodyPr>
          <a:lstStyle/>
          <a:p>
            <a:r>
              <a:rPr lang="el-GR" b="1" dirty="0" smtClean="0">
                <a:solidFill>
                  <a:srgbClr val="FF6699"/>
                </a:solidFill>
              </a:rPr>
              <a:t>δεξιός κόλπος</a:t>
            </a:r>
            <a:endParaRPr lang="el-GR" b="1" dirty="0">
              <a:solidFill>
                <a:srgbClr val="FF6699"/>
              </a:solidFill>
            </a:endParaRPr>
          </a:p>
        </p:txBody>
      </p:sp>
      <p:sp>
        <p:nvSpPr>
          <p:cNvPr id="6" name="5 - TextBox"/>
          <p:cNvSpPr txBox="1"/>
          <p:nvPr/>
        </p:nvSpPr>
        <p:spPr>
          <a:xfrm rot="20524661">
            <a:off x="6557782" y="2162713"/>
            <a:ext cx="2592288" cy="369332"/>
          </a:xfrm>
          <a:prstGeom prst="rect">
            <a:avLst/>
          </a:prstGeom>
          <a:noFill/>
        </p:spPr>
        <p:txBody>
          <a:bodyPr wrap="square" rtlCol="0">
            <a:spAutoFit/>
          </a:bodyPr>
          <a:lstStyle/>
          <a:p>
            <a:r>
              <a:rPr lang="el-GR" b="1" dirty="0" smtClean="0">
                <a:solidFill>
                  <a:srgbClr val="FF6699"/>
                </a:solidFill>
              </a:rPr>
              <a:t>αριστερός κόλπος</a:t>
            </a:r>
            <a:endParaRPr lang="el-GR" b="1" dirty="0">
              <a:solidFill>
                <a:srgbClr val="FF6699"/>
              </a:solidFill>
            </a:endParaRPr>
          </a:p>
        </p:txBody>
      </p:sp>
      <p:sp>
        <p:nvSpPr>
          <p:cNvPr id="7" name="6 - TextBox"/>
          <p:cNvSpPr txBox="1"/>
          <p:nvPr/>
        </p:nvSpPr>
        <p:spPr>
          <a:xfrm rot="1234728">
            <a:off x="484207" y="3898999"/>
            <a:ext cx="1512168" cy="369332"/>
          </a:xfrm>
          <a:prstGeom prst="rect">
            <a:avLst/>
          </a:prstGeom>
          <a:noFill/>
        </p:spPr>
        <p:txBody>
          <a:bodyPr wrap="square" rtlCol="0">
            <a:spAutoFit/>
          </a:bodyPr>
          <a:lstStyle/>
          <a:p>
            <a:r>
              <a:rPr lang="el-GR" b="1" dirty="0" smtClean="0">
                <a:solidFill>
                  <a:schemeClr val="accent6">
                    <a:lumMod val="75000"/>
                  </a:schemeClr>
                </a:solidFill>
              </a:rPr>
              <a:t>δεξιά κοιλία</a:t>
            </a:r>
            <a:endParaRPr lang="el-GR" b="1" dirty="0">
              <a:solidFill>
                <a:schemeClr val="accent6">
                  <a:lumMod val="75000"/>
                </a:schemeClr>
              </a:solidFill>
            </a:endParaRPr>
          </a:p>
        </p:txBody>
      </p:sp>
      <p:sp>
        <p:nvSpPr>
          <p:cNvPr id="8" name="7 - TextBox"/>
          <p:cNvSpPr txBox="1"/>
          <p:nvPr/>
        </p:nvSpPr>
        <p:spPr>
          <a:xfrm rot="20838449">
            <a:off x="6391493" y="3975883"/>
            <a:ext cx="1741823" cy="369332"/>
          </a:xfrm>
          <a:prstGeom prst="rect">
            <a:avLst/>
          </a:prstGeom>
          <a:noFill/>
        </p:spPr>
        <p:txBody>
          <a:bodyPr wrap="none" rtlCol="0">
            <a:spAutoFit/>
          </a:bodyPr>
          <a:lstStyle/>
          <a:p>
            <a:r>
              <a:rPr lang="el-GR" b="1" dirty="0" smtClean="0">
                <a:solidFill>
                  <a:schemeClr val="accent6">
                    <a:lumMod val="75000"/>
                  </a:schemeClr>
                </a:solidFill>
              </a:rPr>
              <a:t>αριστερή κοιλία</a:t>
            </a:r>
            <a:endParaRPr lang="el-GR" b="1" dirty="0">
              <a:solidFill>
                <a:schemeClr val="accent6">
                  <a:lumMod val="75000"/>
                </a:schemeClr>
              </a:solidFill>
            </a:endParaRPr>
          </a:p>
        </p:txBody>
      </p:sp>
      <p:sp>
        <p:nvSpPr>
          <p:cNvPr id="9" name="8 - Ορθογώνιο"/>
          <p:cNvSpPr/>
          <p:nvPr/>
        </p:nvSpPr>
        <p:spPr>
          <a:xfrm>
            <a:off x="2195736" y="5445224"/>
            <a:ext cx="4572000" cy="1200329"/>
          </a:xfrm>
          <a:prstGeom prst="rect">
            <a:avLst/>
          </a:prstGeom>
        </p:spPr>
        <p:txBody>
          <a:bodyPr>
            <a:spAutoFit/>
          </a:bodyPr>
          <a:lstStyle/>
          <a:p>
            <a:r>
              <a:rPr lang="el-GR" b="1" dirty="0" smtClean="0">
                <a:solidFill>
                  <a:srgbClr val="993300"/>
                </a:solidFill>
              </a:rPr>
              <a:t>Οι </a:t>
            </a:r>
            <a:r>
              <a:rPr lang="el-GR" b="1" dirty="0" smtClean="0">
                <a:solidFill>
                  <a:srgbClr val="FF99FF"/>
                </a:solidFill>
              </a:rPr>
              <a:t>κόλποι</a:t>
            </a:r>
            <a:r>
              <a:rPr lang="el-GR" b="1" dirty="0" smtClean="0">
                <a:solidFill>
                  <a:srgbClr val="993300"/>
                </a:solidFill>
              </a:rPr>
              <a:t> </a:t>
            </a:r>
            <a:r>
              <a:rPr lang="el-GR" b="1" dirty="0" smtClean="0">
                <a:solidFill>
                  <a:schemeClr val="accent4">
                    <a:lumMod val="75000"/>
                  </a:schemeClr>
                </a:solidFill>
              </a:rPr>
              <a:t>επικοινωνούν με τις </a:t>
            </a:r>
            <a:r>
              <a:rPr lang="el-GR" b="1" dirty="0" smtClean="0">
                <a:solidFill>
                  <a:srgbClr val="993300"/>
                </a:solidFill>
              </a:rPr>
              <a:t>κοιλίες </a:t>
            </a:r>
            <a:r>
              <a:rPr lang="el-GR" b="1" dirty="0" smtClean="0">
                <a:solidFill>
                  <a:schemeClr val="accent4">
                    <a:lumMod val="50000"/>
                  </a:schemeClr>
                </a:solidFill>
              </a:rPr>
              <a:t>με τις βαλβίδες, που επιτρέπουν τη ροή του αίματος μόνο από τους κόλπους προς τις κοιλίες. </a:t>
            </a:r>
            <a:endParaRPr lang="el-GR" b="1"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72222E-6 -5.82794E-7 L 0.27084 0.17322 " pathEditMode="relative" rAng="0" ptsTypes="AA">
                                      <p:cBhvr>
                                        <p:cTn id="6" dur="2000" fill="hold"/>
                                        <p:tgtEl>
                                          <p:spTgt spid="5"/>
                                        </p:tgtEl>
                                        <p:attrNameLst>
                                          <p:attrName>ppt_x</p:attrName>
                                          <p:attrName>ppt_y</p:attrName>
                                        </p:attrNameLst>
                                      </p:cBhvr>
                                      <p:rCtr x="13500" y="860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4.16667E-6 -3.13599E-6 L -0.26441 0.13668 " pathEditMode="relative" rAng="0" ptsTypes="AA">
                                      <p:cBhvr>
                                        <p:cTn id="10" dur="2000" fill="hold"/>
                                        <p:tgtEl>
                                          <p:spTgt spid="6"/>
                                        </p:tgtEl>
                                        <p:attrNameLst>
                                          <p:attrName>ppt_x</p:attrName>
                                          <p:attrName>ppt_y</p:attrName>
                                        </p:attrNameLst>
                                      </p:cBhvr>
                                      <p:rCtr x="-13200" y="68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2.77778E-7 3.88529E-7 L 0.31719 0.12512 " pathEditMode="relative" rAng="0" ptsTypes="AA">
                                      <p:cBhvr>
                                        <p:cTn id="14" dur="2000" fill="hold"/>
                                        <p:tgtEl>
                                          <p:spTgt spid="7"/>
                                        </p:tgtEl>
                                        <p:attrNameLst>
                                          <p:attrName>ppt_x</p:attrName>
                                          <p:attrName>ppt_y</p:attrName>
                                        </p:attrNameLst>
                                      </p:cBhvr>
                                      <p:rCtr x="15900" y="620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2.77778E-6 -4.44033E-7 L -0.22327 0.05088 " pathEditMode="relative" rAng="0" ptsTypes="AA">
                                      <p:cBhvr>
                                        <p:cTn id="18" dur="2000" fill="hold"/>
                                        <p:tgtEl>
                                          <p:spTgt spid="8"/>
                                        </p:tgtEl>
                                        <p:attrNameLst>
                                          <p:attrName>ppt_x</p:attrName>
                                          <p:attrName>ppt_y</p:attrName>
                                        </p:attrNameLst>
                                      </p:cBhvr>
                                      <p:rCtr x="-1120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764704"/>
            <a:ext cx="8568952" cy="5184576"/>
          </a:xfrm>
        </p:spPr>
        <p:txBody>
          <a:bodyPr>
            <a:normAutofit/>
          </a:bodyPr>
          <a:lstStyle/>
          <a:p>
            <a:r>
              <a:rPr lang="el-GR" dirty="0" smtClean="0">
                <a:solidFill>
                  <a:srgbClr val="FF0000"/>
                </a:solidFill>
              </a:rPr>
              <a:t>Tο αναπνευστικό σύστημα εξυπηρετεί την ανταλλαγή των αερίων, που ονομάζεται αναπνοή, δηλαδή την παραλαβή του οξυγόνου από την ατμόσφαιρα και την αποβολή σ’ αυτήν του διοξειδίου του άνθρακα. </a:t>
            </a:r>
          </a:p>
          <a:p>
            <a:endParaRPr lang="el-GR" dirty="0" smtClean="0"/>
          </a:p>
          <a:p>
            <a:endParaRPr lang="el-GR" dirty="0" smtClean="0"/>
          </a:p>
          <a:p>
            <a:r>
              <a:rPr lang="el-GR" sz="1400" dirty="0" smtClean="0"/>
              <a:t>Πηγή: </a:t>
            </a:r>
            <a:r>
              <a:rPr lang="en-US" sz="1400" dirty="0" smtClean="0">
                <a:hlinkClick r:id="rId2"/>
              </a:rPr>
              <a:t>https://dimitriou-pneumo.gr/%CE%B1%CE%BD%CE%B1%CF%84%CE%BF%CE%BC%CE%AF%CE%B1_%CE%B1%CE%BD%CE%B1%CF%80%CE%BD%CE%B5%CF%85%CF%83%CF%84%CE%B9%CE%BA%CE%BF%CF%8D_%CF%83%CF%85%CF%83%CF%84%CE%AE%CE%BC%CE%B1%CF%84%CE%BF%CF%82/</a:t>
            </a:r>
            <a:endParaRPr lang="el-GR" sz="1400" dirty="0" smtClean="0"/>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143000"/>
          </a:xfrm>
        </p:spPr>
        <p:txBody>
          <a:bodyPr>
            <a:normAutofit fontScale="90000"/>
          </a:bodyPr>
          <a:lstStyle/>
          <a:p>
            <a:r>
              <a:rPr lang="el-GR" dirty="0" smtClean="0">
                <a:solidFill>
                  <a:srgbClr val="FF0000"/>
                </a:solidFill>
              </a:rPr>
              <a:t>Πότε η καρδιά χτυπά πιο γρήγορα;</a:t>
            </a:r>
            <a:br>
              <a:rPr lang="el-GR" dirty="0" smtClean="0">
                <a:solidFill>
                  <a:srgbClr val="FF0000"/>
                </a:solidFill>
              </a:rPr>
            </a:br>
            <a:r>
              <a:rPr lang="el-GR" dirty="0" smtClean="0">
                <a:solidFill>
                  <a:srgbClr val="FF0000"/>
                </a:solidFill>
              </a:rPr>
              <a:t>Όταν είμαστε ήρεμοι ή όταν κάνουμε έντονες ασκήσεις;</a:t>
            </a:r>
            <a:endParaRPr lang="el-GR" dirty="0">
              <a:solidFill>
                <a:srgbClr val="FF0000"/>
              </a:solidFill>
            </a:endParaRPr>
          </a:p>
        </p:txBody>
      </p:sp>
      <p:sp>
        <p:nvSpPr>
          <p:cNvPr id="4" name="3 - TextBox"/>
          <p:cNvSpPr txBox="1"/>
          <p:nvPr/>
        </p:nvSpPr>
        <p:spPr>
          <a:xfrm>
            <a:off x="971600" y="2276872"/>
            <a:ext cx="3240360" cy="769441"/>
          </a:xfrm>
          <a:prstGeom prst="rect">
            <a:avLst/>
          </a:prstGeom>
          <a:noFill/>
        </p:spPr>
        <p:txBody>
          <a:bodyPr wrap="square" rtlCol="0">
            <a:spAutoFit/>
          </a:bodyPr>
          <a:lstStyle/>
          <a:p>
            <a:r>
              <a:rPr lang="el-GR" sz="4400" dirty="0" smtClean="0">
                <a:solidFill>
                  <a:srgbClr val="00B050"/>
                </a:solidFill>
              </a:rPr>
              <a:t>Πειράματα</a:t>
            </a:r>
            <a:r>
              <a:rPr lang="el-GR" dirty="0" smtClean="0">
                <a:solidFill>
                  <a:srgbClr val="FF6699"/>
                </a:solidFill>
              </a:rPr>
              <a:t> </a:t>
            </a:r>
            <a:endParaRPr lang="el-GR" dirty="0">
              <a:solidFill>
                <a:srgbClr val="FF6699"/>
              </a:solidFill>
            </a:endParaRPr>
          </a:p>
        </p:txBody>
      </p:sp>
      <p:pic>
        <p:nvPicPr>
          <p:cNvPr id="16387" name="Picture 3"/>
          <p:cNvPicPr>
            <a:picLocks noChangeAspect="1" noChangeArrowheads="1"/>
          </p:cNvPicPr>
          <p:nvPr/>
        </p:nvPicPr>
        <p:blipFill>
          <a:blip r:embed="rId2" cstate="print"/>
          <a:srcRect/>
          <a:stretch>
            <a:fillRect/>
          </a:stretch>
        </p:blipFill>
        <p:spPr bwMode="auto">
          <a:xfrm>
            <a:off x="5076056" y="3356992"/>
            <a:ext cx="2808311" cy="2232248"/>
          </a:xfrm>
          <a:prstGeom prst="rect">
            <a:avLst/>
          </a:prstGeom>
          <a:noFill/>
          <a:ln w="9525">
            <a:noFill/>
            <a:miter lim="800000"/>
            <a:headEnd/>
            <a:tailEnd/>
          </a:ln>
        </p:spPr>
      </p:pic>
      <p:sp>
        <p:nvSpPr>
          <p:cNvPr id="9" name="8 - Ορθογώνιο"/>
          <p:cNvSpPr/>
          <p:nvPr/>
        </p:nvSpPr>
        <p:spPr>
          <a:xfrm>
            <a:off x="3945484" y="2744924"/>
            <a:ext cx="4752528"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solidFill>
                  <a:schemeClr val="tx1"/>
                </a:solidFill>
              </a:rPr>
              <a:t>Ακούμπησε την  παλάμη σου στο αριστερό και στο δεξί μέρος του στήθους σου; Πού ακούς την καρδιά σου; </a:t>
            </a:r>
            <a:endParaRPr lang="el-GR"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3000"/>
                                        <p:tgtEl>
                                          <p:spTgt spid="9"/>
                                        </p:tgtEl>
                                      </p:cBhvr>
                                    </p:animEffect>
                                    <p:set>
                                      <p:cBhvr>
                                        <p:cTn id="7"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3059832" y="2708920"/>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Αισθάνομαι τον σφυγμό μου.</a:t>
            </a:r>
            <a:endParaRPr lang="el-GR" b="1" dirty="0"/>
          </a:p>
        </p:txBody>
      </p:sp>
      <p:sp>
        <p:nvSpPr>
          <p:cNvPr id="2" name="1 - Τίτλος"/>
          <p:cNvSpPr>
            <a:spLocks noGrp="1"/>
          </p:cNvSpPr>
          <p:nvPr>
            <p:ph type="title"/>
          </p:nvPr>
        </p:nvSpPr>
        <p:spPr/>
        <p:txBody>
          <a:bodyPr/>
          <a:lstStyle/>
          <a:p>
            <a:r>
              <a:rPr lang="el-GR" dirty="0" smtClean="0">
                <a:solidFill>
                  <a:srgbClr val="00B050"/>
                </a:solidFill>
              </a:rPr>
              <a:t>Συνεχίζω τα πειράματα</a:t>
            </a:r>
            <a:endParaRPr lang="el-GR" dirty="0">
              <a:solidFill>
                <a:srgbClr val="00B050"/>
              </a:solidFill>
            </a:endParaRPr>
          </a:p>
        </p:txBody>
      </p:sp>
      <p:pic>
        <p:nvPicPr>
          <p:cNvPr id="17410" name="Picture 2"/>
          <p:cNvPicPr>
            <a:picLocks noChangeAspect="1" noChangeArrowheads="1"/>
          </p:cNvPicPr>
          <p:nvPr/>
        </p:nvPicPr>
        <p:blipFill>
          <a:blip r:embed="rId2" cstate="print"/>
          <a:srcRect/>
          <a:stretch>
            <a:fillRect/>
          </a:stretch>
        </p:blipFill>
        <p:spPr bwMode="auto">
          <a:xfrm>
            <a:off x="2339752" y="1700808"/>
            <a:ext cx="4032448" cy="32476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Κι άλλο πείραμα…</a:t>
            </a:r>
            <a:endParaRPr lang="el-GR" dirty="0">
              <a:solidFill>
                <a:srgbClr val="00B050"/>
              </a:solidFill>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179512" y="1988840"/>
            <a:ext cx="8366940" cy="1770335"/>
          </a:xfrm>
          <a:prstGeom prst="rect">
            <a:avLst/>
          </a:prstGeom>
          <a:noFill/>
          <a:ln w="9525">
            <a:noFill/>
            <a:miter lim="800000"/>
            <a:headEnd/>
            <a:tailEnd/>
          </a:ln>
        </p:spPr>
      </p:pic>
      <p:sp>
        <p:nvSpPr>
          <p:cNvPr id="7" name="6 - TextBox"/>
          <p:cNvSpPr txBox="1"/>
          <p:nvPr/>
        </p:nvSpPr>
        <p:spPr>
          <a:xfrm>
            <a:off x="395536" y="4149080"/>
            <a:ext cx="7272808" cy="646331"/>
          </a:xfrm>
          <a:prstGeom prst="rect">
            <a:avLst/>
          </a:prstGeom>
          <a:noFill/>
        </p:spPr>
        <p:txBody>
          <a:bodyPr wrap="square" rtlCol="0">
            <a:spAutoFit/>
          </a:bodyPr>
          <a:lstStyle/>
          <a:p>
            <a:r>
              <a:rPr lang="el-GR" b="1" dirty="0" smtClean="0"/>
              <a:t>Τώρα θα μετρήσει και η δασκάλα σου τους σφυγμούς της με τις ίδιες συνθήκες.</a:t>
            </a:r>
            <a:endParaRPr lang="el-GR"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76361"/>
                </a:solidFill>
              </a:rPr>
              <a:t>Συμπέρασμα:</a:t>
            </a:r>
            <a:endParaRPr lang="el-GR" b="1" dirty="0">
              <a:solidFill>
                <a:srgbClr val="C76361"/>
              </a:solidFill>
            </a:endParaRPr>
          </a:p>
        </p:txBody>
      </p:sp>
      <p:pic>
        <p:nvPicPr>
          <p:cNvPr id="19458" name="Picture 2"/>
          <p:cNvPicPr>
            <a:picLocks noGrp="1" noChangeAspect="1" noChangeArrowheads="1"/>
          </p:cNvPicPr>
          <p:nvPr>
            <p:ph idx="1"/>
          </p:nvPr>
        </p:nvPicPr>
        <p:blipFill>
          <a:blip r:embed="rId2" cstate="print"/>
          <a:srcRect/>
          <a:stretch>
            <a:fillRect/>
          </a:stretch>
        </p:blipFill>
        <p:spPr bwMode="auto">
          <a:xfrm>
            <a:off x="683568" y="2276872"/>
            <a:ext cx="7354093" cy="22322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0" fill="hold"/>
                                        <p:tgtEl>
                                          <p:spTgt spid="19458"/>
                                        </p:tgtEl>
                                        <p:attrNameLst>
                                          <p:attrName>ppt_w</p:attrName>
                                        </p:attrNameLst>
                                      </p:cBhvr>
                                      <p:tavLst>
                                        <p:tav tm="0">
                                          <p:val>
                                            <p:fltVal val="0"/>
                                          </p:val>
                                        </p:tav>
                                        <p:tav tm="100000">
                                          <p:val>
                                            <p:strVal val="#ppt_w"/>
                                          </p:val>
                                        </p:tav>
                                      </p:tavLst>
                                    </p:anim>
                                    <p:anim calcmode="lin" valueType="num">
                                      <p:cBhvr>
                                        <p:cTn id="8" dur="5000" fill="hold"/>
                                        <p:tgtEl>
                                          <p:spTgt spid="19458"/>
                                        </p:tgtEl>
                                        <p:attrNameLst>
                                          <p:attrName>ppt_h</p:attrName>
                                        </p:attrNameLst>
                                      </p:cBhvr>
                                      <p:tavLst>
                                        <p:tav tm="0">
                                          <p:val>
                                            <p:fltVal val="0"/>
                                          </p:val>
                                        </p:tav>
                                        <p:tav tm="100000">
                                          <p:val>
                                            <p:strVal val="#ppt_h"/>
                                          </p:val>
                                        </p:tav>
                                      </p:tavLst>
                                    </p:anim>
                                    <p:anim calcmode="lin" valueType="num">
                                      <p:cBhvr>
                                        <p:cTn id="9" dur="5000" fill="hold"/>
                                        <p:tgtEl>
                                          <p:spTgt spid="19458"/>
                                        </p:tgtEl>
                                        <p:attrNameLst>
                                          <p:attrName>style.rotation</p:attrName>
                                        </p:attrNameLst>
                                      </p:cBhvr>
                                      <p:tavLst>
                                        <p:tav tm="0">
                                          <p:val>
                                            <p:fltVal val="360"/>
                                          </p:val>
                                        </p:tav>
                                        <p:tav tm="100000">
                                          <p:val>
                                            <p:fltVal val="0"/>
                                          </p:val>
                                        </p:tav>
                                      </p:tavLst>
                                    </p:anim>
                                    <p:animEffect transition="in" filter="fade">
                                      <p:cBhvr>
                                        <p:cTn id="10" dur="5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6699"/>
                </a:solidFill>
              </a:rPr>
              <a:t>Δύο κυκλοφορίες…</a:t>
            </a:r>
            <a:endParaRPr lang="el-GR" dirty="0">
              <a:solidFill>
                <a:srgbClr val="FF6699"/>
              </a:solidFill>
            </a:endParaRPr>
          </a:p>
        </p:txBody>
      </p:sp>
      <p:sp>
        <p:nvSpPr>
          <p:cNvPr id="3" name="2 - Θέση περιεχομένου"/>
          <p:cNvSpPr>
            <a:spLocks noGrp="1"/>
          </p:cNvSpPr>
          <p:nvPr>
            <p:ph idx="1"/>
          </p:nvPr>
        </p:nvSpPr>
        <p:spPr/>
        <p:txBody>
          <a:bodyPr>
            <a:normAutofit fontScale="70000" lnSpcReduction="20000"/>
          </a:bodyPr>
          <a:lstStyle/>
          <a:p>
            <a:r>
              <a:rPr lang="el-GR" b="1" dirty="0" smtClean="0">
                <a:solidFill>
                  <a:srgbClr val="FF0000"/>
                </a:solidFill>
              </a:rPr>
              <a:t>Ακόμη και στον πιο μικρό τραυματισμό, σε οποιοδήποτε μέρος του σώματός μας, από την πληγή βγαίνει αίμα. Το αίμα φτάνει σε όλα τα σημεία του σώματος, καθώς κυκλοφορεί αδιάκοπα στον οργανισμό μας μέσα από ένα δίκτυο αγγείων, που ονομάζονται αιμοφόρα αγγεία. Διακρίνουμε δύο κύριες «διαδρομές» του αίματος στο σώμα μας, όπως τις ονομάζουμε διαφορετικά, δυο κυκλοφορίες: </a:t>
            </a:r>
          </a:p>
          <a:p>
            <a:r>
              <a:rPr lang="el-GR" b="1" dirty="0" smtClean="0">
                <a:solidFill>
                  <a:srgbClr val="FF0000"/>
                </a:solidFill>
              </a:rPr>
              <a:t>Την κυκλοφορία του αίματος από την καρδιά προς τους πνεύμονες και αντίστροφα την ονομάζουμε μικρή κυκλοφορία, ενώ </a:t>
            </a:r>
          </a:p>
          <a:p>
            <a:r>
              <a:rPr lang="el-GR" b="1" dirty="0" smtClean="0">
                <a:solidFill>
                  <a:srgbClr val="FF0000"/>
                </a:solidFill>
              </a:rPr>
              <a:t>την κυκλοφορία από την καρδιά προς όλα τα άλλα όργανα του σώματός μας και αντίστροφα την ονομάζουμε μεγάλη κυκλοφορία. Οι δύο αυτές «διαδρομές» διακλαδίζονται σε όλο και μικρότερες, ώστε το αίμα και τα συστατικά που αυτό μεταφέρει να φτάνουν παντού στο σώμα μας.</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B050"/>
                </a:solidFill>
              </a:rPr>
              <a:t>Υγεία της καρδιάς</a:t>
            </a:r>
            <a:endParaRPr lang="el-GR" b="1" dirty="0">
              <a:solidFill>
                <a:srgbClr val="00B050"/>
              </a:solidFill>
            </a:endParaRPr>
          </a:p>
        </p:txBody>
      </p:sp>
      <p:sp>
        <p:nvSpPr>
          <p:cNvPr id="3" name="2 - Θέση περιεχομένου"/>
          <p:cNvSpPr>
            <a:spLocks noGrp="1"/>
          </p:cNvSpPr>
          <p:nvPr>
            <p:ph idx="1"/>
          </p:nvPr>
        </p:nvSpPr>
        <p:spPr/>
        <p:txBody>
          <a:bodyPr/>
          <a:lstStyle/>
          <a:p>
            <a:r>
              <a:rPr lang="el-GR" b="1" dirty="0" smtClean="0">
                <a:solidFill>
                  <a:srgbClr val="C76361"/>
                </a:solidFill>
              </a:rPr>
              <a:t>Οι σημαντικότεροι παράγοντες για την καλή λειτουργία του κυκλοφορικού συστήματος είναι:</a:t>
            </a:r>
          </a:p>
          <a:p>
            <a:r>
              <a:rPr lang="el-GR" b="1" dirty="0" smtClean="0">
                <a:solidFill>
                  <a:srgbClr val="7030A0"/>
                </a:solidFill>
              </a:rPr>
              <a:t> η σωματική άσκηση, </a:t>
            </a:r>
          </a:p>
          <a:p>
            <a:r>
              <a:rPr lang="el-GR" b="1" dirty="0" smtClean="0">
                <a:solidFill>
                  <a:srgbClr val="00B0F0"/>
                </a:solidFill>
              </a:rPr>
              <a:t>η υγιεινή διατροφή και </a:t>
            </a:r>
          </a:p>
          <a:p>
            <a:r>
              <a:rPr lang="el-GR" b="1" dirty="0" smtClean="0">
                <a:solidFill>
                  <a:schemeClr val="accent6">
                    <a:lumMod val="50000"/>
                  </a:schemeClr>
                </a:solidFill>
              </a:rPr>
              <a:t>η αποφυγή του άγχους, του τσιγάρου και των οινοπνευματωδών ποτών.</a:t>
            </a:r>
            <a:endParaRPr lang="el-GR"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1"/>
            <a:ext cx="8229600" cy="1252736"/>
          </a:xfrm>
        </p:spPr>
        <p:txBody>
          <a:bodyPr/>
          <a:lstStyle/>
          <a:p>
            <a:r>
              <a:rPr lang="el-GR" dirty="0" smtClean="0">
                <a:solidFill>
                  <a:srgbClr val="FF6699"/>
                </a:solidFill>
              </a:rPr>
              <a:t>Η άσκηση</a:t>
            </a:r>
          </a:p>
          <a:p>
            <a:r>
              <a:rPr lang="el-GR" dirty="0" smtClean="0">
                <a:solidFill>
                  <a:srgbClr val="00B050"/>
                </a:solidFill>
              </a:rPr>
              <a:t>Η υγιεινή διατροφή</a:t>
            </a:r>
          </a:p>
          <a:p>
            <a:endParaRPr lang="el-GR" dirty="0"/>
          </a:p>
        </p:txBody>
      </p:sp>
      <p:pic>
        <p:nvPicPr>
          <p:cNvPr id="6" name="Picture 2"/>
          <p:cNvPicPr>
            <a:picLocks noChangeAspect="1" noChangeArrowheads="1"/>
          </p:cNvPicPr>
          <p:nvPr/>
        </p:nvPicPr>
        <p:blipFill>
          <a:blip r:embed="rId2" cstate="print"/>
          <a:srcRect/>
          <a:stretch>
            <a:fillRect/>
          </a:stretch>
        </p:blipFill>
        <p:spPr bwMode="auto">
          <a:xfrm>
            <a:off x="683568" y="2852936"/>
            <a:ext cx="3580059" cy="230425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771800" y="1"/>
            <a:ext cx="5760640" cy="1844824"/>
          </a:xfrm>
          <a:prstGeom prst="rect">
            <a:avLst/>
          </a:prstGeom>
          <a:noFill/>
          <a:ln w="9525">
            <a:noFill/>
            <a:miter lim="800000"/>
            <a:headEnd/>
            <a:tailEnd/>
          </a:ln>
        </p:spPr>
      </p:pic>
      <p:sp>
        <p:nvSpPr>
          <p:cNvPr id="2" name="1 - Τίτλος"/>
          <p:cNvSpPr>
            <a:spLocks noGrp="1"/>
          </p:cNvSpPr>
          <p:nvPr>
            <p:ph type="title"/>
          </p:nvPr>
        </p:nvSpPr>
        <p:spPr>
          <a:xfrm>
            <a:off x="4499992" y="476672"/>
            <a:ext cx="3456384" cy="566936"/>
          </a:xfrm>
        </p:spPr>
        <p:txBody>
          <a:bodyPr>
            <a:normAutofit/>
          </a:bodyPr>
          <a:lstStyle/>
          <a:p>
            <a:r>
              <a:rPr lang="el-GR" sz="2000" b="1" dirty="0" smtClean="0">
                <a:solidFill>
                  <a:srgbClr val="993300"/>
                </a:solidFill>
              </a:rPr>
              <a:t>Φίλοι της καρδιάς είναι</a:t>
            </a:r>
            <a:endParaRPr lang="el-GR" sz="2000" b="1" dirty="0">
              <a:solidFill>
                <a:srgbClr val="993300"/>
              </a:solidFill>
            </a:endParaRPr>
          </a:p>
        </p:txBody>
      </p:sp>
      <p:pic>
        <p:nvPicPr>
          <p:cNvPr id="1028" name="Picture 4"/>
          <p:cNvPicPr>
            <a:picLocks noChangeAspect="1" noChangeArrowheads="1"/>
          </p:cNvPicPr>
          <p:nvPr/>
        </p:nvPicPr>
        <p:blipFill>
          <a:blip r:embed="rId4" cstate="print"/>
          <a:srcRect/>
          <a:stretch>
            <a:fillRect/>
          </a:stretch>
        </p:blipFill>
        <p:spPr bwMode="auto">
          <a:xfrm>
            <a:off x="5580112" y="3584679"/>
            <a:ext cx="2952328" cy="24949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Εχθροί της καρδιάς είναι</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67544" y="1340768"/>
            <a:ext cx="2237391" cy="2160240"/>
          </a:xfrm>
          <a:prstGeom prst="rect">
            <a:avLst/>
          </a:prstGeom>
          <a:noFill/>
          <a:ln w="9525">
            <a:noFill/>
            <a:miter lim="800000"/>
            <a:headEnd/>
            <a:tailEnd/>
          </a:ln>
        </p:spPr>
      </p:pic>
      <p:sp>
        <p:nvSpPr>
          <p:cNvPr id="5" name="4 - TextBox"/>
          <p:cNvSpPr txBox="1"/>
          <p:nvPr/>
        </p:nvSpPr>
        <p:spPr>
          <a:xfrm>
            <a:off x="971600" y="3212976"/>
            <a:ext cx="1080120" cy="369332"/>
          </a:xfrm>
          <a:prstGeom prst="rect">
            <a:avLst/>
          </a:prstGeom>
          <a:noFill/>
        </p:spPr>
        <p:txBody>
          <a:bodyPr wrap="square" rtlCol="0">
            <a:spAutoFit/>
          </a:bodyPr>
          <a:lstStyle/>
          <a:p>
            <a:r>
              <a:rPr lang="el-GR" b="1" dirty="0" smtClean="0">
                <a:solidFill>
                  <a:schemeClr val="tx1">
                    <a:lumMod val="85000"/>
                    <a:lumOff val="15000"/>
                  </a:schemeClr>
                </a:solidFill>
              </a:rPr>
              <a:t>άγχος</a:t>
            </a:r>
            <a:endParaRPr lang="el-GR" b="1" dirty="0">
              <a:solidFill>
                <a:schemeClr val="tx1">
                  <a:lumMod val="85000"/>
                  <a:lumOff val="15000"/>
                </a:schemeClr>
              </a:solidFill>
            </a:endParaRPr>
          </a:p>
        </p:txBody>
      </p:sp>
      <p:pic>
        <p:nvPicPr>
          <p:cNvPr id="6" name="5 - Εικόνα" descr="shutterstock_1621386430.jpg"/>
          <p:cNvPicPr>
            <a:picLocks noChangeAspect="1"/>
          </p:cNvPicPr>
          <p:nvPr/>
        </p:nvPicPr>
        <p:blipFill>
          <a:blip r:embed="rId3" cstate="print"/>
          <a:stretch>
            <a:fillRect/>
          </a:stretch>
        </p:blipFill>
        <p:spPr>
          <a:xfrm>
            <a:off x="4211960" y="1340768"/>
            <a:ext cx="3305944" cy="2424359"/>
          </a:xfrm>
          <a:prstGeom prst="rect">
            <a:avLst/>
          </a:prstGeom>
        </p:spPr>
      </p:pic>
      <p:sp>
        <p:nvSpPr>
          <p:cNvPr id="7" name="6 - Ορθογώνιο"/>
          <p:cNvSpPr/>
          <p:nvPr/>
        </p:nvSpPr>
        <p:spPr>
          <a:xfrm>
            <a:off x="467544" y="5877272"/>
            <a:ext cx="4572000" cy="415498"/>
          </a:xfrm>
          <a:prstGeom prst="rect">
            <a:avLst/>
          </a:prstGeom>
        </p:spPr>
        <p:txBody>
          <a:bodyPr>
            <a:spAutoFit/>
          </a:bodyPr>
          <a:lstStyle/>
          <a:p>
            <a:r>
              <a:rPr lang="en-US" sz="1050" dirty="0" smtClean="0">
                <a:hlinkClick r:id="rId4"/>
              </a:rPr>
              <a:t>https://www.hygeia.gr/kapnisma-amp-kardiopatheia/</a:t>
            </a:r>
            <a:endParaRPr lang="el-GR" sz="1050" dirty="0" smtClean="0"/>
          </a:p>
          <a:p>
            <a:endParaRPr lang="el-GR" sz="1050" dirty="0"/>
          </a:p>
        </p:txBody>
      </p:sp>
      <p:sp>
        <p:nvSpPr>
          <p:cNvPr id="8" name="7 - TextBox"/>
          <p:cNvSpPr txBox="1"/>
          <p:nvPr/>
        </p:nvSpPr>
        <p:spPr>
          <a:xfrm>
            <a:off x="4211960" y="3645024"/>
            <a:ext cx="3240360" cy="369332"/>
          </a:xfrm>
          <a:prstGeom prst="rect">
            <a:avLst/>
          </a:prstGeom>
          <a:noFill/>
        </p:spPr>
        <p:txBody>
          <a:bodyPr wrap="square" rtlCol="0">
            <a:spAutoFit/>
          </a:bodyPr>
          <a:lstStyle/>
          <a:p>
            <a:r>
              <a:rPr lang="el-GR" b="1" dirty="0" smtClean="0"/>
              <a:t>κάπνισμα</a:t>
            </a:r>
            <a:endParaRPr lang="el-GR" b="1" dirty="0"/>
          </a:p>
        </p:txBody>
      </p:sp>
      <p:pic>
        <p:nvPicPr>
          <p:cNvPr id="2051" name="Picture 3"/>
          <p:cNvPicPr>
            <a:picLocks noChangeAspect="1" noChangeArrowheads="1"/>
          </p:cNvPicPr>
          <p:nvPr/>
        </p:nvPicPr>
        <p:blipFill>
          <a:blip r:embed="rId5" cstate="print"/>
          <a:srcRect/>
          <a:stretch>
            <a:fillRect/>
          </a:stretch>
        </p:blipFill>
        <p:spPr bwMode="auto">
          <a:xfrm>
            <a:off x="4644008" y="4077072"/>
            <a:ext cx="1943100" cy="1876425"/>
          </a:xfrm>
          <a:prstGeom prst="rect">
            <a:avLst/>
          </a:prstGeom>
          <a:noFill/>
          <a:ln w="9525">
            <a:noFill/>
            <a:miter lim="800000"/>
            <a:headEnd/>
            <a:tailEnd/>
          </a:ln>
        </p:spPr>
      </p:pic>
      <p:sp>
        <p:nvSpPr>
          <p:cNvPr id="10" name="9 - TextBox"/>
          <p:cNvSpPr txBox="1"/>
          <p:nvPr/>
        </p:nvSpPr>
        <p:spPr>
          <a:xfrm>
            <a:off x="4644008" y="6021288"/>
            <a:ext cx="1656184" cy="369332"/>
          </a:xfrm>
          <a:prstGeom prst="rect">
            <a:avLst/>
          </a:prstGeom>
          <a:noFill/>
        </p:spPr>
        <p:txBody>
          <a:bodyPr wrap="square" rtlCol="0">
            <a:spAutoFit/>
          </a:bodyPr>
          <a:lstStyle/>
          <a:p>
            <a:r>
              <a:rPr lang="el-GR" b="1" dirty="0" smtClean="0"/>
              <a:t>αλκοόλ</a:t>
            </a:r>
            <a:endParaRPr lang="el-GR"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Πεπτικό σύστημα</a:t>
            </a: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819275" y="1715294"/>
            <a:ext cx="5505450" cy="42957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ταξίδι της τροφής ξεκινά!</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15616" y="1556792"/>
            <a:ext cx="2133600" cy="2438400"/>
          </a:xfrm>
          <a:prstGeom prst="rect">
            <a:avLst/>
          </a:prstGeom>
          <a:noFill/>
          <a:ln w="9525">
            <a:noFill/>
            <a:miter lim="800000"/>
            <a:headEnd/>
            <a:tailEnd/>
          </a:ln>
        </p:spPr>
      </p:pic>
      <p:sp>
        <p:nvSpPr>
          <p:cNvPr id="5" name="4 - Ορθογώνιο"/>
          <p:cNvSpPr/>
          <p:nvPr/>
        </p:nvSpPr>
        <p:spPr>
          <a:xfrm>
            <a:off x="3635896" y="1484784"/>
            <a:ext cx="4572000" cy="2862322"/>
          </a:xfrm>
          <a:prstGeom prst="rect">
            <a:avLst/>
          </a:prstGeom>
        </p:spPr>
        <p:txBody>
          <a:bodyPr>
            <a:spAutoFit/>
          </a:bodyPr>
          <a:lstStyle/>
          <a:p>
            <a:r>
              <a:rPr lang="el-GR" b="1" dirty="0" smtClean="0"/>
              <a:t>Μόλις αρχίσουμε να μασάμε, το ταξίδι της τροφής ξεκινά. Κάθε μπουκιά ακολουθεί μία διαδρομή, που διαρκεί περίπου 30 ώρες.</a:t>
            </a:r>
            <a:br>
              <a:rPr lang="el-GR" b="1" dirty="0" smtClean="0"/>
            </a:br>
            <a:r>
              <a:rPr lang="el-GR" b="1" dirty="0" smtClean="0"/>
              <a:t>​</a:t>
            </a:r>
            <a:r>
              <a:rPr lang="el-GR" dirty="0" smtClean="0"/>
              <a:t/>
            </a:r>
            <a:br>
              <a:rPr lang="el-GR" dirty="0" smtClean="0"/>
            </a:br>
            <a:r>
              <a:rPr lang="el-GR" dirty="0" smtClean="0"/>
              <a:t>​​Στο </a:t>
            </a:r>
            <a:r>
              <a:rPr lang="el-GR" b="1" u="sng" dirty="0" smtClean="0"/>
              <a:t>στόμα</a:t>
            </a:r>
            <a:r>
              <a:rPr lang="el-GR" dirty="0" smtClean="0"/>
              <a:t> δημιουργείται, με το μάσημα και με την βοήθεια του σάλιου που παράγεται από τους</a:t>
            </a:r>
            <a:r>
              <a:rPr lang="el-GR" b="1" u="sng" dirty="0" smtClean="0"/>
              <a:t> σιελογόνους αδένες </a:t>
            </a:r>
            <a:r>
              <a:rPr lang="el-GR" dirty="0" smtClean="0"/>
              <a:t>(1), η μπουκιά.</a:t>
            </a:r>
            <a:br>
              <a:rPr lang="el-GR" dirty="0" smtClean="0"/>
            </a:br>
            <a:r>
              <a:rPr lang="el-GR" dirty="0" smtClean="0"/>
              <a:t> </a:t>
            </a:r>
            <a:br>
              <a:rPr lang="el-GR" dirty="0" smtClean="0"/>
            </a:br>
            <a:r>
              <a:rPr lang="el-GR" dirty="0" smtClean="0"/>
              <a:t>Η μπουκιά κατεβαίνει πρώτα από τον </a:t>
            </a:r>
            <a:r>
              <a:rPr lang="el-GR" b="1" u="sng" dirty="0" smtClean="0"/>
              <a:t>φάρυγγα</a:t>
            </a:r>
            <a:r>
              <a:rPr lang="el-GR" dirty="0" smtClean="0"/>
              <a:t> (2) και μετά από τον </a:t>
            </a:r>
            <a:r>
              <a:rPr lang="el-GR" b="1" u="sng" dirty="0" smtClean="0"/>
              <a:t>οισοφάγο</a:t>
            </a:r>
            <a:r>
              <a:rPr lang="el-GR" dirty="0" smtClean="0"/>
              <a:t> (3).</a:t>
            </a:r>
            <a:endParaRPr lang="el-GR" dirty="0"/>
          </a:p>
        </p:txBody>
      </p:sp>
      <p:sp>
        <p:nvSpPr>
          <p:cNvPr id="6" name="5 - Ορθογώνιο"/>
          <p:cNvSpPr/>
          <p:nvPr/>
        </p:nvSpPr>
        <p:spPr>
          <a:xfrm>
            <a:off x="323528" y="5805264"/>
            <a:ext cx="4572000" cy="507831"/>
          </a:xfrm>
          <a:prstGeom prst="rect">
            <a:avLst/>
          </a:prstGeom>
        </p:spPr>
        <p:txBody>
          <a:bodyPr>
            <a:spAutoFit/>
          </a:bodyPr>
          <a:lstStyle/>
          <a:p>
            <a:r>
              <a:rPr lang="en-US" sz="900" dirty="0" smtClean="0"/>
              <a:t>https://digitalzoot.weebly.com/phiepsilon-3-tauomicron-taualphaxi943deltaiota-tauetasigmaf-taurhoomicronphi942sigmaf-sigmaupsilonnuepsilonchi943zetaepsilontaualphaiota.html</a:t>
            </a:r>
            <a:endParaRPr lang="el-GR"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napnefstiko-shedio_orig.png"/>
          <p:cNvPicPr>
            <a:picLocks noGrp="1" noChangeAspect="1"/>
          </p:cNvPicPr>
          <p:nvPr>
            <p:ph idx="1"/>
          </p:nvPr>
        </p:nvPicPr>
        <p:blipFill>
          <a:blip r:embed="rId2" cstate="print"/>
          <a:stretch>
            <a:fillRect/>
          </a:stretch>
        </p:blipFill>
        <p:spPr>
          <a:xfrm>
            <a:off x="1619672" y="764704"/>
            <a:ext cx="6048672" cy="5809049"/>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ταξίδι συνεχίζεται…</a:t>
            </a:r>
            <a:endParaRPr lang="el-G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23528" y="1700808"/>
            <a:ext cx="3928129" cy="2664296"/>
          </a:xfrm>
          <a:prstGeom prst="rect">
            <a:avLst/>
          </a:prstGeom>
          <a:noFill/>
          <a:ln w="9525">
            <a:noFill/>
            <a:miter lim="800000"/>
            <a:headEnd/>
            <a:tailEnd/>
          </a:ln>
        </p:spPr>
      </p:pic>
      <p:sp>
        <p:nvSpPr>
          <p:cNvPr id="5" name="4 - Ορθογώνιο"/>
          <p:cNvSpPr/>
          <p:nvPr/>
        </p:nvSpPr>
        <p:spPr>
          <a:xfrm>
            <a:off x="4355976" y="1340768"/>
            <a:ext cx="4572000" cy="4524315"/>
          </a:xfrm>
          <a:prstGeom prst="rect">
            <a:avLst/>
          </a:prstGeom>
        </p:spPr>
        <p:txBody>
          <a:bodyPr>
            <a:spAutoFit/>
          </a:bodyPr>
          <a:lstStyle/>
          <a:p>
            <a:r>
              <a:rPr lang="el-GR" dirty="0" smtClean="0"/>
              <a:t>Στο </a:t>
            </a:r>
            <a:r>
              <a:rPr lang="el-GR" b="1" u="sng" dirty="0" smtClean="0"/>
              <a:t>στομάχι</a:t>
            </a:r>
            <a:r>
              <a:rPr lang="el-GR" dirty="0" smtClean="0"/>
              <a:t> (4) η τροφή αναμειγνύεται με τα στομαχικά υγρά και γίνεται ένα παχύρρευστο υγρό.</a:t>
            </a:r>
            <a:br>
              <a:rPr lang="el-GR" dirty="0" smtClean="0"/>
            </a:br>
            <a:r>
              <a:rPr lang="el-GR" dirty="0" smtClean="0"/>
              <a:t> </a:t>
            </a:r>
            <a:br>
              <a:rPr lang="el-GR" dirty="0" smtClean="0"/>
            </a:br>
            <a:r>
              <a:rPr lang="el-GR" dirty="0" smtClean="0"/>
              <a:t>Στο </a:t>
            </a:r>
            <a:r>
              <a:rPr lang="el-GR" b="1" u="sng" dirty="0" smtClean="0"/>
              <a:t>συκώτι</a:t>
            </a:r>
            <a:r>
              <a:rPr lang="el-GR" dirty="0" smtClean="0"/>
              <a:t> (5) παράγεται η </a:t>
            </a:r>
            <a:r>
              <a:rPr lang="el-GR" b="1" u="sng" dirty="0" smtClean="0"/>
              <a:t>χολή</a:t>
            </a:r>
            <a:r>
              <a:rPr lang="el-GR" dirty="0" smtClean="0"/>
              <a:t>. Η χολή χρησιμεύει για να διασπά τα λίπη. Αποθηκεύεται στην </a:t>
            </a:r>
            <a:r>
              <a:rPr lang="el-GR" b="1" dirty="0" smtClean="0"/>
              <a:t>χοληδόχο κύστ</a:t>
            </a:r>
            <a:r>
              <a:rPr lang="el-GR" dirty="0" smtClean="0"/>
              <a:t>η (ένα μικρό "σακουλάκι" ακριβώς κάτω από τον αριθμό 6) και εκκρίνεται στο </a:t>
            </a:r>
            <a:r>
              <a:rPr lang="el-GR" b="1" dirty="0" smtClean="0"/>
              <a:t>δωδεκαδάκτυλο</a:t>
            </a:r>
            <a:r>
              <a:rPr lang="el-GR" dirty="0" smtClean="0"/>
              <a:t>, το αρχικό  τμήμα του </a:t>
            </a:r>
            <a:r>
              <a:rPr lang="el-GR" b="1" dirty="0" smtClean="0"/>
              <a:t>λεπτού εντέρου</a:t>
            </a:r>
            <a:r>
              <a:rPr lang="el-GR" dirty="0" smtClean="0"/>
              <a:t> (7).</a:t>
            </a:r>
            <a:br>
              <a:rPr lang="el-GR" dirty="0" smtClean="0"/>
            </a:br>
            <a:r>
              <a:rPr lang="el-GR" dirty="0" smtClean="0"/>
              <a:t/>
            </a:r>
            <a:br>
              <a:rPr lang="el-GR" dirty="0" smtClean="0"/>
            </a:br>
            <a:r>
              <a:rPr lang="el-GR" dirty="0" smtClean="0"/>
              <a:t>Το </a:t>
            </a:r>
            <a:r>
              <a:rPr lang="el-GR" b="1" dirty="0" smtClean="0"/>
              <a:t>πάγκρεας</a:t>
            </a:r>
            <a:r>
              <a:rPr lang="el-GR" dirty="0" smtClean="0"/>
              <a:t> (8) παράγει κάποιες χημικές ουσίες (το παγκρεατικό υγρό) οι οποίες εκκρίνονται επίσης στο δωδεκαδάκτυλο και είναι απαραίτητες για να διασπούν τους υδατάνθρακες και τις πρωτεΐνες.</a:t>
            </a:r>
            <a:endParaRPr lang="el-GR" dirty="0"/>
          </a:p>
        </p:txBody>
      </p:sp>
      <p:sp>
        <p:nvSpPr>
          <p:cNvPr id="6" name="5 - Ορθογώνιο"/>
          <p:cNvSpPr/>
          <p:nvPr/>
        </p:nvSpPr>
        <p:spPr>
          <a:xfrm>
            <a:off x="0" y="5805264"/>
            <a:ext cx="4572000" cy="507831"/>
          </a:xfrm>
          <a:prstGeom prst="rect">
            <a:avLst/>
          </a:prstGeom>
        </p:spPr>
        <p:txBody>
          <a:bodyPr>
            <a:spAutoFit/>
          </a:bodyPr>
          <a:lstStyle/>
          <a:p>
            <a:r>
              <a:rPr lang="en-US" sz="900" dirty="0" smtClean="0"/>
              <a:t>https://digitalzoot.weebly.com/phiepsilon-3-tauomicron-taualphaxi943deltaiota-tauetasigmaf-taurhoomicronphi942sigmaf-sigmaupsilonnuepsilonchi943zetaepsilontaualphaiota.html</a:t>
            </a:r>
            <a:endParaRPr lang="el-GR" sz="9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Κάπου εδώ τελειώνει το ταξίδι</a:t>
            </a:r>
            <a:endParaRPr lang="el-GR"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251520" y="1844824"/>
            <a:ext cx="4115366" cy="1656184"/>
          </a:xfrm>
          <a:prstGeom prst="rect">
            <a:avLst/>
          </a:prstGeom>
          <a:noFill/>
          <a:ln w="9525">
            <a:noFill/>
            <a:miter lim="800000"/>
            <a:headEnd/>
            <a:tailEnd/>
          </a:ln>
        </p:spPr>
      </p:pic>
      <p:sp>
        <p:nvSpPr>
          <p:cNvPr id="7" name="6 - Ορθογώνιο"/>
          <p:cNvSpPr/>
          <p:nvPr/>
        </p:nvSpPr>
        <p:spPr>
          <a:xfrm>
            <a:off x="4283968" y="1628800"/>
            <a:ext cx="4572000" cy="2585323"/>
          </a:xfrm>
          <a:prstGeom prst="rect">
            <a:avLst/>
          </a:prstGeom>
        </p:spPr>
        <p:txBody>
          <a:bodyPr>
            <a:spAutoFit/>
          </a:bodyPr>
          <a:lstStyle/>
          <a:p>
            <a:r>
              <a:rPr lang="el-GR" dirty="0" smtClean="0"/>
              <a:t>Με τα εντερικά υγρά που υπάρχουν μέσα στο λεπτό έντερο η τροφή διασπάται ακόμα περισσότερο.</a:t>
            </a:r>
            <a:br>
              <a:rPr lang="el-GR" dirty="0" smtClean="0"/>
            </a:br>
            <a:r>
              <a:rPr lang="el-GR" dirty="0" smtClean="0"/>
              <a:t>Τα χρήσιμα συστατικά περνούν μέσα στο αίμα και από εκεί μεταφέρονται στον οργανισμό.</a:t>
            </a:r>
            <a:br>
              <a:rPr lang="el-GR" dirty="0" smtClean="0"/>
            </a:br>
            <a:r>
              <a:rPr lang="el-GR" dirty="0" smtClean="0"/>
              <a:t> </a:t>
            </a:r>
            <a:br>
              <a:rPr lang="el-GR" dirty="0" smtClean="0"/>
            </a:br>
            <a:r>
              <a:rPr lang="el-GR" dirty="0" smtClean="0"/>
              <a:t>Τα άχρηστα υπολείμματα της τροφής γίνονται παχύρρευστα και τελικά, περνώντας μέσα από το </a:t>
            </a:r>
            <a:r>
              <a:rPr lang="el-GR" b="1" dirty="0" smtClean="0"/>
              <a:t>παχύ έντερο</a:t>
            </a:r>
            <a:r>
              <a:rPr lang="el-GR" dirty="0" smtClean="0"/>
              <a:t> (9), αποβάλλονται.</a:t>
            </a:r>
            <a:endParaRPr lang="el-GR" dirty="0"/>
          </a:p>
        </p:txBody>
      </p:sp>
      <p:sp>
        <p:nvSpPr>
          <p:cNvPr id="8" name="7 - Ορθογώνιο"/>
          <p:cNvSpPr/>
          <p:nvPr/>
        </p:nvSpPr>
        <p:spPr>
          <a:xfrm>
            <a:off x="323528" y="5733256"/>
            <a:ext cx="4572000" cy="507831"/>
          </a:xfrm>
          <a:prstGeom prst="rect">
            <a:avLst/>
          </a:prstGeom>
        </p:spPr>
        <p:txBody>
          <a:bodyPr>
            <a:spAutoFit/>
          </a:bodyPr>
          <a:lstStyle/>
          <a:p>
            <a:r>
              <a:rPr lang="en-US" sz="900" dirty="0" smtClean="0"/>
              <a:t>https://digitalzoot.weebly.com/phiepsilon-3-tauomicron-taualphaxi943deltaiota-tauetasigmaf-taurhoomicronphi942sigmaf-sigmaupsilonnuepsilonchi943zetaepsilontaualphaiota.html</a:t>
            </a:r>
            <a:endParaRPr lang="el-GR"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Αναπνοή</a:t>
            </a:r>
            <a:endParaRPr lang="el-GR" dirty="0"/>
          </a:p>
        </p:txBody>
      </p:sp>
      <p:pic>
        <p:nvPicPr>
          <p:cNvPr id="4" name="3 - Θέση περιεχομένου" descr="Diaphragmatic_breathing.gif"/>
          <p:cNvPicPr>
            <a:picLocks noGrp="1" noChangeAspect="1"/>
          </p:cNvPicPr>
          <p:nvPr>
            <p:ph idx="1"/>
          </p:nvPr>
        </p:nvPicPr>
        <p:blipFill>
          <a:blip r:embed="rId2" cstate="print"/>
          <a:stretch>
            <a:fillRect/>
          </a:stretch>
        </p:blipFill>
        <p:spPr>
          <a:xfrm>
            <a:off x="1952625" y="1958181"/>
            <a:ext cx="5238750" cy="3810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8219256" cy="1143000"/>
          </a:xfrm>
        </p:spPr>
        <p:txBody>
          <a:bodyPr>
            <a:normAutofit/>
          </a:bodyPr>
          <a:lstStyle/>
          <a:p>
            <a:r>
              <a:rPr lang="el-GR" sz="2800" dirty="0" smtClean="0"/>
              <a:t>Η λειτουργία της αναπνοής διακρίνεται σε δύο φάσεις, την εισπνοή  και την εκπνοή</a:t>
            </a:r>
            <a:endParaRPr lang="el-GR" sz="2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83568" y="1484784"/>
            <a:ext cx="3894755" cy="4032448"/>
          </a:xfrm>
          <a:prstGeom prst="rect">
            <a:avLst/>
          </a:prstGeom>
          <a:noFill/>
          <a:ln w="9525">
            <a:noFill/>
            <a:miter lim="800000"/>
            <a:headEnd/>
            <a:tailEnd/>
          </a:ln>
        </p:spPr>
      </p:pic>
      <p:sp>
        <p:nvSpPr>
          <p:cNvPr id="5" name="4 - Ορθογώνιο"/>
          <p:cNvSpPr/>
          <p:nvPr/>
        </p:nvSpPr>
        <p:spPr>
          <a:xfrm>
            <a:off x="467544" y="5445224"/>
            <a:ext cx="4572000" cy="1154162"/>
          </a:xfrm>
          <a:prstGeom prst="rect">
            <a:avLst/>
          </a:prstGeom>
        </p:spPr>
        <p:txBody>
          <a:bodyPr>
            <a:spAutoFit/>
          </a:bodyPr>
          <a:lstStyle/>
          <a:p>
            <a:r>
              <a:rPr lang="el-GR" sz="1100" dirty="0" smtClean="0"/>
              <a:t>Πηγή: </a:t>
            </a:r>
            <a:r>
              <a:rPr lang="en-US" sz="1100" dirty="0" smtClean="0">
                <a:hlinkClick r:id="rId3"/>
              </a:rPr>
              <a:t>https://dimitriou-pneumo.gr/%CE%B7_%CE%BB%CE%B5%CE%B9%CF%84%CE%BF%CF%85%CF%81%CE%B3%CE%AF%CE%B1_%CF%84%CE%B7%CF%82_%CE%B1%CE%BD%CE%B1%CF%80%CE%BD%CE%BF%CE%AE%CF%82</a:t>
            </a:r>
            <a:r>
              <a:rPr lang="en-US" dirty="0" smtClean="0">
                <a:hlinkClick r:id="rId3"/>
              </a:rPr>
              <a:t>/</a:t>
            </a:r>
            <a:endParaRPr lang="el-GR" dirty="0" smtClean="0"/>
          </a:p>
          <a:p>
            <a:endParaRPr lang="el-GR" dirty="0"/>
          </a:p>
        </p:txBody>
      </p:sp>
      <p:pic>
        <p:nvPicPr>
          <p:cNvPr id="6" name="5 - Θέση περιεχομένου" descr="κατάλογος.png"/>
          <p:cNvPicPr>
            <a:picLocks noChangeAspect="1"/>
          </p:cNvPicPr>
          <p:nvPr/>
        </p:nvPicPr>
        <p:blipFill>
          <a:blip r:embed="rId4" cstate="print"/>
          <a:stretch>
            <a:fillRect/>
          </a:stretch>
        </p:blipFill>
        <p:spPr>
          <a:xfrm>
            <a:off x="4860032" y="1628800"/>
            <a:ext cx="3923928" cy="2953532"/>
          </a:xfrm>
          <a:prstGeom prst="rect">
            <a:avLst/>
          </a:prstGeom>
        </p:spPr>
      </p:pic>
      <p:sp>
        <p:nvSpPr>
          <p:cNvPr id="7" name="6 - Ορθογώνιο"/>
          <p:cNvSpPr/>
          <p:nvPr/>
        </p:nvSpPr>
        <p:spPr>
          <a:xfrm>
            <a:off x="4283968" y="4365104"/>
            <a:ext cx="4572000" cy="538609"/>
          </a:xfrm>
          <a:prstGeom prst="rect">
            <a:avLst/>
          </a:prstGeom>
        </p:spPr>
        <p:txBody>
          <a:bodyPr>
            <a:spAutoFit/>
          </a:bodyPr>
          <a:lstStyle/>
          <a:p>
            <a:r>
              <a:rPr lang="el-GR" sz="1100" dirty="0" smtClean="0"/>
              <a:t>Πηγή: </a:t>
            </a:r>
            <a:r>
              <a:rPr lang="en-US" sz="1100" dirty="0" smtClean="0">
                <a:hlinkClick r:id="rId5"/>
              </a:rPr>
              <a:t>http://kundaliniyoganet.gr/index.php?id=1228&amp;fld1=1020</a:t>
            </a:r>
            <a:endParaRPr lang="el-GR" sz="1100" dirty="0" smtClean="0"/>
          </a:p>
          <a:p>
            <a:endParaRPr lang="el-GR" dirty="0"/>
          </a:p>
        </p:txBody>
      </p:sp>
      <p:sp>
        <p:nvSpPr>
          <p:cNvPr id="9" name="8 - Δεξιό βέλος"/>
          <p:cNvSpPr/>
          <p:nvPr/>
        </p:nvSpPr>
        <p:spPr>
          <a:xfrm rot="186273">
            <a:off x="-1814860" y="1561671"/>
            <a:ext cx="2863355" cy="884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Παίρνουμε οξυγόνο</a:t>
            </a:r>
            <a:endParaRPr lang="el-GR" dirty="0"/>
          </a:p>
        </p:txBody>
      </p:sp>
      <p:sp>
        <p:nvSpPr>
          <p:cNvPr id="10" name="9 - Αριστερό βέλος"/>
          <p:cNvSpPr/>
          <p:nvPr/>
        </p:nvSpPr>
        <p:spPr>
          <a:xfrm>
            <a:off x="8892480" y="2564904"/>
            <a:ext cx="2088232" cy="14401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Βγάζουμε διοξείδιο του άνθρακα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7778E-7 -1.90751E-6 L 0.31354 0.05041 " pathEditMode="relative" rAng="0" ptsTypes="AA">
                                      <p:cBhvr>
                                        <p:cTn id="6" dur="3000" fill="hold"/>
                                        <p:tgtEl>
                                          <p:spTgt spid="9"/>
                                        </p:tgtEl>
                                        <p:attrNameLst>
                                          <p:attrName>ppt_x</p:attrName>
                                          <p:attrName>ppt_y</p:attrName>
                                        </p:attrNameLst>
                                      </p:cBhvr>
                                      <p:rCtr x="15700" y="250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2.5E-6 3.12139E-6 L -0.85451 -0.33573 " pathEditMode="relative" rAng="0" ptsTypes="AA">
                                      <p:cBhvr>
                                        <p:cTn id="10" dur="3000" fill="hold"/>
                                        <p:tgtEl>
                                          <p:spTgt spid="10"/>
                                        </p:tgtEl>
                                        <p:attrNameLst>
                                          <p:attrName>ppt_x</p:attrName>
                                          <p:attrName>ppt_y</p:attrName>
                                        </p:attrNameLst>
                                      </p:cBhvr>
                                      <p:rCtr x="-42700" y="-16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περιεχομένου"/>
          <p:cNvSpPr>
            <a:spLocks noGrp="1"/>
          </p:cNvSpPr>
          <p:nvPr>
            <p:ph idx="1"/>
          </p:nvPr>
        </p:nvSpPr>
        <p:spPr>
          <a:xfrm>
            <a:off x="467544" y="692696"/>
            <a:ext cx="8229600" cy="4896544"/>
          </a:xfrm>
        </p:spPr>
        <p:txBody>
          <a:bodyPr>
            <a:normAutofit fontScale="85000" lnSpcReduction="20000"/>
          </a:bodyPr>
          <a:lstStyle/>
          <a:p>
            <a:r>
              <a:rPr lang="el-GR" dirty="0" smtClean="0">
                <a:solidFill>
                  <a:srgbClr val="FF0000"/>
                </a:solidFill>
              </a:rPr>
              <a:t>Στις κυψελίδες ο φρέσκος εισπνεόμενος αέρας είναι πλούσιος σε οξυγόνο και το αίμα που επιστρέφει από τους ιστούς, έχει δώσει το οξυγόνο στα κύτταρα και έχει πάρει από αυτά το διοξείδιο του άνθρακα.</a:t>
            </a:r>
          </a:p>
          <a:p>
            <a:r>
              <a:rPr lang="el-GR" dirty="0" smtClean="0">
                <a:solidFill>
                  <a:schemeClr val="accent3">
                    <a:lumMod val="75000"/>
                  </a:schemeClr>
                </a:solidFill>
              </a:rPr>
              <a:t>Ο πλούσιος σε διοξείδιο του άνθρακα αέρας οδηγείται μέσω της αεροφόρου οδού στη μύτη και αποβάλλεται. Ακολουθεί νέα εισπνοή, που θα φέρει νέο καθαρό αέρα στις κυψελίδες. Αυτός ο αναπνευστικός κύκλος, που επαναλαμβάνεται διαρκώς, επιτυγχάνεται με τις αναπνευστικές κινήσεις του θώρακα που ρυθμίζονται από ένα ειδικό κέντρο στον εγκέφαλο, το </a:t>
            </a:r>
            <a:r>
              <a:rPr lang="el-GR" b="1" dirty="0" smtClean="0">
                <a:solidFill>
                  <a:schemeClr val="accent3">
                    <a:lumMod val="75000"/>
                  </a:schemeClr>
                </a:solidFill>
              </a:rPr>
              <a:t>αναπνευστικό κέντρο του εγκεφάλου</a:t>
            </a:r>
            <a:r>
              <a:rPr lang="el-GR" dirty="0" smtClean="0">
                <a:solidFill>
                  <a:schemeClr val="accent3">
                    <a:lumMod val="75000"/>
                  </a:schemeClr>
                </a:solidFill>
              </a:rPr>
              <a:t> και τη βοήθεια </a:t>
            </a:r>
            <a:r>
              <a:rPr lang="el-GR" b="1" dirty="0" smtClean="0">
                <a:solidFill>
                  <a:schemeClr val="accent3">
                    <a:lumMod val="75000"/>
                  </a:schemeClr>
                </a:solidFill>
              </a:rPr>
              <a:t>μυών</a:t>
            </a:r>
            <a:r>
              <a:rPr lang="el-GR" dirty="0" smtClean="0">
                <a:solidFill>
                  <a:schemeClr val="accent3">
                    <a:lumMod val="75000"/>
                  </a:schemeClr>
                </a:solidFill>
              </a:rPr>
              <a:t> (αναπνευστικοί μύες, κυριότερος των οποίων είναι το διάφραγμα).</a:t>
            </a:r>
            <a:endParaRPr lang="el-GR" dirty="0">
              <a:solidFill>
                <a:schemeClr val="accent3">
                  <a:lumMod val="75000"/>
                </a:schemeClr>
              </a:solidFill>
            </a:endParaRPr>
          </a:p>
        </p:txBody>
      </p:sp>
      <p:sp>
        <p:nvSpPr>
          <p:cNvPr id="9" name="8 - Ορθογώνιο"/>
          <p:cNvSpPr/>
          <p:nvPr/>
        </p:nvSpPr>
        <p:spPr>
          <a:xfrm>
            <a:off x="323528" y="5733256"/>
            <a:ext cx="4572000" cy="769441"/>
          </a:xfrm>
          <a:prstGeom prst="rect">
            <a:avLst/>
          </a:prstGeom>
        </p:spPr>
        <p:txBody>
          <a:bodyPr>
            <a:spAutoFit/>
          </a:bodyPr>
          <a:lstStyle/>
          <a:p>
            <a:r>
              <a:rPr lang="el-GR" sz="1100" dirty="0" smtClean="0"/>
              <a:t>Πηγή: </a:t>
            </a:r>
            <a:r>
              <a:rPr lang="en-US" sz="1100" dirty="0" smtClean="0">
                <a:hlinkClick r:id="rId2"/>
              </a:rPr>
              <a:t>https://dimitriou-pneumo.gr/%CE%B7_%CE%BB%CE%B5%CE%B9%CF%84%CE%BF%CF%85%CF%81%CE%B3%CE%AF%CE%B1_%CF%84%CE%B7%CF%82_%CE%B1%CE%BD%CE%B1%CF%80%CE%BD%CE%BF%CE%AE%CF%82/</a:t>
            </a:r>
            <a:endParaRPr lang="el-GR" sz="11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Αναπνευστικό: Ένα μικρό εργαστήριο…</a:t>
            </a:r>
            <a:endParaRPr lang="el-GR" dirty="0">
              <a:solidFill>
                <a:srgbClr val="FF0000"/>
              </a:solidFill>
            </a:endParaRPr>
          </a:p>
        </p:txBody>
      </p:sp>
      <p:sp>
        <p:nvSpPr>
          <p:cNvPr id="3" name="2 - Θέση περιεχομένου"/>
          <p:cNvSpPr>
            <a:spLocks noGrp="1"/>
          </p:cNvSpPr>
          <p:nvPr>
            <p:ph idx="1"/>
          </p:nvPr>
        </p:nvSpPr>
        <p:spPr/>
        <p:txBody>
          <a:bodyPr>
            <a:normAutofit fontScale="85000" lnSpcReduction="20000"/>
          </a:bodyPr>
          <a:lstStyle/>
          <a:p>
            <a:r>
              <a:rPr lang="el-GR" dirty="0" smtClean="0">
                <a:solidFill>
                  <a:srgbClr val="0070C0"/>
                </a:solidFill>
              </a:rPr>
              <a:t>Ο συνήθης αριθμός αναπνευστικών κινήσεων σε κατάσταση ηρεμίας είναι περίπου 24 κινήσεις ανά λεπτό. </a:t>
            </a:r>
          </a:p>
          <a:p>
            <a:r>
              <a:rPr lang="el-GR" dirty="0" smtClean="0">
                <a:solidFill>
                  <a:srgbClr val="0070C0"/>
                </a:solidFill>
              </a:rPr>
              <a:t>Ο αριθμός αυτός, όμως, δεν είναι σταθερός, γιατί πρώτον, η αναπνοή δεν είναι απόλυτα αυτόματη λειτουργία (μπορούμε δηλαδή να την ελέγξουμε ως ένα βαθμό με τη θέλησή μας), δεύτερον, η όποια προσπάθεια αυξάνει τις ανάγκες σε οξυγόνο και έτσι αυξάνονται και οι αναπνευστικές κινήσεις, και τρίτον, ορισμένες λειτουργίες του σώματος,  διάφορες δραστηριότητες αλλά και ορισμένες ψυχικές καταστάσεις (π.χ. η πέψη, η μυϊκή άσκηση, η αγωνία κ.ά.) αυξάνουν τον αναπνευστικό ρυθμό.</a:t>
            </a:r>
            <a:endParaRPr lang="el-GR" dirty="0">
              <a:solidFill>
                <a:srgbClr val="0070C0"/>
              </a:solidFill>
            </a:endParaRPr>
          </a:p>
        </p:txBody>
      </p:sp>
      <p:sp>
        <p:nvSpPr>
          <p:cNvPr id="4" name="3 - Ορθογώνιο"/>
          <p:cNvSpPr/>
          <p:nvPr/>
        </p:nvSpPr>
        <p:spPr>
          <a:xfrm>
            <a:off x="3851920" y="6088559"/>
            <a:ext cx="5004048" cy="769441"/>
          </a:xfrm>
          <a:prstGeom prst="rect">
            <a:avLst/>
          </a:prstGeom>
        </p:spPr>
        <p:txBody>
          <a:bodyPr wrap="square">
            <a:spAutoFit/>
          </a:bodyPr>
          <a:lstStyle/>
          <a:p>
            <a:r>
              <a:rPr lang="el-GR" sz="1100" dirty="0" smtClean="0"/>
              <a:t>Πηγή: </a:t>
            </a:r>
            <a:r>
              <a:rPr lang="en-US" sz="1100" dirty="0" smtClean="0">
                <a:hlinkClick r:id="rId2"/>
              </a:rPr>
              <a:t>https://dimitriou-pneumo.gr/%CE%B7_%CE%BB%CE%B5%CE%B9%CF%84%CE%BF%CF%85%CF%81%CE%B3%CE%AF%CE%B1_%CF%84%CE%B7%CF%82_%CE%B1%CE%BD%CE%B1%CF%80%CE%BD%CE%BF%CE%AE%CF%82/</a:t>
            </a:r>
            <a:endParaRPr lang="el-GR" sz="11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50000"/>
                  </a:schemeClr>
                </a:solidFill>
              </a:rPr>
              <a:t>Δύο αναπνοές:</a:t>
            </a:r>
            <a:endParaRPr lang="el-GR" dirty="0">
              <a:solidFill>
                <a:schemeClr val="accent2">
                  <a:lumMod val="50000"/>
                </a:schemeClr>
              </a:solidFill>
            </a:endParaRPr>
          </a:p>
        </p:txBody>
      </p:sp>
      <p:sp>
        <p:nvSpPr>
          <p:cNvPr id="3" name="2 - Θέση περιεχομένου"/>
          <p:cNvSpPr>
            <a:spLocks noGrp="1"/>
          </p:cNvSpPr>
          <p:nvPr>
            <p:ph idx="1"/>
          </p:nvPr>
        </p:nvSpPr>
        <p:spPr/>
        <p:txBody>
          <a:bodyPr>
            <a:normAutofit lnSpcReduction="10000"/>
          </a:bodyPr>
          <a:lstStyle/>
          <a:p>
            <a:r>
              <a:rPr lang="el-GR" sz="1800" b="1" dirty="0" smtClean="0">
                <a:solidFill>
                  <a:schemeClr val="accent6">
                    <a:lumMod val="75000"/>
                  </a:schemeClr>
                </a:solidFill>
              </a:rPr>
              <a:t>Πολλοί παράγοντες, από το στρες και άγχος της καθημερινότητας μέχρι την συνήθεια να «ρουφάμε» την κοιλιά μας προς τα μέσα για λόγους κομψότητας, μας οδηγούν σταδιακά σε μια άλλη μορφή αναπνοής. Πρόκειται για μια πιο ρηχή και γρήγορη και λιγότερο ικανοποιητική αναπνοή που ονομάζεται θωρακική αναπνοή. Η θωρακική αναπνοή επιτελείται από μυς του θώρακα, αντί του διαφράγματος μας, και είναι δυσλειτουργική αφού απαιτεί μεγαλύτερη προσπάθεια και είναι λιγότερο αποτελεσματική/ικανοποιητική σε σχέση με τη διαφραγματική αναπνοή.</a:t>
            </a:r>
          </a:p>
          <a:p>
            <a:r>
              <a:rPr lang="el-GR" sz="1800" b="1" dirty="0" smtClean="0">
                <a:solidFill>
                  <a:schemeClr val="accent4">
                    <a:lumMod val="75000"/>
                  </a:schemeClr>
                </a:solidFill>
              </a:rPr>
              <a:t>Η διαφραγματική αναπνοή (που ονομάζεται επίσης «κοιλιακή αναπνοή») γίνεται ουσιαστικά άκοπα. Επιπλέον, επειδή κάθε διαφραγματική αναπνοή είναι βαθιά και πλήρως αποτελεσματική, μας επιτρέπει να αναπνέουμε πιο αργά. Η διαφραγματική αναπνοή επιτρέπει επίσης την καλύτερη δυνατή οξυγόνωση του σώματος και αποβολή του διοξειδίου του άνθρακα από το σώμα μας. Κατά συνέπεια, η διαφραγματική αναπνοή μειώνει το αίσθημα της δύσπνοιας, βοηθά στη μείωση των καρδιακών παλμών και την σταθεροποίηση της πίεσης του αίματος και προάγει, εν τέλει, την σωματική και πνευματική χαλάρωση και ευεξία</a:t>
            </a:r>
            <a:r>
              <a:rPr lang="el-GR" sz="1800" dirty="0" smtClean="0"/>
              <a:t>.</a:t>
            </a:r>
            <a:endParaRPr lang="el-GR" sz="1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1096</Words>
  <Application>Microsoft Office PowerPoint</Application>
  <PresentationFormat>On-screen Show (4:3)</PresentationFormat>
  <Paragraphs>105</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Θέμα του Office</vt:lpstr>
      <vt:lpstr>Εργαστήρια δεξιοτήτων </vt:lpstr>
      <vt:lpstr>Αναπνευστικό σύστημα</vt:lpstr>
      <vt:lpstr>PowerPoint Presentation</vt:lpstr>
      <vt:lpstr>PowerPoint Presentation</vt:lpstr>
      <vt:lpstr>Αναπνοή</vt:lpstr>
      <vt:lpstr>Η λειτουργία της αναπνοής διακρίνεται σε δύο φάσεις, την εισπνοή  και την εκπνοή</vt:lpstr>
      <vt:lpstr>PowerPoint Presentation</vt:lpstr>
      <vt:lpstr>Αναπνευστικό: Ένα μικρό εργαστήριο…</vt:lpstr>
      <vt:lpstr>Δύο αναπνοές:</vt:lpstr>
      <vt:lpstr>Ας γνωρίσουμε τα όργανα του αναπνευστικού</vt:lpstr>
      <vt:lpstr>Ο λάρυγγας</vt:lpstr>
      <vt:lpstr>Η τραχεία</vt:lpstr>
      <vt:lpstr>Οι βρόγχοι</vt:lpstr>
      <vt:lpstr>Οι κυψελίδες</vt:lpstr>
      <vt:lpstr>Τι βλάπτει το αναπνευστικό σύστημα</vt:lpstr>
      <vt:lpstr>Για καλή υγεία</vt:lpstr>
      <vt:lpstr>PowerPoint Presentation</vt:lpstr>
      <vt:lpstr>PowerPoint Presentation</vt:lpstr>
      <vt:lpstr>PowerPoint Presentation</vt:lpstr>
      <vt:lpstr>PowerPoint Presentation</vt:lpstr>
      <vt:lpstr>Κυκλοφορικό σύστημα</vt:lpstr>
      <vt:lpstr>PowerPoint Presentation</vt:lpstr>
      <vt:lpstr>Η καρδιά ένας ακούραστος μυς </vt:lpstr>
      <vt:lpstr>PowerPoint Presentation</vt:lpstr>
      <vt:lpstr>PowerPoint Presentation</vt:lpstr>
      <vt:lpstr>PowerPoint Presentation</vt:lpstr>
      <vt:lpstr>Πού βρίσκεται η καρδιά;</vt:lpstr>
      <vt:lpstr>Το σχήμα της;</vt:lpstr>
      <vt:lpstr>Τα μέρη της… </vt:lpstr>
      <vt:lpstr>Πότε η καρδιά χτυπά πιο γρήγορα; Όταν είμαστε ήρεμοι ή όταν κάνουμε έντονες ασκήσεις;</vt:lpstr>
      <vt:lpstr>Συνεχίζω τα πειράματα</vt:lpstr>
      <vt:lpstr>Κι άλλο πείραμα…</vt:lpstr>
      <vt:lpstr>Συμπέρασμα:</vt:lpstr>
      <vt:lpstr>Δύο κυκλοφορίες…</vt:lpstr>
      <vt:lpstr>Υγεία της καρδιάς</vt:lpstr>
      <vt:lpstr>Φίλοι της καρδιάς είναι</vt:lpstr>
      <vt:lpstr>Εχθροί της καρδιάς είναι</vt:lpstr>
      <vt:lpstr>Πεπτικό σύστημα</vt:lpstr>
      <vt:lpstr>Το ταξίδι της τροφής ξεκινά!</vt:lpstr>
      <vt:lpstr>Το ταξίδι συνεχίζεται…</vt:lpstr>
      <vt:lpstr>Κάπου εδώ τελειώνει το ταξίδι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Εργαστήρια δεξιοτήτων</dc:title>
  <dc:creator>PCEM</dc:creator>
  <cp:lastModifiedBy>Γ ΤΑΞΗ</cp:lastModifiedBy>
  <cp:revision>44</cp:revision>
  <dcterms:created xsi:type="dcterms:W3CDTF">2022-10-30T17:56:34Z</dcterms:created>
  <dcterms:modified xsi:type="dcterms:W3CDTF">2022-12-12T11:08:13Z</dcterms:modified>
</cp:coreProperties>
</file>