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63" r:id="rId6"/>
    <p:sldId id="257" r:id="rId7"/>
    <p:sldId id="258" r:id="rId8"/>
    <p:sldId id="259"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2/4/2026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EE0FC8-AE01-1835-57E1-0CE1D839492D}"/>
              </a:ext>
            </a:extLst>
          </p:cNvPr>
          <p:cNvSpPr>
            <a:spLocks noGrp="1"/>
          </p:cNvSpPr>
          <p:nvPr>
            <p:ph type="ctrTitle"/>
          </p:nvPr>
        </p:nvSpPr>
        <p:spPr/>
        <p:txBody>
          <a:bodyPr>
            <a:normAutofit fontScale="90000"/>
          </a:bodyPr>
          <a:lstStyle/>
          <a:p>
            <a:pPr algn="ctr"/>
            <a:r>
              <a:rPr lang="el-GR" sz="5400" dirty="0" err="1"/>
              <a:t>Φιλοσοφια</a:t>
            </a:r>
            <a:br>
              <a:rPr lang="el-GR" sz="5400" dirty="0"/>
            </a:br>
            <a:r>
              <a:rPr lang="el-GR" sz="5400" dirty="0"/>
              <a:t> και </a:t>
            </a:r>
            <a:br>
              <a:rPr lang="el-GR" sz="5400" dirty="0"/>
            </a:br>
            <a:r>
              <a:rPr lang="el-GR" sz="5400" dirty="0" err="1"/>
              <a:t>αστρονομια</a:t>
            </a:r>
            <a:endParaRPr lang="el-GR" sz="5400" dirty="0"/>
          </a:p>
        </p:txBody>
      </p:sp>
      <p:sp>
        <p:nvSpPr>
          <p:cNvPr id="3" name="Υπότιτλος 2">
            <a:extLst>
              <a:ext uri="{FF2B5EF4-FFF2-40B4-BE49-F238E27FC236}">
                <a16:creationId xmlns:a16="http://schemas.microsoft.com/office/drawing/2014/main" id="{08350209-36A5-A302-DCF9-882B9E69FAD3}"/>
              </a:ext>
            </a:extLst>
          </p:cNvPr>
          <p:cNvSpPr>
            <a:spLocks noGrp="1"/>
          </p:cNvSpPr>
          <p:nvPr>
            <p:ph type="subTitle" idx="1"/>
          </p:nvPr>
        </p:nvSpPr>
        <p:spPr>
          <a:xfrm>
            <a:off x="3962399" y="4883285"/>
            <a:ext cx="7197726" cy="1527243"/>
          </a:xfrm>
        </p:spPr>
        <p:txBody>
          <a:bodyPr>
            <a:normAutofit fontScale="55000" lnSpcReduction="20000"/>
          </a:bodyPr>
          <a:lstStyle/>
          <a:p>
            <a:pPr algn="ctr"/>
            <a:r>
              <a:rPr lang="el-GR" sz="5100" dirty="0">
                <a:solidFill>
                  <a:schemeClr val="bg2">
                    <a:lumMod val="20000"/>
                    <a:lumOff val="80000"/>
                  </a:schemeClr>
                </a:solidFill>
              </a:rPr>
              <a:t>Οι </a:t>
            </a:r>
            <a:r>
              <a:rPr lang="el-GR" sz="5100" dirty="0" err="1">
                <a:solidFill>
                  <a:schemeClr val="bg2">
                    <a:lumMod val="20000"/>
                    <a:lumOff val="80000"/>
                  </a:schemeClr>
                </a:solidFill>
              </a:rPr>
              <a:t>πρωτεσ</a:t>
            </a:r>
            <a:r>
              <a:rPr lang="el-GR" sz="5100" dirty="0">
                <a:solidFill>
                  <a:schemeClr val="bg2">
                    <a:lumMod val="20000"/>
                    <a:lumOff val="80000"/>
                  </a:schemeClr>
                </a:solidFill>
              </a:rPr>
              <a:t> </a:t>
            </a:r>
            <a:r>
              <a:rPr lang="el-GR" sz="5100" dirty="0" err="1">
                <a:solidFill>
                  <a:schemeClr val="bg2">
                    <a:lumMod val="20000"/>
                    <a:lumOff val="80000"/>
                  </a:schemeClr>
                </a:solidFill>
              </a:rPr>
              <a:t>ερμηνειεσ</a:t>
            </a:r>
            <a:r>
              <a:rPr lang="el-GR" sz="5100" dirty="0">
                <a:solidFill>
                  <a:schemeClr val="bg2">
                    <a:lumMod val="20000"/>
                    <a:lumOff val="80000"/>
                  </a:schemeClr>
                </a:solidFill>
              </a:rPr>
              <a:t> για τον </a:t>
            </a:r>
            <a:r>
              <a:rPr lang="el-GR" sz="5100" dirty="0" err="1">
                <a:solidFill>
                  <a:schemeClr val="bg2">
                    <a:lumMod val="20000"/>
                    <a:lumOff val="80000"/>
                  </a:schemeClr>
                </a:solidFill>
              </a:rPr>
              <a:t>κοσμο</a:t>
            </a:r>
            <a:endParaRPr lang="el-GR" sz="5100" dirty="0">
              <a:solidFill>
                <a:schemeClr val="bg2">
                  <a:lumMod val="20000"/>
                  <a:lumOff val="80000"/>
                </a:schemeClr>
              </a:solidFill>
            </a:endParaRPr>
          </a:p>
          <a:p>
            <a:pPr algn="ctr"/>
            <a:endParaRPr lang="el-GR" sz="5100" dirty="0">
              <a:solidFill>
                <a:schemeClr val="bg2">
                  <a:lumMod val="20000"/>
                  <a:lumOff val="80000"/>
                </a:schemeClr>
              </a:solidFill>
            </a:endParaRPr>
          </a:p>
          <a:p>
            <a:pPr algn="ctr"/>
            <a:r>
              <a:rPr lang="el-GR" sz="5100" dirty="0">
                <a:solidFill>
                  <a:schemeClr val="bg2">
                    <a:lumMod val="20000"/>
                    <a:lumOff val="80000"/>
                  </a:schemeClr>
                </a:solidFill>
              </a:rPr>
              <a:t>Οι  </a:t>
            </a:r>
            <a:r>
              <a:rPr lang="el-GR" sz="5100" dirty="0" err="1">
                <a:solidFill>
                  <a:schemeClr val="bg2">
                    <a:lumMod val="20000"/>
                    <a:lumOff val="80000"/>
                  </a:schemeClr>
                </a:solidFill>
              </a:rPr>
              <a:t>οντολογικεσ</a:t>
            </a:r>
            <a:r>
              <a:rPr lang="el-GR" sz="5100" dirty="0">
                <a:solidFill>
                  <a:schemeClr val="bg2">
                    <a:lumMod val="20000"/>
                    <a:lumOff val="80000"/>
                  </a:schemeClr>
                </a:solidFill>
              </a:rPr>
              <a:t> </a:t>
            </a:r>
            <a:r>
              <a:rPr lang="el-GR" sz="5100" dirty="0" err="1">
                <a:solidFill>
                  <a:schemeClr val="bg2">
                    <a:lumMod val="20000"/>
                    <a:lumOff val="80000"/>
                  </a:schemeClr>
                </a:solidFill>
              </a:rPr>
              <a:t>θεωριεσ</a:t>
            </a:r>
            <a:r>
              <a:rPr lang="el-GR" sz="5100" dirty="0">
                <a:solidFill>
                  <a:schemeClr val="bg2">
                    <a:lumMod val="20000"/>
                    <a:lumOff val="80000"/>
                  </a:schemeClr>
                </a:solidFill>
              </a:rPr>
              <a:t> </a:t>
            </a:r>
          </a:p>
          <a:p>
            <a:endParaRPr lang="el-GR" dirty="0"/>
          </a:p>
        </p:txBody>
      </p:sp>
      <p:sp>
        <p:nvSpPr>
          <p:cNvPr id="4" name="TextBox 3">
            <a:extLst>
              <a:ext uri="{FF2B5EF4-FFF2-40B4-BE49-F238E27FC236}">
                <a16:creationId xmlns:a16="http://schemas.microsoft.com/office/drawing/2014/main" id="{6A1B1B71-83EB-3256-11EC-E3E030170182}"/>
              </a:ext>
            </a:extLst>
          </p:cNvPr>
          <p:cNvSpPr txBox="1"/>
          <p:nvPr/>
        </p:nvSpPr>
        <p:spPr>
          <a:xfrm>
            <a:off x="282103" y="1157591"/>
            <a:ext cx="1536970" cy="2031325"/>
          </a:xfrm>
          <a:prstGeom prst="rect">
            <a:avLst/>
          </a:prstGeom>
          <a:noFill/>
        </p:spPr>
        <p:txBody>
          <a:bodyPr wrap="square" rtlCol="0">
            <a:spAutoFit/>
          </a:bodyPr>
          <a:lstStyle/>
          <a:p>
            <a:pPr algn="ctr"/>
            <a:r>
              <a:rPr lang="el-GR" b="1" i="1" dirty="0"/>
              <a:t>Κόσμος: </a:t>
            </a:r>
          </a:p>
          <a:p>
            <a:pPr algn="ctr"/>
            <a:r>
              <a:rPr lang="el-GR" i="1" dirty="0"/>
              <a:t>το διατεταγμένο και </a:t>
            </a:r>
            <a:r>
              <a:rPr lang="el-GR" i="1" dirty="0" err="1"/>
              <a:t>κεκοσμημένο</a:t>
            </a:r>
            <a:r>
              <a:rPr lang="el-GR" i="1" dirty="0"/>
              <a:t> άπειρο (;)</a:t>
            </a:r>
          </a:p>
          <a:p>
            <a:pPr algn="ctr"/>
            <a:r>
              <a:rPr lang="el-GR" i="1" dirty="0"/>
              <a:t> ον</a:t>
            </a:r>
          </a:p>
        </p:txBody>
      </p:sp>
    </p:spTree>
    <p:extLst>
      <p:ext uri="{BB962C8B-B14F-4D97-AF65-F5344CB8AC3E}">
        <p14:creationId xmlns:p14="http://schemas.microsoft.com/office/powerpoint/2010/main" val="240055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Φυσαλίδα σκέψης: Σύννεφο 7">
            <a:extLst>
              <a:ext uri="{FF2B5EF4-FFF2-40B4-BE49-F238E27FC236}">
                <a16:creationId xmlns:a16="http://schemas.microsoft.com/office/drawing/2014/main" id="{A41DBC94-1005-A3AD-6EE4-230323F80C29}"/>
              </a:ext>
            </a:extLst>
          </p:cNvPr>
          <p:cNvSpPr/>
          <p:nvPr/>
        </p:nvSpPr>
        <p:spPr>
          <a:xfrm>
            <a:off x="3025302" y="457201"/>
            <a:ext cx="6225701" cy="4854102"/>
          </a:xfrm>
          <a:prstGeom prst="cloudCallout">
            <a:avLst>
              <a:gd name="adj1" fmla="val -45560"/>
              <a:gd name="adj2" fmla="val 854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Ευχαριστώ πολύ!</a:t>
            </a:r>
          </a:p>
        </p:txBody>
      </p:sp>
    </p:spTree>
    <p:extLst>
      <p:ext uri="{BB962C8B-B14F-4D97-AF65-F5344CB8AC3E}">
        <p14:creationId xmlns:p14="http://schemas.microsoft.com/office/powerpoint/2010/main" val="356723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7E9809-671A-788B-7A70-78F9D1376EAE}"/>
              </a:ext>
            </a:extLst>
          </p:cNvPr>
          <p:cNvSpPr txBox="1"/>
          <p:nvPr/>
        </p:nvSpPr>
        <p:spPr>
          <a:xfrm rot="21135850">
            <a:off x="7170028" y="1010436"/>
            <a:ext cx="3828717" cy="1200329"/>
          </a:xfrm>
          <a:prstGeom prst="rect">
            <a:avLst/>
          </a:prstGeom>
          <a:noFill/>
        </p:spPr>
        <p:txBody>
          <a:bodyPr wrap="square" rtlCol="0">
            <a:spAutoFit/>
          </a:bodyPr>
          <a:lstStyle/>
          <a:p>
            <a:pPr algn="ctr"/>
            <a:r>
              <a:rPr lang="el-GR" sz="2400" b="1" dirty="0">
                <a:solidFill>
                  <a:schemeClr val="accent1">
                    <a:lumMod val="60000"/>
                    <a:lumOff val="40000"/>
                  </a:schemeClr>
                </a:solidFill>
              </a:rPr>
              <a:t>Η ιστορία της κοσμολογίας έχει παράγει αγιάτρευτες αντινομίες</a:t>
            </a:r>
          </a:p>
        </p:txBody>
      </p:sp>
      <p:sp>
        <p:nvSpPr>
          <p:cNvPr id="4" name="TextBox 3">
            <a:extLst>
              <a:ext uri="{FF2B5EF4-FFF2-40B4-BE49-F238E27FC236}">
                <a16:creationId xmlns:a16="http://schemas.microsoft.com/office/drawing/2014/main" id="{EB105B6A-E0CA-6C46-0910-EF9E7B14817E}"/>
              </a:ext>
            </a:extLst>
          </p:cNvPr>
          <p:cNvSpPr txBox="1"/>
          <p:nvPr/>
        </p:nvSpPr>
        <p:spPr>
          <a:xfrm>
            <a:off x="5893905" y="3428999"/>
            <a:ext cx="6062870" cy="2308324"/>
          </a:xfrm>
          <a:prstGeom prst="rect">
            <a:avLst/>
          </a:prstGeom>
          <a:noFill/>
        </p:spPr>
        <p:txBody>
          <a:bodyPr wrap="square" rtlCol="0">
            <a:spAutoFit/>
          </a:bodyPr>
          <a:lstStyle/>
          <a:p>
            <a:r>
              <a:rPr lang="el-GR" sz="2400" dirty="0"/>
              <a:t>Άπειρος κόσμος ≠ Πεπερασμένος κόσμος</a:t>
            </a:r>
          </a:p>
          <a:p>
            <a:endParaRPr lang="el-GR" sz="2400" dirty="0"/>
          </a:p>
          <a:p>
            <a:r>
              <a:rPr lang="el-GR" sz="2400" dirty="0"/>
              <a:t>Αιώνιος κόσμος ≠ Φθαρτός κόσμος</a:t>
            </a:r>
          </a:p>
          <a:p>
            <a:endParaRPr lang="el-GR" sz="2400" dirty="0"/>
          </a:p>
          <a:p>
            <a:r>
              <a:rPr lang="el-GR" sz="2400" dirty="0"/>
              <a:t>Αναγκαιότητα ≠ Τύχη</a:t>
            </a:r>
          </a:p>
          <a:p>
            <a:endParaRPr lang="el-GR" sz="2400" dirty="0"/>
          </a:p>
        </p:txBody>
      </p:sp>
      <p:pic>
        <p:nvPicPr>
          <p:cNvPr id="6" name="Εικόνα 5">
            <a:extLst>
              <a:ext uri="{FF2B5EF4-FFF2-40B4-BE49-F238E27FC236}">
                <a16:creationId xmlns:a16="http://schemas.microsoft.com/office/drawing/2014/main" id="{28A8BC96-344E-E1FD-65D9-5C5DC6F15838}"/>
              </a:ext>
            </a:extLst>
          </p:cNvPr>
          <p:cNvPicPr>
            <a:picLocks noChangeAspect="1"/>
          </p:cNvPicPr>
          <p:nvPr/>
        </p:nvPicPr>
        <p:blipFill>
          <a:blip r:embed="rId2"/>
          <a:stretch>
            <a:fillRect/>
          </a:stretch>
        </p:blipFill>
        <p:spPr>
          <a:xfrm>
            <a:off x="235226" y="3250096"/>
            <a:ext cx="3054627" cy="3220278"/>
          </a:xfrm>
          <a:prstGeom prst="rect">
            <a:avLst/>
          </a:prstGeom>
        </p:spPr>
      </p:pic>
      <p:sp>
        <p:nvSpPr>
          <p:cNvPr id="2" name="Φυσαλίδα ομιλίας: Ορθογώνιο 1">
            <a:extLst>
              <a:ext uri="{FF2B5EF4-FFF2-40B4-BE49-F238E27FC236}">
                <a16:creationId xmlns:a16="http://schemas.microsoft.com/office/drawing/2014/main" id="{DC45391C-2545-ADB5-BF72-2119F2E85089}"/>
              </a:ext>
            </a:extLst>
          </p:cNvPr>
          <p:cNvSpPr/>
          <p:nvPr/>
        </p:nvSpPr>
        <p:spPr>
          <a:xfrm>
            <a:off x="404334" y="387626"/>
            <a:ext cx="6592814" cy="2653748"/>
          </a:xfrm>
          <a:prstGeom prst="wedgeRectCallout">
            <a:avLst>
              <a:gd name="adj1" fmla="val -23733"/>
              <a:gd name="adj2" fmla="val 825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Κάθε κοσμολογία ακριβώς επειδή υποστηρίζει ότι κατανοεί τον κόσμο στο σύνολό του και στην ολότητά του, αναγκαστικά υποσκελίζει τα όρια της εμπειρίας (η οποία είναι πάντοτε περιορισμένη και τμηματική) και καταλήγει έτσι να παράγει </a:t>
            </a:r>
            <a:r>
              <a:rPr lang="el-GR" sz="2000" dirty="0" err="1"/>
              <a:t>υπερ</a:t>
            </a:r>
            <a:r>
              <a:rPr lang="el-GR" sz="2000" dirty="0"/>
              <a:t>-επιστημονικούς ισχυρισμούς, οι οποίοι ούτε μπορούν να επαληθευθούν, ούτε να διαψευσθούν.</a:t>
            </a:r>
          </a:p>
        </p:txBody>
      </p:sp>
    </p:spTree>
    <p:extLst>
      <p:ext uri="{BB962C8B-B14F-4D97-AF65-F5344CB8AC3E}">
        <p14:creationId xmlns:p14="http://schemas.microsoft.com/office/powerpoint/2010/main" val="34989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3FE6739A-E7E3-8D56-09A7-DD3D34BD5DBD}"/>
              </a:ext>
            </a:extLst>
          </p:cNvPr>
          <p:cNvPicPr>
            <a:picLocks noChangeAspect="1"/>
          </p:cNvPicPr>
          <p:nvPr/>
        </p:nvPicPr>
        <p:blipFill>
          <a:blip r:embed="rId2"/>
          <a:stretch>
            <a:fillRect/>
          </a:stretch>
        </p:blipFill>
        <p:spPr>
          <a:xfrm>
            <a:off x="9998814" y="0"/>
            <a:ext cx="2167314" cy="2547752"/>
          </a:xfrm>
          <a:prstGeom prst="rect">
            <a:avLst/>
          </a:prstGeom>
        </p:spPr>
      </p:pic>
      <p:pic>
        <p:nvPicPr>
          <p:cNvPr id="23" name="Εικόνα 22">
            <a:extLst>
              <a:ext uri="{FF2B5EF4-FFF2-40B4-BE49-F238E27FC236}">
                <a16:creationId xmlns:a16="http://schemas.microsoft.com/office/drawing/2014/main" id="{072764E9-108F-805D-3AA0-7CA2D16E6791}"/>
              </a:ext>
            </a:extLst>
          </p:cNvPr>
          <p:cNvPicPr>
            <a:picLocks noChangeAspect="1"/>
          </p:cNvPicPr>
          <p:nvPr/>
        </p:nvPicPr>
        <p:blipFill>
          <a:blip r:embed="rId3"/>
          <a:stretch>
            <a:fillRect/>
          </a:stretch>
        </p:blipFill>
        <p:spPr>
          <a:xfrm>
            <a:off x="2333371" y="4782"/>
            <a:ext cx="1874196" cy="2561170"/>
          </a:xfrm>
          <a:prstGeom prst="rect">
            <a:avLst/>
          </a:prstGeom>
        </p:spPr>
      </p:pic>
      <p:pic>
        <p:nvPicPr>
          <p:cNvPr id="4" name="Εικόνα 3">
            <a:extLst>
              <a:ext uri="{FF2B5EF4-FFF2-40B4-BE49-F238E27FC236}">
                <a16:creationId xmlns:a16="http://schemas.microsoft.com/office/drawing/2014/main" id="{4B708F01-6F72-B21E-2C08-C5AA3EEBCF69}"/>
              </a:ext>
            </a:extLst>
          </p:cNvPr>
          <p:cNvPicPr>
            <a:picLocks noChangeAspect="1"/>
          </p:cNvPicPr>
          <p:nvPr/>
        </p:nvPicPr>
        <p:blipFill>
          <a:blip r:embed="rId4"/>
          <a:stretch>
            <a:fillRect/>
          </a:stretch>
        </p:blipFill>
        <p:spPr>
          <a:xfrm>
            <a:off x="9866615" y="4073098"/>
            <a:ext cx="2325385" cy="2784901"/>
          </a:xfrm>
          <a:prstGeom prst="rect">
            <a:avLst/>
          </a:prstGeom>
        </p:spPr>
      </p:pic>
      <p:pic>
        <p:nvPicPr>
          <p:cNvPr id="22" name="Εικόνα 21">
            <a:extLst>
              <a:ext uri="{FF2B5EF4-FFF2-40B4-BE49-F238E27FC236}">
                <a16:creationId xmlns:a16="http://schemas.microsoft.com/office/drawing/2014/main" id="{F98EEC7F-EA09-5F60-D188-D3A906AF5BA6}"/>
              </a:ext>
            </a:extLst>
          </p:cNvPr>
          <p:cNvPicPr>
            <a:picLocks noChangeAspect="1"/>
          </p:cNvPicPr>
          <p:nvPr/>
        </p:nvPicPr>
        <p:blipFill>
          <a:blip r:embed="rId5"/>
          <a:stretch>
            <a:fillRect/>
          </a:stretch>
        </p:blipFill>
        <p:spPr>
          <a:xfrm>
            <a:off x="51472" y="0"/>
            <a:ext cx="1956785" cy="2547752"/>
          </a:xfrm>
          <a:prstGeom prst="rect">
            <a:avLst/>
          </a:prstGeom>
        </p:spPr>
      </p:pic>
      <p:pic>
        <p:nvPicPr>
          <p:cNvPr id="15" name="Εικόνα 14">
            <a:extLst>
              <a:ext uri="{FF2B5EF4-FFF2-40B4-BE49-F238E27FC236}">
                <a16:creationId xmlns:a16="http://schemas.microsoft.com/office/drawing/2014/main" id="{65D7DF1F-14D5-9E57-4D70-7C5966F7F39C}"/>
              </a:ext>
            </a:extLst>
          </p:cNvPr>
          <p:cNvPicPr>
            <a:picLocks noChangeAspect="1"/>
          </p:cNvPicPr>
          <p:nvPr/>
        </p:nvPicPr>
        <p:blipFill>
          <a:blip r:embed="rId6"/>
          <a:stretch>
            <a:fillRect/>
          </a:stretch>
        </p:blipFill>
        <p:spPr>
          <a:xfrm>
            <a:off x="1" y="4073098"/>
            <a:ext cx="2008256" cy="2784902"/>
          </a:xfrm>
          <a:prstGeom prst="rect">
            <a:avLst/>
          </a:prstGeom>
        </p:spPr>
      </p:pic>
      <p:sp>
        <p:nvSpPr>
          <p:cNvPr id="19" name="Θέση περιεχομένου 18">
            <a:extLst>
              <a:ext uri="{FF2B5EF4-FFF2-40B4-BE49-F238E27FC236}">
                <a16:creationId xmlns:a16="http://schemas.microsoft.com/office/drawing/2014/main" id="{2C7BCCBE-B0B5-FF46-1967-150712D873E0}"/>
              </a:ext>
            </a:extLst>
          </p:cNvPr>
          <p:cNvSpPr>
            <a:spLocks noGrp="1"/>
          </p:cNvSpPr>
          <p:nvPr>
            <p:ph idx="1"/>
          </p:nvPr>
        </p:nvSpPr>
        <p:spPr>
          <a:xfrm>
            <a:off x="2142265" y="1371878"/>
            <a:ext cx="7235199" cy="1983806"/>
          </a:xfrm>
        </p:spPr>
        <p:txBody>
          <a:bodyPr>
            <a:normAutofit/>
          </a:bodyPr>
          <a:lstStyle/>
          <a:p>
            <a:pPr marL="0" indent="0">
              <a:buNone/>
            </a:pPr>
            <a:r>
              <a:rPr lang="el-GR" sz="4800" b="1" dirty="0"/>
              <a:t>                    ΑΡΧΗ</a:t>
            </a:r>
          </a:p>
        </p:txBody>
      </p:sp>
      <p:sp>
        <p:nvSpPr>
          <p:cNvPr id="2" name="Τίτλος 1">
            <a:extLst>
              <a:ext uri="{FF2B5EF4-FFF2-40B4-BE49-F238E27FC236}">
                <a16:creationId xmlns:a16="http://schemas.microsoft.com/office/drawing/2014/main" id="{2C328F6D-2F3A-9314-B774-227688129BD9}"/>
              </a:ext>
            </a:extLst>
          </p:cNvPr>
          <p:cNvSpPr>
            <a:spLocks noGrp="1"/>
          </p:cNvSpPr>
          <p:nvPr>
            <p:ph type="title"/>
          </p:nvPr>
        </p:nvSpPr>
        <p:spPr>
          <a:xfrm>
            <a:off x="2142265" y="136507"/>
            <a:ext cx="7128195" cy="894626"/>
          </a:xfrm>
        </p:spPr>
        <p:txBody>
          <a:bodyPr>
            <a:normAutofit fontScale="90000"/>
          </a:bodyPr>
          <a:lstStyle/>
          <a:p>
            <a:pPr algn="ctr"/>
            <a:br>
              <a:rPr lang="el-GR" b="1" dirty="0"/>
            </a:br>
            <a:r>
              <a:rPr lang="el-GR" b="1" dirty="0" err="1"/>
              <a:t>προσωκρατικοι</a:t>
            </a:r>
            <a:r>
              <a:rPr lang="el-GR" b="1" dirty="0"/>
              <a:t> </a:t>
            </a:r>
            <a:br>
              <a:rPr lang="el-GR" b="1" dirty="0"/>
            </a:br>
            <a:r>
              <a:rPr lang="el-GR" b="1" dirty="0" err="1"/>
              <a:t>φιλοσοφοι</a:t>
            </a:r>
            <a:endParaRPr lang="el-GR" b="1" dirty="0"/>
          </a:p>
        </p:txBody>
      </p:sp>
      <p:sp>
        <p:nvSpPr>
          <p:cNvPr id="7" name="Φυσαλίδα ομιλίας: Έλλειψη 6">
            <a:extLst>
              <a:ext uri="{FF2B5EF4-FFF2-40B4-BE49-F238E27FC236}">
                <a16:creationId xmlns:a16="http://schemas.microsoft.com/office/drawing/2014/main" id="{77E31C73-E19F-41EA-2605-8C311C53C668}"/>
              </a:ext>
            </a:extLst>
          </p:cNvPr>
          <p:cNvSpPr/>
          <p:nvPr/>
        </p:nvSpPr>
        <p:spPr>
          <a:xfrm>
            <a:off x="1083423" y="1214445"/>
            <a:ext cx="1322961" cy="612843"/>
          </a:xfrm>
          <a:prstGeom prst="wedgeEllipseCallout">
            <a:avLst>
              <a:gd name="adj1" fmla="val -11287"/>
              <a:gd name="adj2" fmla="val -1359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Άπειρο</a:t>
            </a:r>
          </a:p>
        </p:txBody>
      </p:sp>
      <p:sp>
        <p:nvSpPr>
          <p:cNvPr id="6" name="Φυσαλίδα ομιλίας: Έλλειψη 5">
            <a:extLst>
              <a:ext uri="{FF2B5EF4-FFF2-40B4-BE49-F238E27FC236}">
                <a16:creationId xmlns:a16="http://schemas.microsoft.com/office/drawing/2014/main" id="{4AC6B75E-1D5C-CDEF-5EF1-0961105EE572}"/>
              </a:ext>
            </a:extLst>
          </p:cNvPr>
          <p:cNvSpPr/>
          <p:nvPr/>
        </p:nvSpPr>
        <p:spPr>
          <a:xfrm>
            <a:off x="90792" y="3159736"/>
            <a:ext cx="1138136" cy="612843"/>
          </a:xfrm>
          <a:prstGeom prst="wedgeEllipseCallout">
            <a:avLst>
              <a:gd name="adj1" fmla="val 32159"/>
              <a:gd name="adj2" fmla="val 1688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Νερό</a:t>
            </a:r>
          </a:p>
        </p:txBody>
      </p:sp>
      <p:sp>
        <p:nvSpPr>
          <p:cNvPr id="8" name="Φυσαλίδα ομιλίας: Έλλειψη 7">
            <a:extLst>
              <a:ext uri="{FF2B5EF4-FFF2-40B4-BE49-F238E27FC236}">
                <a16:creationId xmlns:a16="http://schemas.microsoft.com/office/drawing/2014/main" id="{8365E0A3-54F5-7600-6359-E02C71072DC8}"/>
              </a:ext>
            </a:extLst>
          </p:cNvPr>
          <p:cNvSpPr/>
          <p:nvPr/>
        </p:nvSpPr>
        <p:spPr>
          <a:xfrm>
            <a:off x="7735213" y="1371878"/>
            <a:ext cx="1138136" cy="612843"/>
          </a:xfrm>
          <a:prstGeom prst="wedgeEllipseCallout">
            <a:avLst>
              <a:gd name="adj1" fmla="val -50748"/>
              <a:gd name="adj2" fmla="val 1545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Αέρας</a:t>
            </a:r>
          </a:p>
        </p:txBody>
      </p:sp>
      <p:sp>
        <p:nvSpPr>
          <p:cNvPr id="9" name="Φυσαλίδα ομιλίας: Έλλειψη 8">
            <a:extLst>
              <a:ext uri="{FF2B5EF4-FFF2-40B4-BE49-F238E27FC236}">
                <a16:creationId xmlns:a16="http://schemas.microsoft.com/office/drawing/2014/main" id="{D07528D9-4BF6-DDDB-F3B2-9AD116EC0CC0}"/>
              </a:ext>
            </a:extLst>
          </p:cNvPr>
          <p:cNvSpPr/>
          <p:nvPr/>
        </p:nvSpPr>
        <p:spPr>
          <a:xfrm>
            <a:off x="9152664" y="3268217"/>
            <a:ext cx="1362935" cy="699416"/>
          </a:xfrm>
          <a:prstGeom prst="wedgeEllipseCallout">
            <a:avLst>
              <a:gd name="adj1" fmla="val 71475"/>
              <a:gd name="adj2" fmla="val 2386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Αέρας</a:t>
            </a:r>
          </a:p>
        </p:txBody>
      </p:sp>
      <p:sp>
        <p:nvSpPr>
          <p:cNvPr id="10" name="Φυσαλίδα ομιλίας: Έλλειψη 9">
            <a:extLst>
              <a:ext uri="{FF2B5EF4-FFF2-40B4-BE49-F238E27FC236}">
                <a16:creationId xmlns:a16="http://schemas.microsoft.com/office/drawing/2014/main" id="{8040BA0D-9170-B65A-E874-DCAFD3E29B66}"/>
              </a:ext>
            </a:extLst>
          </p:cNvPr>
          <p:cNvSpPr/>
          <p:nvPr/>
        </p:nvSpPr>
        <p:spPr>
          <a:xfrm>
            <a:off x="9715342" y="1696889"/>
            <a:ext cx="1138136" cy="826853"/>
          </a:xfrm>
          <a:prstGeom prst="wedgeEllipseCallout">
            <a:avLst>
              <a:gd name="adj1" fmla="val 62073"/>
              <a:gd name="adj2" fmla="val -1601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Νους</a:t>
            </a:r>
          </a:p>
        </p:txBody>
      </p:sp>
      <p:sp>
        <p:nvSpPr>
          <p:cNvPr id="11" name="Φυσαλίδα ομιλίας: Έλλειψη 10">
            <a:extLst>
              <a:ext uri="{FF2B5EF4-FFF2-40B4-BE49-F238E27FC236}">
                <a16:creationId xmlns:a16="http://schemas.microsoft.com/office/drawing/2014/main" id="{42025EF5-F119-9383-936C-F2306E595E0D}"/>
              </a:ext>
            </a:extLst>
          </p:cNvPr>
          <p:cNvSpPr/>
          <p:nvPr/>
        </p:nvSpPr>
        <p:spPr>
          <a:xfrm>
            <a:off x="1004129" y="3063861"/>
            <a:ext cx="1138136" cy="612843"/>
          </a:xfrm>
          <a:prstGeom prst="wedgeEllipseCallout">
            <a:avLst>
              <a:gd name="adj1" fmla="val 116774"/>
              <a:gd name="adj2" fmla="val -1200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Φωτιά</a:t>
            </a:r>
          </a:p>
        </p:txBody>
      </p:sp>
      <p:sp>
        <p:nvSpPr>
          <p:cNvPr id="12" name="TextBox 11">
            <a:extLst>
              <a:ext uri="{FF2B5EF4-FFF2-40B4-BE49-F238E27FC236}">
                <a16:creationId xmlns:a16="http://schemas.microsoft.com/office/drawing/2014/main" id="{96DB1F61-C327-1D4B-7D97-85BB9D14BF27}"/>
              </a:ext>
            </a:extLst>
          </p:cNvPr>
          <p:cNvSpPr txBox="1"/>
          <p:nvPr/>
        </p:nvSpPr>
        <p:spPr>
          <a:xfrm>
            <a:off x="10092682" y="6255045"/>
            <a:ext cx="724544" cy="1200329"/>
          </a:xfrm>
          <a:prstGeom prst="rect">
            <a:avLst/>
          </a:prstGeom>
          <a:noFill/>
        </p:spPr>
        <p:txBody>
          <a:bodyPr wrap="square" rtlCol="0">
            <a:spAutoFit/>
          </a:bodyPr>
          <a:lstStyle/>
          <a:p>
            <a:r>
              <a:rPr lang="el-GR" dirty="0" err="1"/>
              <a:t>αΑφγηγηηανα΄κξκξ</a:t>
            </a:r>
            <a:endParaRPr lang="el-GR" dirty="0"/>
          </a:p>
        </p:txBody>
      </p:sp>
      <p:sp>
        <p:nvSpPr>
          <p:cNvPr id="18" name="TextBox 17">
            <a:extLst>
              <a:ext uri="{FF2B5EF4-FFF2-40B4-BE49-F238E27FC236}">
                <a16:creationId xmlns:a16="http://schemas.microsoft.com/office/drawing/2014/main" id="{82047A1A-B646-150D-8A3B-E496D20F2A2A}"/>
              </a:ext>
            </a:extLst>
          </p:cNvPr>
          <p:cNvSpPr txBox="1"/>
          <p:nvPr/>
        </p:nvSpPr>
        <p:spPr>
          <a:xfrm>
            <a:off x="10272409" y="6439710"/>
            <a:ext cx="1400781" cy="369331"/>
          </a:xfrm>
          <a:prstGeom prst="rect">
            <a:avLst/>
          </a:prstGeom>
          <a:noFill/>
        </p:spPr>
        <p:txBody>
          <a:bodyPr wrap="square">
            <a:spAutoFit/>
          </a:bodyPr>
          <a:lstStyle/>
          <a:p>
            <a:r>
              <a:rPr lang="el-GR" b="1" dirty="0">
                <a:solidFill>
                  <a:schemeClr val="bg1"/>
                </a:solidFill>
              </a:rPr>
              <a:t>Αναξιμένης</a:t>
            </a:r>
          </a:p>
        </p:txBody>
      </p:sp>
      <p:sp>
        <p:nvSpPr>
          <p:cNvPr id="29" name="TextBox 28">
            <a:extLst>
              <a:ext uri="{FF2B5EF4-FFF2-40B4-BE49-F238E27FC236}">
                <a16:creationId xmlns:a16="http://schemas.microsoft.com/office/drawing/2014/main" id="{FFDB2755-CFF1-AC69-A6EC-21337C983C73}"/>
              </a:ext>
            </a:extLst>
          </p:cNvPr>
          <p:cNvSpPr txBox="1"/>
          <p:nvPr/>
        </p:nvSpPr>
        <p:spPr>
          <a:xfrm>
            <a:off x="291830" y="1827905"/>
            <a:ext cx="1874196" cy="369332"/>
          </a:xfrm>
          <a:prstGeom prst="rect">
            <a:avLst/>
          </a:prstGeom>
          <a:noFill/>
        </p:spPr>
        <p:txBody>
          <a:bodyPr wrap="square" rtlCol="0">
            <a:spAutoFit/>
          </a:bodyPr>
          <a:lstStyle/>
          <a:p>
            <a:r>
              <a:rPr lang="el-GR" b="1" dirty="0">
                <a:solidFill>
                  <a:schemeClr val="bg1"/>
                </a:solidFill>
              </a:rPr>
              <a:t>Αναξίμανδρος</a:t>
            </a:r>
          </a:p>
        </p:txBody>
      </p:sp>
      <p:pic>
        <p:nvPicPr>
          <p:cNvPr id="31" name="Εικόνα 30">
            <a:extLst>
              <a:ext uri="{FF2B5EF4-FFF2-40B4-BE49-F238E27FC236}">
                <a16:creationId xmlns:a16="http://schemas.microsoft.com/office/drawing/2014/main" id="{37BC68B6-1845-0439-BEF5-D23D3B4F1E64}"/>
              </a:ext>
            </a:extLst>
          </p:cNvPr>
          <p:cNvPicPr>
            <a:picLocks noChangeAspect="1"/>
          </p:cNvPicPr>
          <p:nvPr/>
        </p:nvPicPr>
        <p:blipFill>
          <a:blip r:embed="rId7"/>
          <a:stretch>
            <a:fillRect/>
          </a:stretch>
        </p:blipFill>
        <p:spPr>
          <a:xfrm>
            <a:off x="7384994" y="4114398"/>
            <a:ext cx="2031980" cy="2743601"/>
          </a:xfrm>
          <a:prstGeom prst="rect">
            <a:avLst/>
          </a:prstGeom>
        </p:spPr>
      </p:pic>
      <p:sp>
        <p:nvSpPr>
          <p:cNvPr id="34" name="TextBox 33">
            <a:extLst>
              <a:ext uri="{FF2B5EF4-FFF2-40B4-BE49-F238E27FC236}">
                <a16:creationId xmlns:a16="http://schemas.microsoft.com/office/drawing/2014/main" id="{535A12D0-D42B-DE65-1F0D-E7EFFB0EE19B}"/>
              </a:ext>
            </a:extLst>
          </p:cNvPr>
          <p:cNvSpPr txBox="1"/>
          <p:nvPr/>
        </p:nvSpPr>
        <p:spPr>
          <a:xfrm>
            <a:off x="7363838" y="6352161"/>
            <a:ext cx="1575655" cy="369332"/>
          </a:xfrm>
          <a:prstGeom prst="rect">
            <a:avLst/>
          </a:prstGeom>
          <a:noFill/>
        </p:spPr>
        <p:txBody>
          <a:bodyPr wrap="square" rtlCol="0">
            <a:spAutoFit/>
          </a:bodyPr>
          <a:lstStyle/>
          <a:p>
            <a:r>
              <a:rPr lang="el-GR" b="1" dirty="0">
                <a:solidFill>
                  <a:schemeClr val="bg1"/>
                </a:solidFill>
              </a:rPr>
              <a:t>Παρμενίδης</a:t>
            </a:r>
          </a:p>
        </p:txBody>
      </p:sp>
      <p:pic>
        <p:nvPicPr>
          <p:cNvPr id="36" name="Εικόνα 35">
            <a:extLst>
              <a:ext uri="{FF2B5EF4-FFF2-40B4-BE49-F238E27FC236}">
                <a16:creationId xmlns:a16="http://schemas.microsoft.com/office/drawing/2014/main" id="{D0C7C7F1-B8E7-4BC0-72E3-671016B0B6FA}"/>
              </a:ext>
            </a:extLst>
          </p:cNvPr>
          <p:cNvPicPr>
            <a:picLocks noChangeAspect="1"/>
          </p:cNvPicPr>
          <p:nvPr/>
        </p:nvPicPr>
        <p:blipFill>
          <a:blip r:embed="rId8"/>
          <a:stretch>
            <a:fillRect/>
          </a:stretch>
        </p:blipFill>
        <p:spPr>
          <a:xfrm>
            <a:off x="2358818" y="4073098"/>
            <a:ext cx="2082555" cy="2770670"/>
          </a:xfrm>
          <a:prstGeom prst="rect">
            <a:avLst/>
          </a:prstGeom>
        </p:spPr>
      </p:pic>
      <p:sp>
        <p:nvSpPr>
          <p:cNvPr id="37" name="TextBox 36">
            <a:extLst>
              <a:ext uri="{FF2B5EF4-FFF2-40B4-BE49-F238E27FC236}">
                <a16:creationId xmlns:a16="http://schemas.microsoft.com/office/drawing/2014/main" id="{24206FF6-D5DB-ABBE-1F0D-AF3081F85812}"/>
              </a:ext>
            </a:extLst>
          </p:cNvPr>
          <p:cNvSpPr txBox="1"/>
          <p:nvPr/>
        </p:nvSpPr>
        <p:spPr>
          <a:xfrm>
            <a:off x="5637178" y="3283085"/>
            <a:ext cx="914400" cy="914400"/>
          </a:xfrm>
          <a:prstGeom prst="rect">
            <a:avLst/>
          </a:prstGeom>
          <a:noFill/>
        </p:spPr>
        <p:txBody>
          <a:bodyPr wrap="square" rtlCol="0">
            <a:spAutoFit/>
          </a:bodyPr>
          <a:lstStyle/>
          <a:p>
            <a:endParaRPr lang="el-GR" dirty="0"/>
          </a:p>
        </p:txBody>
      </p:sp>
      <p:sp>
        <p:nvSpPr>
          <p:cNvPr id="38" name="TextBox 37">
            <a:extLst>
              <a:ext uri="{FF2B5EF4-FFF2-40B4-BE49-F238E27FC236}">
                <a16:creationId xmlns:a16="http://schemas.microsoft.com/office/drawing/2014/main" id="{E52B35F3-A172-B257-2B7B-7C2D4BC45274}"/>
              </a:ext>
            </a:extLst>
          </p:cNvPr>
          <p:cNvSpPr txBox="1"/>
          <p:nvPr/>
        </p:nvSpPr>
        <p:spPr>
          <a:xfrm>
            <a:off x="2775026" y="6401119"/>
            <a:ext cx="1645193" cy="369332"/>
          </a:xfrm>
          <a:prstGeom prst="rect">
            <a:avLst/>
          </a:prstGeom>
          <a:noFill/>
        </p:spPr>
        <p:txBody>
          <a:bodyPr wrap="square" rtlCol="0">
            <a:spAutoFit/>
          </a:bodyPr>
          <a:lstStyle/>
          <a:p>
            <a:r>
              <a:rPr lang="el-GR" b="1" dirty="0">
                <a:solidFill>
                  <a:schemeClr val="bg1"/>
                </a:solidFill>
              </a:rPr>
              <a:t>Πυθαγόρας</a:t>
            </a:r>
          </a:p>
        </p:txBody>
      </p:sp>
      <p:pic>
        <p:nvPicPr>
          <p:cNvPr id="13" name="Εικόνα 12">
            <a:extLst>
              <a:ext uri="{FF2B5EF4-FFF2-40B4-BE49-F238E27FC236}">
                <a16:creationId xmlns:a16="http://schemas.microsoft.com/office/drawing/2014/main" id="{501DED8D-A431-CEDF-6A8A-34196414FF9D}"/>
              </a:ext>
            </a:extLst>
          </p:cNvPr>
          <p:cNvPicPr>
            <a:picLocks noChangeAspect="1"/>
          </p:cNvPicPr>
          <p:nvPr/>
        </p:nvPicPr>
        <p:blipFill>
          <a:blip r:embed="rId9"/>
          <a:stretch>
            <a:fillRect/>
          </a:stretch>
        </p:blipFill>
        <p:spPr>
          <a:xfrm>
            <a:off x="4869859" y="4114398"/>
            <a:ext cx="2065494" cy="2743601"/>
          </a:xfrm>
          <a:prstGeom prst="rect">
            <a:avLst/>
          </a:prstGeom>
        </p:spPr>
      </p:pic>
      <p:sp>
        <p:nvSpPr>
          <p:cNvPr id="16" name="TextBox 15">
            <a:extLst>
              <a:ext uri="{FF2B5EF4-FFF2-40B4-BE49-F238E27FC236}">
                <a16:creationId xmlns:a16="http://schemas.microsoft.com/office/drawing/2014/main" id="{D13A754A-45CE-DCA3-ED8E-7A0094375EF7}"/>
              </a:ext>
            </a:extLst>
          </p:cNvPr>
          <p:cNvSpPr txBox="1"/>
          <p:nvPr/>
        </p:nvSpPr>
        <p:spPr>
          <a:xfrm>
            <a:off x="504618" y="6216453"/>
            <a:ext cx="1222443" cy="369332"/>
          </a:xfrm>
          <a:prstGeom prst="rect">
            <a:avLst/>
          </a:prstGeom>
          <a:noFill/>
        </p:spPr>
        <p:txBody>
          <a:bodyPr wrap="square" rtlCol="0">
            <a:spAutoFit/>
          </a:bodyPr>
          <a:lstStyle/>
          <a:p>
            <a:r>
              <a:rPr lang="el-GR" b="1" dirty="0">
                <a:solidFill>
                  <a:schemeClr val="bg1"/>
                </a:solidFill>
              </a:rPr>
              <a:t>Θαλής</a:t>
            </a:r>
          </a:p>
        </p:txBody>
      </p:sp>
      <p:sp>
        <p:nvSpPr>
          <p:cNvPr id="24" name="TextBox 23">
            <a:extLst>
              <a:ext uri="{FF2B5EF4-FFF2-40B4-BE49-F238E27FC236}">
                <a16:creationId xmlns:a16="http://schemas.microsoft.com/office/drawing/2014/main" id="{2CFBF026-0241-3611-B15E-CEDF08956B7D}"/>
              </a:ext>
            </a:extLst>
          </p:cNvPr>
          <p:cNvSpPr txBox="1"/>
          <p:nvPr/>
        </p:nvSpPr>
        <p:spPr>
          <a:xfrm>
            <a:off x="2616844" y="2197237"/>
            <a:ext cx="1381223" cy="369332"/>
          </a:xfrm>
          <a:prstGeom prst="rect">
            <a:avLst/>
          </a:prstGeom>
          <a:noFill/>
        </p:spPr>
        <p:txBody>
          <a:bodyPr wrap="square" rtlCol="0">
            <a:spAutoFit/>
          </a:bodyPr>
          <a:lstStyle/>
          <a:p>
            <a:r>
              <a:rPr lang="el-GR" b="1" dirty="0">
                <a:solidFill>
                  <a:schemeClr val="bg1"/>
                </a:solidFill>
              </a:rPr>
              <a:t>Ηράκλειτος</a:t>
            </a:r>
          </a:p>
        </p:txBody>
      </p:sp>
      <p:pic>
        <p:nvPicPr>
          <p:cNvPr id="26" name="Εικόνα 25">
            <a:extLst>
              <a:ext uri="{FF2B5EF4-FFF2-40B4-BE49-F238E27FC236}">
                <a16:creationId xmlns:a16="http://schemas.microsoft.com/office/drawing/2014/main" id="{767F7AA9-DB67-5032-5CFF-63C78E3FB151}"/>
              </a:ext>
            </a:extLst>
          </p:cNvPr>
          <p:cNvPicPr>
            <a:picLocks noChangeAspect="1"/>
          </p:cNvPicPr>
          <p:nvPr/>
        </p:nvPicPr>
        <p:blipFill>
          <a:blip r:embed="rId10"/>
          <a:stretch>
            <a:fillRect/>
          </a:stretch>
        </p:blipFill>
        <p:spPr>
          <a:xfrm>
            <a:off x="7363838" y="0"/>
            <a:ext cx="2297098" cy="2561171"/>
          </a:xfrm>
          <a:prstGeom prst="rect">
            <a:avLst/>
          </a:prstGeom>
        </p:spPr>
      </p:pic>
      <p:sp>
        <p:nvSpPr>
          <p:cNvPr id="27" name="Φυσαλίδα ομιλίας: Έλλειψη 26">
            <a:extLst>
              <a:ext uri="{FF2B5EF4-FFF2-40B4-BE49-F238E27FC236}">
                <a16:creationId xmlns:a16="http://schemas.microsoft.com/office/drawing/2014/main" id="{6974F81C-6142-E7E9-B3FD-A59C66B5315C}"/>
              </a:ext>
            </a:extLst>
          </p:cNvPr>
          <p:cNvSpPr/>
          <p:nvPr/>
        </p:nvSpPr>
        <p:spPr>
          <a:xfrm>
            <a:off x="2909585" y="3429000"/>
            <a:ext cx="1589458" cy="612648"/>
          </a:xfrm>
          <a:prstGeom prst="wedgeEllipseCallout">
            <a:avLst>
              <a:gd name="adj1" fmla="val 2423"/>
              <a:gd name="adj2" fmla="val 192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Αριθμός</a:t>
            </a:r>
          </a:p>
        </p:txBody>
      </p:sp>
      <p:sp>
        <p:nvSpPr>
          <p:cNvPr id="28" name="Φυσαλίδα ομιλίας: Έλλειψη 27">
            <a:extLst>
              <a:ext uri="{FF2B5EF4-FFF2-40B4-BE49-F238E27FC236}">
                <a16:creationId xmlns:a16="http://schemas.microsoft.com/office/drawing/2014/main" id="{D2E4463C-9202-B163-620B-8A6AE9A095AD}"/>
              </a:ext>
            </a:extLst>
          </p:cNvPr>
          <p:cNvSpPr/>
          <p:nvPr/>
        </p:nvSpPr>
        <p:spPr>
          <a:xfrm>
            <a:off x="3913763" y="1408122"/>
            <a:ext cx="1207141" cy="1043249"/>
          </a:xfrm>
          <a:prstGeom prst="wedgeEllipseCallout">
            <a:avLst>
              <a:gd name="adj1" fmla="val -97206"/>
              <a:gd name="adj2" fmla="val -1093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Φωτιά</a:t>
            </a:r>
          </a:p>
        </p:txBody>
      </p:sp>
      <p:sp>
        <p:nvSpPr>
          <p:cNvPr id="30" name="Φυσαλίδα ομιλίας: Έλλειψη 29">
            <a:extLst>
              <a:ext uri="{FF2B5EF4-FFF2-40B4-BE49-F238E27FC236}">
                <a16:creationId xmlns:a16="http://schemas.microsoft.com/office/drawing/2014/main" id="{64420CA7-D827-04BA-242E-C0629EE2B559}"/>
              </a:ext>
            </a:extLst>
          </p:cNvPr>
          <p:cNvSpPr/>
          <p:nvPr/>
        </p:nvSpPr>
        <p:spPr>
          <a:xfrm>
            <a:off x="4927529" y="2639306"/>
            <a:ext cx="2537386" cy="1552228"/>
          </a:xfrm>
          <a:prstGeom prst="wedgeEllipseCallout">
            <a:avLst>
              <a:gd name="adj1" fmla="val -16423"/>
              <a:gd name="adj2" fmla="val 551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4 στοιχεία: νερό, φωτιά, αέρας, γη</a:t>
            </a:r>
          </a:p>
          <a:p>
            <a:pPr algn="ctr"/>
            <a:r>
              <a:rPr lang="el-GR" dirty="0"/>
              <a:t>2 κινητικές δυνάμεις: </a:t>
            </a:r>
            <a:r>
              <a:rPr lang="el-GR" dirty="0" err="1"/>
              <a:t>νείκος</a:t>
            </a:r>
            <a:r>
              <a:rPr lang="el-GR" dirty="0"/>
              <a:t> και φιλότητα</a:t>
            </a:r>
          </a:p>
        </p:txBody>
      </p:sp>
      <p:sp>
        <p:nvSpPr>
          <p:cNvPr id="32" name="Φυσαλίδα ομιλίας: Έλλειψη 31">
            <a:extLst>
              <a:ext uri="{FF2B5EF4-FFF2-40B4-BE49-F238E27FC236}">
                <a16:creationId xmlns:a16="http://schemas.microsoft.com/office/drawing/2014/main" id="{64087CB0-0A2E-7B76-1982-113E900564EA}"/>
              </a:ext>
            </a:extLst>
          </p:cNvPr>
          <p:cNvSpPr/>
          <p:nvPr/>
        </p:nvSpPr>
        <p:spPr>
          <a:xfrm>
            <a:off x="7464915" y="3088054"/>
            <a:ext cx="1232623" cy="612648"/>
          </a:xfrm>
          <a:prstGeom prst="wedgeEllipseCallout">
            <a:avLst>
              <a:gd name="adj1" fmla="val -1270"/>
              <a:gd name="adj2" fmla="val 2054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Το όν</a:t>
            </a:r>
          </a:p>
        </p:txBody>
      </p:sp>
      <p:sp>
        <p:nvSpPr>
          <p:cNvPr id="33" name="Φυσαλίδα ομιλίας: Έλλειψη 32">
            <a:extLst>
              <a:ext uri="{FF2B5EF4-FFF2-40B4-BE49-F238E27FC236}">
                <a16:creationId xmlns:a16="http://schemas.microsoft.com/office/drawing/2014/main" id="{6AD416D7-F15D-7A21-6E1A-83F55471106B}"/>
              </a:ext>
            </a:extLst>
          </p:cNvPr>
          <p:cNvSpPr/>
          <p:nvPr/>
        </p:nvSpPr>
        <p:spPr>
          <a:xfrm>
            <a:off x="8544814" y="1235371"/>
            <a:ext cx="1116122" cy="846347"/>
          </a:xfrm>
          <a:prstGeom prst="wedgeEllipseCallout">
            <a:avLst>
              <a:gd name="adj1" fmla="val -71149"/>
              <a:gd name="adj2" fmla="val -616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Άτομο</a:t>
            </a:r>
          </a:p>
        </p:txBody>
      </p:sp>
    </p:spTree>
    <p:extLst>
      <p:ext uri="{BB962C8B-B14F-4D97-AF65-F5344CB8AC3E}">
        <p14:creationId xmlns:p14="http://schemas.microsoft.com/office/powerpoint/2010/main" val="420144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395F4D-643C-06E1-717F-000D3B065C98}"/>
              </a:ext>
            </a:extLst>
          </p:cNvPr>
          <p:cNvSpPr>
            <a:spLocks noGrp="1"/>
          </p:cNvSpPr>
          <p:nvPr>
            <p:ph type="title"/>
          </p:nvPr>
        </p:nvSpPr>
        <p:spPr>
          <a:xfrm>
            <a:off x="685801" y="282103"/>
            <a:ext cx="10131425" cy="1264596"/>
          </a:xfrm>
        </p:spPr>
        <p:txBody>
          <a:bodyPr/>
          <a:lstStyle/>
          <a:p>
            <a:r>
              <a:rPr lang="el-GR" dirty="0"/>
              <a:t>ΟΙ ΠΡΟΣΩΚΡΑΤΙΚΟΙ ΓΙΑ ΤΟ ΣΥΜΠΑΝ</a:t>
            </a:r>
          </a:p>
        </p:txBody>
      </p:sp>
      <p:sp>
        <p:nvSpPr>
          <p:cNvPr id="3" name="Θέση περιεχομένου 2">
            <a:extLst>
              <a:ext uri="{FF2B5EF4-FFF2-40B4-BE49-F238E27FC236}">
                <a16:creationId xmlns:a16="http://schemas.microsoft.com/office/drawing/2014/main" id="{1E5ECFA6-D027-1A62-8F42-25D48E242A3D}"/>
              </a:ext>
            </a:extLst>
          </p:cNvPr>
          <p:cNvSpPr>
            <a:spLocks noGrp="1"/>
          </p:cNvSpPr>
          <p:nvPr>
            <p:ph idx="1"/>
          </p:nvPr>
        </p:nvSpPr>
        <p:spPr>
          <a:xfrm>
            <a:off x="685801" y="1371601"/>
            <a:ext cx="10715016" cy="5204296"/>
          </a:xfrm>
        </p:spPr>
        <p:txBody>
          <a:bodyPr>
            <a:normAutofit/>
          </a:bodyPr>
          <a:lstStyle/>
          <a:p>
            <a:pPr>
              <a:buFont typeface="Wingdings" panose="05000000000000000000" pitchFamily="2" charset="2"/>
              <a:buChar char="Ø"/>
            </a:pPr>
            <a:r>
              <a:rPr lang="el-GR" sz="2000" dirty="0">
                <a:solidFill>
                  <a:srgbClr val="FFC000"/>
                </a:solidFill>
              </a:rPr>
              <a:t>Αναξίμανδρος: </a:t>
            </a:r>
            <a:r>
              <a:rPr lang="el-GR" sz="2000" dirty="0"/>
              <a:t>Φανταζόταν τη Γη ως κύλινδρο, με διάμετρο 3 φορές μεγαλύτερη του ύψους του, που αιωρείται σταθερά στη μέση του Σύμπαντος, λόγω ίσης απόστασης από τα όριά του.</a:t>
            </a:r>
          </a:p>
          <a:p>
            <a:pPr>
              <a:buFont typeface="Wingdings" panose="05000000000000000000" pitchFamily="2" charset="2"/>
              <a:buChar char="Ø"/>
            </a:pPr>
            <a:r>
              <a:rPr lang="el-GR" sz="2000" dirty="0">
                <a:solidFill>
                  <a:srgbClr val="FFC000"/>
                </a:solidFill>
              </a:rPr>
              <a:t>Αναξιμένης: </a:t>
            </a:r>
            <a:r>
              <a:rPr lang="el-GR" sz="2000" dirty="0"/>
              <a:t>Φανταζόταν τη Γη ως επίπεδη πλατεία να κρατιέται στον αέρα, αντιλήφθηκε όμως ότι η Σελήνη είναι ετερόφωτη κι έδωσε φυσικές εξηγήσεις για τις εκλείψεις.</a:t>
            </a:r>
          </a:p>
          <a:p>
            <a:pPr>
              <a:buFont typeface="Wingdings" panose="05000000000000000000" pitchFamily="2" charset="2"/>
              <a:buChar char="Ø"/>
            </a:pPr>
            <a:r>
              <a:rPr lang="el-GR" sz="2000" dirty="0">
                <a:solidFill>
                  <a:srgbClr val="FFC000"/>
                </a:solidFill>
              </a:rPr>
              <a:t>Πυθαγόρας: </a:t>
            </a:r>
            <a:r>
              <a:rPr lang="el-GR" sz="2000" dirty="0"/>
              <a:t>Πιθανότατα, η θεωρία για την κίνηση των πλανητών και την αρμονία των σφαιρών ανήκει στους παλιότερους Πυθαγορείους.</a:t>
            </a:r>
          </a:p>
          <a:p>
            <a:pPr>
              <a:buFont typeface="Wingdings" panose="05000000000000000000" pitchFamily="2" charset="2"/>
              <a:buChar char="Ø"/>
            </a:pPr>
            <a:r>
              <a:rPr lang="el-GR" sz="2000" dirty="0">
                <a:solidFill>
                  <a:srgbClr val="FFC000"/>
                </a:solidFill>
              </a:rPr>
              <a:t>Παρμενίδης: </a:t>
            </a:r>
            <a:r>
              <a:rPr lang="el-GR" sz="2000" dirty="0"/>
              <a:t>Ταύτισε τον Αυγερινό με τον Αποσπερίτη και προφανώς από επιρροή Πυθαγορείων αποδεχόταν την ετερόφωτη Σελήνη και τη σφαιρική Γη.</a:t>
            </a:r>
          </a:p>
          <a:p>
            <a:pPr>
              <a:buFont typeface="Wingdings" panose="05000000000000000000" pitchFamily="2" charset="2"/>
              <a:buChar char="Ø"/>
            </a:pPr>
            <a:r>
              <a:rPr lang="el-GR" sz="2000" dirty="0">
                <a:solidFill>
                  <a:srgbClr val="FFC000"/>
                </a:solidFill>
              </a:rPr>
              <a:t>Εμπεδοκλής:  </a:t>
            </a:r>
            <a:r>
              <a:rPr lang="el-GR" sz="2000" dirty="0"/>
              <a:t>Φανταζόταν ότι ο ουρανός αποτελείται από δύο μισά, ένα πύρινο, ένα σκοτεινό. Ο ήλιος κατοπτρίζει το πύρινο κομμάτι.</a:t>
            </a:r>
          </a:p>
          <a:p>
            <a:pPr>
              <a:buFont typeface="Wingdings" panose="05000000000000000000" pitchFamily="2" charset="2"/>
              <a:buChar char="Ø"/>
            </a:pPr>
            <a:r>
              <a:rPr lang="el-GR" sz="2000" dirty="0">
                <a:solidFill>
                  <a:srgbClr val="FFC000"/>
                </a:solidFill>
              </a:rPr>
              <a:t>Δημόκριτος: </a:t>
            </a:r>
            <a:r>
              <a:rPr lang="el-GR" sz="2000" dirty="0"/>
              <a:t>Φανταζόταν τη Γη  ως στρογγυλή λεκάνη μετέωρη στον αέρα. Έτσι εξηγούσε τη χρονική διαφορά ανατολής και δύσης σε διαφορετικούς τόπους.</a:t>
            </a:r>
          </a:p>
        </p:txBody>
      </p:sp>
    </p:spTree>
    <p:extLst>
      <p:ext uri="{BB962C8B-B14F-4D97-AF65-F5344CB8AC3E}">
        <p14:creationId xmlns:p14="http://schemas.microsoft.com/office/powerpoint/2010/main" val="214533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9789CF-E6BD-FAD3-77CD-9D2D4D770B34}"/>
              </a:ext>
            </a:extLst>
          </p:cNvPr>
          <p:cNvSpPr>
            <a:spLocks noGrp="1"/>
          </p:cNvSpPr>
          <p:nvPr>
            <p:ph type="title"/>
          </p:nvPr>
        </p:nvSpPr>
        <p:spPr>
          <a:xfrm>
            <a:off x="685801" y="457201"/>
            <a:ext cx="10131425" cy="1040860"/>
          </a:xfrm>
        </p:spPr>
        <p:txBody>
          <a:bodyPr/>
          <a:lstStyle/>
          <a:p>
            <a:pPr algn="ctr"/>
            <a:r>
              <a:rPr lang="el-GR" b="1" dirty="0" err="1"/>
              <a:t>Χωρος</a:t>
            </a:r>
            <a:r>
              <a:rPr lang="el-GR" b="1" dirty="0"/>
              <a:t> – </a:t>
            </a:r>
            <a:r>
              <a:rPr lang="el-GR" b="1" dirty="0" err="1"/>
              <a:t>τοποσ</a:t>
            </a:r>
            <a:r>
              <a:rPr lang="el-GR" b="1" dirty="0"/>
              <a:t> / </a:t>
            </a:r>
            <a:r>
              <a:rPr lang="el-GR" b="1" dirty="0" err="1"/>
              <a:t>πληροτητα</a:t>
            </a:r>
            <a:r>
              <a:rPr lang="el-GR" b="1" dirty="0"/>
              <a:t> ή </a:t>
            </a:r>
            <a:r>
              <a:rPr lang="el-GR" b="1" dirty="0" err="1"/>
              <a:t>κενο</a:t>
            </a:r>
            <a:endParaRPr lang="el-GR" b="1" dirty="0"/>
          </a:p>
        </p:txBody>
      </p:sp>
      <p:sp>
        <p:nvSpPr>
          <p:cNvPr id="3" name="Θέση κειμένου 2">
            <a:extLst>
              <a:ext uri="{FF2B5EF4-FFF2-40B4-BE49-F238E27FC236}">
                <a16:creationId xmlns:a16="http://schemas.microsoft.com/office/drawing/2014/main" id="{1F833039-B949-473B-C415-64813CC81EC2}"/>
              </a:ext>
            </a:extLst>
          </p:cNvPr>
          <p:cNvSpPr>
            <a:spLocks noGrp="1"/>
          </p:cNvSpPr>
          <p:nvPr>
            <p:ph type="body" idx="1"/>
          </p:nvPr>
        </p:nvSpPr>
        <p:spPr>
          <a:xfrm>
            <a:off x="973670" y="1498061"/>
            <a:ext cx="4709054" cy="525292"/>
          </a:xfrm>
        </p:spPr>
        <p:txBody>
          <a:bodyPr/>
          <a:lstStyle/>
          <a:p>
            <a:r>
              <a:rPr lang="el-GR" dirty="0">
                <a:solidFill>
                  <a:srgbClr val="FFC000"/>
                </a:solidFill>
              </a:rPr>
              <a:t>Αριστοτέλης </a:t>
            </a:r>
          </a:p>
        </p:txBody>
      </p:sp>
      <p:sp>
        <p:nvSpPr>
          <p:cNvPr id="4" name="Θέση περιεχομένου 3">
            <a:extLst>
              <a:ext uri="{FF2B5EF4-FFF2-40B4-BE49-F238E27FC236}">
                <a16:creationId xmlns:a16="http://schemas.microsoft.com/office/drawing/2014/main" id="{C54F54C7-2492-5B8C-C763-54CFDF864AE8}"/>
              </a:ext>
            </a:extLst>
          </p:cNvPr>
          <p:cNvSpPr>
            <a:spLocks noGrp="1"/>
          </p:cNvSpPr>
          <p:nvPr>
            <p:ph sz="half" idx="2"/>
          </p:nvPr>
        </p:nvSpPr>
        <p:spPr>
          <a:xfrm>
            <a:off x="685801" y="2023353"/>
            <a:ext cx="4996923" cy="3767846"/>
          </a:xfrm>
        </p:spPr>
        <p:txBody>
          <a:bodyPr>
            <a:normAutofit/>
          </a:bodyPr>
          <a:lstStyle/>
          <a:p>
            <a:r>
              <a:rPr lang="el-GR" sz="2400" dirty="0"/>
              <a:t>Χώρος είναι ο τόπος που καταλαμβάνουν τα πράγματα.</a:t>
            </a:r>
          </a:p>
          <a:p>
            <a:r>
              <a:rPr lang="el-GR" sz="2400" dirty="0"/>
              <a:t>Συνεπάγεται ότι ο χώρος συμπίπτει με την ύλη και δεν μπορεί να υπάρξει χωρίς αυτή.</a:t>
            </a:r>
          </a:p>
          <a:p>
            <a:r>
              <a:rPr lang="el-GR" sz="2400" dirty="0"/>
              <a:t>Επομένως δεν μπορεί να υπάρξει κενός χώρος.</a:t>
            </a:r>
          </a:p>
        </p:txBody>
      </p:sp>
      <p:sp>
        <p:nvSpPr>
          <p:cNvPr id="5" name="Θέση κειμένου 4">
            <a:extLst>
              <a:ext uri="{FF2B5EF4-FFF2-40B4-BE49-F238E27FC236}">
                <a16:creationId xmlns:a16="http://schemas.microsoft.com/office/drawing/2014/main" id="{983DD52D-E357-0F18-F84A-A3DA2AB231EA}"/>
              </a:ext>
            </a:extLst>
          </p:cNvPr>
          <p:cNvSpPr>
            <a:spLocks noGrp="1"/>
          </p:cNvSpPr>
          <p:nvPr>
            <p:ph type="body" sz="quarter" idx="3"/>
          </p:nvPr>
        </p:nvSpPr>
        <p:spPr>
          <a:xfrm>
            <a:off x="6096003" y="1498062"/>
            <a:ext cx="4722813" cy="525292"/>
          </a:xfrm>
        </p:spPr>
        <p:txBody>
          <a:bodyPr/>
          <a:lstStyle/>
          <a:p>
            <a:r>
              <a:rPr lang="el-GR" dirty="0">
                <a:solidFill>
                  <a:srgbClr val="FFC000"/>
                </a:solidFill>
              </a:rPr>
              <a:t>Δημόκριτος</a:t>
            </a:r>
          </a:p>
        </p:txBody>
      </p:sp>
      <p:sp>
        <p:nvSpPr>
          <p:cNvPr id="6" name="Θέση περιεχομένου 5">
            <a:extLst>
              <a:ext uri="{FF2B5EF4-FFF2-40B4-BE49-F238E27FC236}">
                <a16:creationId xmlns:a16="http://schemas.microsoft.com/office/drawing/2014/main" id="{3F13A764-85F7-0984-9D70-548EE4A4DFB1}"/>
              </a:ext>
            </a:extLst>
          </p:cNvPr>
          <p:cNvSpPr>
            <a:spLocks noGrp="1"/>
          </p:cNvSpPr>
          <p:nvPr>
            <p:ph sz="quarter" idx="4"/>
          </p:nvPr>
        </p:nvSpPr>
        <p:spPr>
          <a:xfrm>
            <a:off x="5823483" y="2023353"/>
            <a:ext cx="4995334" cy="3767846"/>
          </a:xfrm>
        </p:spPr>
        <p:txBody>
          <a:bodyPr>
            <a:normAutofit/>
          </a:bodyPr>
          <a:lstStyle/>
          <a:p>
            <a:r>
              <a:rPr lang="el-GR" sz="2400" dirty="0"/>
              <a:t>Η χωρική έκταση δεν συμπίπτει με την ύλη, αλλά την περιλαμβάνει.</a:t>
            </a:r>
          </a:p>
          <a:p>
            <a:r>
              <a:rPr lang="el-GR" sz="2400" dirty="0"/>
              <a:t>Οι ατομιστές ονομάζουν ον το πλήρες και το συμπαγές. Το κενό το ονομάζουν μη ον. (Σύμφωνα με αυτούς το ον δεν είναι σε καμιά περίπτωση πιο πραγματικό από το μη ον)</a:t>
            </a:r>
          </a:p>
        </p:txBody>
      </p:sp>
    </p:spTree>
    <p:extLst>
      <p:ext uri="{BB962C8B-B14F-4D97-AF65-F5344CB8AC3E}">
        <p14:creationId xmlns:p14="http://schemas.microsoft.com/office/powerpoint/2010/main" val="17344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91996-E3A1-E957-E516-143198D12336}"/>
              </a:ext>
            </a:extLst>
          </p:cNvPr>
          <p:cNvSpPr>
            <a:spLocks noGrp="1"/>
          </p:cNvSpPr>
          <p:nvPr>
            <p:ph type="title"/>
          </p:nvPr>
        </p:nvSpPr>
        <p:spPr/>
        <p:txBody>
          <a:bodyPr/>
          <a:lstStyle/>
          <a:p>
            <a:r>
              <a:rPr lang="el-GR" b="1" dirty="0" err="1">
                <a:solidFill>
                  <a:schemeClr val="accent4">
                    <a:lumMod val="75000"/>
                  </a:schemeClr>
                </a:solidFill>
              </a:rPr>
              <a:t>Γεωκεντρισμοσ</a:t>
            </a:r>
            <a:endParaRPr lang="el-GR" b="1" dirty="0">
              <a:solidFill>
                <a:schemeClr val="accent4">
                  <a:lumMod val="75000"/>
                </a:schemeClr>
              </a:solidFill>
            </a:endParaRPr>
          </a:p>
        </p:txBody>
      </p:sp>
      <p:sp>
        <p:nvSpPr>
          <p:cNvPr id="3" name="Θέση περιεχομένου 2">
            <a:extLst>
              <a:ext uri="{FF2B5EF4-FFF2-40B4-BE49-F238E27FC236}">
                <a16:creationId xmlns:a16="http://schemas.microsoft.com/office/drawing/2014/main" id="{CEF2E017-1826-701C-2B1A-9FB0BE3F23ED}"/>
              </a:ext>
            </a:extLst>
          </p:cNvPr>
          <p:cNvSpPr>
            <a:spLocks noGrp="1"/>
          </p:cNvSpPr>
          <p:nvPr>
            <p:ph idx="4294967295"/>
          </p:nvPr>
        </p:nvSpPr>
        <p:spPr>
          <a:xfrm>
            <a:off x="0" y="2141538"/>
            <a:ext cx="10404475" cy="4230687"/>
          </a:xfrm>
        </p:spPr>
        <p:txBody>
          <a:bodyPr>
            <a:normAutofit fontScale="92500" lnSpcReduction="20000"/>
          </a:bodyPr>
          <a:lstStyle/>
          <a:p>
            <a:pPr marL="0" indent="0" algn="ctr">
              <a:buNone/>
            </a:pPr>
            <a:r>
              <a:rPr lang="el-GR" sz="3200" b="1" dirty="0">
                <a:solidFill>
                  <a:schemeClr val="accent4">
                    <a:lumMod val="75000"/>
                  </a:schemeClr>
                </a:solidFill>
              </a:rPr>
              <a:t>2ος αιώνας μ.Χ.</a:t>
            </a:r>
          </a:p>
          <a:p>
            <a:pPr marL="0" indent="0" algn="ctr">
              <a:buNone/>
            </a:pPr>
            <a:r>
              <a:rPr lang="el-GR" sz="3200" b="1" dirty="0">
                <a:solidFill>
                  <a:schemeClr val="accent4">
                    <a:lumMod val="75000"/>
                  </a:schemeClr>
                </a:solidFill>
              </a:rPr>
              <a:t>Πτολεμαίος: </a:t>
            </a:r>
            <a:r>
              <a:rPr lang="el-GR" sz="3200" b="1" dirty="0" err="1">
                <a:solidFill>
                  <a:schemeClr val="accent4">
                    <a:lumMod val="75000"/>
                  </a:schemeClr>
                </a:solidFill>
              </a:rPr>
              <a:t>Αλμαγέστη</a:t>
            </a:r>
            <a:endParaRPr lang="el-GR" sz="3200" b="1" dirty="0">
              <a:solidFill>
                <a:schemeClr val="accent4">
                  <a:lumMod val="75000"/>
                </a:schemeClr>
              </a:solidFill>
            </a:endParaRPr>
          </a:p>
          <a:p>
            <a:pPr marL="0" indent="0" algn="ctr">
              <a:buNone/>
            </a:pPr>
            <a:endParaRPr lang="el-GR" sz="3200" b="1" dirty="0"/>
          </a:p>
          <a:p>
            <a:pPr marL="0" indent="0" algn="ctr">
              <a:buNone/>
            </a:pPr>
            <a:endParaRPr lang="el-GR" sz="3200" b="1" dirty="0"/>
          </a:p>
          <a:p>
            <a:pPr marL="0" indent="0">
              <a:buNone/>
            </a:pPr>
            <a:r>
              <a:rPr lang="el-GR" sz="3200" dirty="0"/>
              <a:t>Περιγράφει τον κόσμο ως μια δομή ομόκεντρων στρωμάτων, η οποία διαιρείται σε δύο διαφορετικές ζώνες</a:t>
            </a:r>
          </a:p>
          <a:p>
            <a:pPr marL="0" indent="0">
              <a:buNone/>
            </a:pPr>
            <a:r>
              <a:rPr lang="el-GR" sz="3200" dirty="0"/>
              <a:t> </a:t>
            </a:r>
            <a:r>
              <a:rPr lang="el-GR" sz="3200" b="1" dirty="0"/>
              <a:t>(</a:t>
            </a:r>
            <a:r>
              <a:rPr lang="el-GR" sz="3200" b="1" dirty="0" err="1"/>
              <a:t>υποσελήνιος</a:t>
            </a:r>
            <a:r>
              <a:rPr lang="el-GR" sz="3200" b="1" dirty="0"/>
              <a:t> </a:t>
            </a:r>
            <a:r>
              <a:rPr lang="el-GR" sz="3200" dirty="0"/>
              <a:t>και</a:t>
            </a:r>
            <a:r>
              <a:rPr lang="el-GR" sz="3200" b="1" dirty="0"/>
              <a:t> </a:t>
            </a:r>
            <a:r>
              <a:rPr lang="el-GR" sz="3200" b="1" dirty="0" err="1"/>
              <a:t>υπερσελήνιος</a:t>
            </a:r>
            <a:r>
              <a:rPr lang="el-GR" sz="3200" b="1" dirty="0"/>
              <a:t> κόσμος) </a:t>
            </a:r>
          </a:p>
          <a:p>
            <a:pPr marL="0" indent="0">
              <a:buNone/>
            </a:pPr>
            <a:r>
              <a:rPr lang="el-GR" sz="3200" dirty="0"/>
              <a:t>που δεν είναι ομογενείς και προσδιορίζονται από ανόμοιους φυσικούς νόμους.</a:t>
            </a:r>
          </a:p>
        </p:txBody>
      </p:sp>
      <p:pic>
        <p:nvPicPr>
          <p:cNvPr id="5" name="Εικόνα 4">
            <a:extLst>
              <a:ext uri="{FF2B5EF4-FFF2-40B4-BE49-F238E27FC236}">
                <a16:creationId xmlns:a16="http://schemas.microsoft.com/office/drawing/2014/main" id="{4F96550F-99E7-2D3C-26B6-C6AE3072BBD4}"/>
              </a:ext>
            </a:extLst>
          </p:cNvPr>
          <p:cNvPicPr>
            <a:picLocks noChangeAspect="1"/>
          </p:cNvPicPr>
          <p:nvPr/>
        </p:nvPicPr>
        <p:blipFill>
          <a:blip r:embed="rId2"/>
          <a:stretch>
            <a:fillRect/>
          </a:stretch>
        </p:blipFill>
        <p:spPr>
          <a:xfrm>
            <a:off x="7879404" y="110347"/>
            <a:ext cx="4166681" cy="3800171"/>
          </a:xfrm>
          <a:prstGeom prst="rect">
            <a:avLst/>
          </a:prstGeom>
        </p:spPr>
      </p:pic>
    </p:spTree>
    <p:extLst>
      <p:ext uri="{BB962C8B-B14F-4D97-AF65-F5344CB8AC3E}">
        <p14:creationId xmlns:p14="http://schemas.microsoft.com/office/powerpoint/2010/main" val="253375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213697-3E24-92D9-A2D1-3FB8D692780A}"/>
              </a:ext>
            </a:extLst>
          </p:cNvPr>
          <p:cNvSpPr>
            <a:spLocks noGrp="1"/>
          </p:cNvSpPr>
          <p:nvPr>
            <p:ph type="title"/>
          </p:nvPr>
        </p:nvSpPr>
        <p:spPr/>
        <p:txBody>
          <a:bodyPr/>
          <a:lstStyle/>
          <a:p>
            <a:r>
              <a:rPr lang="el-GR" dirty="0"/>
              <a:t>ΕΠΙΧΕΙΡΗΜΑΤΑ ΓΕΩΚΕΝΤΡΙΣΜΟΥ</a:t>
            </a:r>
          </a:p>
        </p:txBody>
      </p:sp>
      <p:sp>
        <p:nvSpPr>
          <p:cNvPr id="3" name="TextBox 2">
            <a:extLst>
              <a:ext uri="{FF2B5EF4-FFF2-40B4-BE49-F238E27FC236}">
                <a16:creationId xmlns:a16="http://schemas.microsoft.com/office/drawing/2014/main" id="{1545892D-6A87-081F-EA43-33DE537983AF}"/>
              </a:ext>
            </a:extLst>
          </p:cNvPr>
          <p:cNvSpPr txBox="1"/>
          <p:nvPr/>
        </p:nvSpPr>
        <p:spPr>
          <a:xfrm>
            <a:off x="1196501" y="2636196"/>
            <a:ext cx="9620725" cy="2554545"/>
          </a:xfrm>
          <a:prstGeom prst="rect">
            <a:avLst/>
          </a:prstGeom>
          <a:noFill/>
        </p:spPr>
        <p:txBody>
          <a:bodyPr wrap="square" rtlCol="0">
            <a:spAutoFit/>
          </a:bodyPr>
          <a:lstStyle/>
          <a:p>
            <a:pPr marL="457200" indent="-457200">
              <a:buFont typeface="Wingdings" panose="05000000000000000000" pitchFamily="2" charset="2"/>
              <a:buChar char="Ø"/>
            </a:pPr>
            <a:r>
              <a:rPr lang="el-GR" sz="3200" dirty="0"/>
              <a:t>Το επιχείρημα του πύργου</a:t>
            </a:r>
          </a:p>
          <a:p>
            <a:endParaRPr lang="el-GR" sz="3200" dirty="0"/>
          </a:p>
          <a:p>
            <a:pPr marL="457200" indent="-457200">
              <a:buFont typeface="Wingdings" panose="05000000000000000000" pitchFamily="2" charset="2"/>
              <a:buChar char="Ø"/>
            </a:pPr>
            <a:r>
              <a:rPr lang="el-GR" sz="3200" dirty="0"/>
              <a:t>Το επιχείρημα των σύννεφων</a:t>
            </a:r>
          </a:p>
          <a:p>
            <a:pPr marL="457200" indent="-457200">
              <a:buFont typeface="Wingdings" panose="05000000000000000000" pitchFamily="2" charset="2"/>
              <a:buChar char="Ø"/>
            </a:pPr>
            <a:endParaRPr lang="el-GR" sz="3200" dirty="0"/>
          </a:p>
          <a:p>
            <a:pPr marL="457200" indent="-457200">
              <a:buFont typeface="Wingdings" panose="05000000000000000000" pitchFamily="2" charset="2"/>
              <a:buChar char="Ø"/>
            </a:pPr>
            <a:r>
              <a:rPr lang="el-GR" sz="3200" dirty="0"/>
              <a:t>Το επιχείρημα της έλλειψης πλανητικής παράλλαξης</a:t>
            </a:r>
          </a:p>
        </p:txBody>
      </p:sp>
      <p:pic>
        <p:nvPicPr>
          <p:cNvPr id="5" name="Εικόνα 4">
            <a:extLst>
              <a:ext uri="{FF2B5EF4-FFF2-40B4-BE49-F238E27FC236}">
                <a16:creationId xmlns:a16="http://schemas.microsoft.com/office/drawing/2014/main" id="{EA9E98BF-789D-0C64-38F6-312E83BD0F9D}"/>
              </a:ext>
            </a:extLst>
          </p:cNvPr>
          <p:cNvPicPr>
            <a:picLocks noChangeAspect="1"/>
          </p:cNvPicPr>
          <p:nvPr/>
        </p:nvPicPr>
        <p:blipFill>
          <a:blip r:embed="rId2"/>
          <a:stretch>
            <a:fillRect/>
          </a:stretch>
        </p:blipFill>
        <p:spPr>
          <a:xfrm>
            <a:off x="6887183" y="184826"/>
            <a:ext cx="5136203" cy="3774331"/>
          </a:xfrm>
          <a:prstGeom prst="rect">
            <a:avLst/>
          </a:prstGeom>
        </p:spPr>
      </p:pic>
    </p:spTree>
    <p:extLst>
      <p:ext uri="{BB962C8B-B14F-4D97-AF65-F5344CB8AC3E}">
        <p14:creationId xmlns:p14="http://schemas.microsoft.com/office/powerpoint/2010/main" val="169070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108FAB-A101-CEB6-8033-1938093A8AAF}"/>
              </a:ext>
            </a:extLst>
          </p:cNvPr>
          <p:cNvSpPr>
            <a:spLocks noGrp="1"/>
          </p:cNvSpPr>
          <p:nvPr>
            <p:ph type="title"/>
          </p:nvPr>
        </p:nvSpPr>
        <p:spPr/>
        <p:txBody>
          <a:bodyPr/>
          <a:lstStyle/>
          <a:p>
            <a:r>
              <a:rPr lang="el-GR" b="1" dirty="0" err="1">
                <a:solidFill>
                  <a:srgbClr val="FFFF00"/>
                </a:solidFill>
              </a:rPr>
              <a:t>Ηλιοκεντρισμοσ</a:t>
            </a:r>
            <a:endParaRPr lang="el-GR" b="1" dirty="0">
              <a:solidFill>
                <a:srgbClr val="FFFF00"/>
              </a:solidFill>
            </a:endParaRPr>
          </a:p>
        </p:txBody>
      </p:sp>
      <p:sp>
        <p:nvSpPr>
          <p:cNvPr id="4" name="TextBox 3">
            <a:extLst>
              <a:ext uri="{FF2B5EF4-FFF2-40B4-BE49-F238E27FC236}">
                <a16:creationId xmlns:a16="http://schemas.microsoft.com/office/drawing/2014/main" id="{F5A1C2B5-4A01-1D9C-45DC-ADDDC71EE9F3}"/>
              </a:ext>
            </a:extLst>
          </p:cNvPr>
          <p:cNvSpPr txBox="1"/>
          <p:nvPr/>
        </p:nvSpPr>
        <p:spPr>
          <a:xfrm>
            <a:off x="311285" y="2984952"/>
            <a:ext cx="7791855" cy="3539430"/>
          </a:xfrm>
          <a:prstGeom prst="rect">
            <a:avLst/>
          </a:prstGeom>
          <a:noFill/>
        </p:spPr>
        <p:txBody>
          <a:bodyPr wrap="square" rtlCol="0">
            <a:spAutoFit/>
          </a:bodyPr>
          <a:lstStyle/>
          <a:p>
            <a:pPr marL="457200" indent="-457200">
              <a:buFont typeface="Wingdings" panose="05000000000000000000" pitchFamily="2" charset="2"/>
              <a:buChar char="Ø"/>
            </a:pPr>
            <a:r>
              <a:rPr lang="el-GR" sz="2800" dirty="0">
                <a:solidFill>
                  <a:srgbClr val="FFFF00"/>
                </a:solidFill>
              </a:rPr>
              <a:t>Αρίσταρχος ο Σάμιος (3</a:t>
            </a:r>
            <a:r>
              <a:rPr lang="el-GR" sz="2800" baseline="30000" dirty="0">
                <a:solidFill>
                  <a:srgbClr val="FFFF00"/>
                </a:solidFill>
              </a:rPr>
              <a:t>ος</a:t>
            </a:r>
            <a:r>
              <a:rPr lang="el-GR" sz="2800" dirty="0">
                <a:solidFill>
                  <a:srgbClr val="FFFF00"/>
                </a:solidFill>
              </a:rPr>
              <a:t> αιώνας π.Χ.):  </a:t>
            </a:r>
            <a:r>
              <a:rPr lang="el-GR" sz="2800" dirty="0"/>
              <a:t>Εξέφρασε τη μοναδική ηλιοκεντρική υπόθεση της αρχαιότητας</a:t>
            </a:r>
          </a:p>
          <a:p>
            <a:pPr marL="457200" indent="-457200">
              <a:buFont typeface="Wingdings" panose="05000000000000000000" pitchFamily="2" charset="2"/>
              <a:buChar char="Ø"/>
            </a:pPr>
            <a:endParaRPr lang="el-GR" sz="2800" dirty="0"/>
          </a:p>
          <a:p>
            <a:pPr marL="457200" indent="-457200">
              <a:buFont typeface="Wingdings" panose="05000000000000000000" pitchFamily="2" charset="2"/>
              <a:buChar char="Ø"/>
            </a:pPr>
            <a:r>
              <a:rPr lang="el-GR" sz="2800" dirty="0">
                <a:solidFill>
                  <a:srgbClr val="FFFF00"/>
                </a:solidFill>
              </a:rPr>
              <a:t>Κοπερνίκεια επανάσταση: </a:t>
            </a:r>
            <a:r>
              <a:rPr lang="en-US" sz="2800" dirty="0" err="1"/>
              <a:t>lucerna</a:t>
            </a:r>
            <a:r>
              <a:rPr lang="en-US" sz="2800" dirty="0"/>
              <a:t> mundi</a:t>
            </a:r>
            <a:endParaRPr lang="el-GR"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l-GR" sz="2800" dirty="0" err="1">
                <a:solidFill>
                  <a:srgbClr val="FFFF00"/>
                </a:solidFill>
              </a:rPr>
              <a:t>Κέπλερ</a:t>
            </a:r>
            <a:r>
              <a:rPr lang="el-GR" sz="2800" dirty="0">
                <a:solidFill>
                  <a:srgbClr val="FFFF00"/>
                </a:solidFill>
              </a:rPr>
              <a:t>:</a:t>
            </a:r>
            <a:r>
              <a:rPr lang="el-GR" sz="2800" dirty="0"/>
              <a:t> Ο ήλιος ως πρώτη κινητήρια δύναμη / </a:t>
            </a:r>
            <a:r>
              <a:rPr lang="en-US" sz="2800" dirty="0"/>
              <a:t>vis </a:t>
            </a:r>
            <a:r>
              <a:rPr lang="en-US" sz="2800" dirty="0" err="1"/>
              <a:t>corporea</a:t>
            </a:r>
            <a:r>
              <a:rPr lang="el-GR" sz="2800" dirty="0"/>
              <a:t> μαγνητικής φύσης</a:t>
            </a:r>
          </a:p>
        </p:txBody>
      </p:sp>
      <p:pic>
        <p:nvPicPr>
          <p:cNvPr id="6" name="Εικόνα 5">
            <a:extLst>
              <a:ext uri="{FF2B5EF4-FFF2-40B4-BE49-F238E27FC236}">
                <a16:creationId xmlns:a16="http://schemas.microsoft.com/office/drawing/2014/main" id="{4C8E598C-91DF-DE4B-5530-4C97B19A34FB}"/>
              </a:ext>
            </a:extLst>
          </p:cNvPr>
          <p:cNvPicPr>
            <a:picLocks noChangeAspect="1"/>
          </p:cNvPicPr>
          <p:nvPr/>
        </p:nvPicPr>
        <p:blipFill>
          <a:blip r:embed="rId2"/>
          <a:stretch>
            <a:fillRect/>
          </a:stretch>
        </p:blipFill>
        <p:spPr>
          <a:xfrm>
            <a:off x="7480570" y="145915"/>
            <a:ext cx="4630366" cy="3463047"/>
          </a:xfrm>
          <a:prstGeom prst="rect">
            <a:avLst/>
          </a:prstGeom>
        </p:spPr>
      </p:pic>
    </p:spTree>
    <p:extLst>
      <p:ext uri="{BB962C8B-B14F-4D97-AF65-F5344CB8AC3E}">
        <p14:creationId xmlns:p14="http://schemas.microsoft.com/office/powerpoint/2010/main" val="345503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4E6A51FC-D3A5-D121-4133-CF2FB8988054}"/>
              </a:ext>
            </a:extLst>
          </p:cNvPr>
          <p:cNvSpPr>
            <a:spLocks noGrp="1"/>
          </p:cNvSpPr>
          <p:nvPr>
            <p:ph type="title"/>
          </p:nvPr>
        </p:nvSpPr>
        <p:spPr/>
        <p:txBody>
          <a:bodyPr>
            <a:normAutofit fontScale="90000"/>
          </a:bodyPr>
          <a:lstStyle/>
          <a:p>
            <a:pPr algn="ctr"/>
            <a:r>
              <a:rPr lang="el-GR" b="1" dirty="0">
                <a:solidFill>
                  <a:srgbClr val="FFC000"/>
                </a:solidFill>
              </a:rPr>
              <a:t>Βιβλιογραφία</a:t>
            </a:r>
            <a:br>
              <a:rPr lang="en-US" b="1" dirty="0">
                <a:solidFill>
                  <a:srgbClr val="FFC000"/>
                </a:solidFill>
              </a:rPr>
            </a:br>
            <a:br>
              <a:rPr lang="el-GR" dirty="0"/>
            </a:br>
            <a:r>
              <a:rPr lang="el-GR" sz="2800" dirty="0" err="1"/>
              <a:t>Τσέλλερ</a:t>
            </a:r>
            <a:r>
              <a:rPr lang="el-GR" sz="2800" dirty="0"/>
              <a:t> – </a:t>
            </a:r>
            <a:r>
              <a:rPr lang="el-GR" sz="2800" dirty="0" err="1"/>
              <a:t>Νέστλε</a:t>
            </a:r>
            <a:r>
              <a:rPr lang="el-GR" sz="2800" dirty="0"/>
              <a:t>: Ιστορία της Ελληνικής Φιλοσοφίας , </a:t>
            </a:r>
            <a:r>
              <a:rPr lang="el-GR" sz="2800" dirty="0" err="1"/>
              <a:t>εκδ</a:t>
            </a:r>
            <a:r>
              <a:rPr lang="el-GR" sz="2800" dirty="0"/>
              <a:t>. Εστία, Αθήνα</a:t>
            </a:r>
            <a:br>
              <a:rPr lang="en-US" sz="2800" dirty="0"/>
            </a:br>
            <a:br>
              <a:rPr lang="el-GR" sz="2800" dirty="0"/>
            </a:br>
            <a:r>
              <a:rPr lang="en-US" sz="2800" dirty="0"/>
              <a:t>Ubaldo N., </a:t>
            </a:r>
            <a:r>
              <a:rPr lang="el-GR" sz="2800" dirty="0"/>
              <a:t>Εικονογραφημένος Άτλας της Φιλοσοφίας, </a:t>
            </a:r>
            <a:r>
              <a:rPr lang="el-GR" sz="2800" dirty="0" err="1"/>
              <a:t>εκδ</a:t>
            </a:r>
            <a:r>
              <a:rPr lang="el-GR" sz="2800" dirty="0"/>
              <a:t>. Ενάλιος</a:t>
            </a:r>
            <a:br>
              <a:rPr lang="en-US" sz="2800" dirty="0"/>
            </a:br>
            <a:br>
              <a:rPr lang="el-GR" sz="2800" dirty="0"/>
            </a:br>
            <a:r>
              <a:rPr lang="el-GR" sz="2800" dirty="0"/>
              <a:t>Διαδικτυακοί τόποι</a:t>
            </a:r>
          </a:p>
        </p:txBody>
      </p:sp>
      <p:sp>
        <p:nvSpPr>
          <p:cNvPr id="4" name="Θέση κειμένου 3">
            <a:extLst>
              <a:ext uri="{FF2B5EF4-FFF2-40B4-BE49-F238E27FC236}">
                <a16:creationId xmlns:a16="http://schemas.microsoft.com/office/drawing/2014/main" id="{5DFFE748-4B00-D986-24B5-3175D6E4EC96}"/>
              </a:ext>
            </a:extLst>
          </p:cNvPr>
          <p:cNvSpPr>
            <a:spLocks noGrp="1"/>
          </p:cNvSpPr>
          <p:nvPr>
            <p:ph type="body" idx="1"/>
          </p:nvPr>
        </p:nvSpPr>
        <p:spPr/>
        <p:txBody>
          <a:bodyPr/>
          <a:lstStyle/>
          <a:p>
            <a:pPr algn="ctr"/>
            <a:r>
              <a:rPr lang="el-GR" dirty="0">
                <a:solidFill>
                  <a:srgbClr val="FFC000"/>
                </a:solidFill>
              </a:rPr>
              <a:t>ΟΜΙΛΟΣ ΑΣΤΡΟΝΟΜΙΑΣ ΚΑΙ ΦΙΛΟΣΟΦΙΑΣ</a:t>
            </a:r>
          </a:p>
          <a:p>
            <a:pPr algn="ctr"/>
            <a:r>
              <a:rPr lang="el-GR" dirty="0">
                <a:solidFill>
                  <a:srgbClr val="FFC000"/>
                </a:solidFill>
              </a:rPr>
              <a:t>ΓΕΛ ΝΙΓΡΙΤΑΣ</a:t>
            </a:r>
          </a:p>
          <a:p>
            <a:pPr algn="ctr"/>
            <a:r>
              <a:rPr lang="el-GR" dirty="0">
                <a:solidFill>
                  <a:srgbClr val="FFC000"/>
                </a:solidFill>
              </a:rPr>
              <a:t>ΣΧΟΛΙΚΟ ΕΤΟΣ 2025-2026</a:t>
            </a:r>
          </a:p>
        </p:txBody>
      </p:sp>
    </p:spTree>
    <p:extLst>
      <p:ext uri="{BB962C8B-B14F-4D97-AF65-F5344CB8AC3E}">
        <p14:creationId xmlns:p14="http://schemas.microsoft.com/office/powerpoint/2010/main" val="1910281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{2104E571-4AED-43BC-B2B7-6073BA0C1B5A}TFb5ae2469-0bae-4978-b0e0-39dd046150ff0d7e44ae-9ee290105fa0</Template>
  <TotalTime>1573</TotalTime>
  <Words>529</Words>
  <Application>Microsoft Office PowerPoint</Application>
  <PresentationFormat>Ευρεία οθόνη</PresentationFormat>
  <Paragraphs>75</Paragraphs>
  <Slides>10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Wingdings</vt:lpstr>
      <vt:lpstr>Ουράνιο</vt:lpstr>
      <vt:lpstr>Φιλοσοφια  και  αστρονομια</vt:lpstr>
      <vt:lpstr>Παρουσίαση του PowerPoint</vt:lpstr>
      <vt:lpstr> προσωκρατικοι  φιλοσοφοι</vt:lpstr>
      <vt:lpstr>ΟΙ ΠΡΟΣΩΚΡΑΤΙΚΟΙ ΓΙΑ ΤΟ ΣΥΜΠΑΝ</vt:lpstr>
      <vt:lpstr>Χωρος – τοποσ / πληροτητα ή κενο</vt:lpstr>
      <vt:lpstr>Γεωκεντρισμοσ</vt:lpstr>
      <vt:lpstr>ΕΠΙΧΕΙΡΗΜΑΤΑ ΓΕΩΚΕΝΤΡΙΣΜΟΥ</vt:lpstr>
      <vt:lpstr>Ηλιοκεντρισμοσ</vt:lpstr>
      <vt:lpstr>Βιβλιογραφία  Τσέλλερ – Νέστλε: Ιστορία της Ελληνικής Φιλοσοφίας , εκδ. Εστία, Αθήνα  Ubaldo N., Εικονογραφημένος Άτλας της Φιλοσοφίας, εκδ. Ενάλιος  Διαδικτυακοί τόποι</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user75</dc:creator>
  <cp:lastModifiedBy>user75</cp:lastModifiedBy>
  <cp:revision>5</cp:revision>
  <dcterms:created xsi:type="dcterms:W3CDTF">2026-01-28T19:46:18Z</dcterms:created>
  <dcterms:modified xsi:type="dcterms:W3CDTF">2026-02-04T21:13:48Z</dcterms:modified>
</cp:coreProperties>
</file>