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307" r:id="rId2"/>
    <p:sldId id="258" r:id="rId3"/>
    <p:sldId id="256" r:id="rId4"/>
    <p:sldId id="260" r:id="rId5"/>
    <p:sldId id="294" r:id="rId6"/>
    <p:sldId id="280" r:id="rId7"/>
    <p:sldId id="275" r:id="rId8"/>
    <p:sldId id="272" r:id="rId9"/>
    <p:sldId id="259" r:id="rId10"/>
    <p:sldId id="297" r:id="rId11"/>
    <p:sldId id="293" r:id="rId12"/>
    <p:sldId id="263" r:id="rId13"/>
    <p:sldId id="262" r:id="rId14"/>
    <p:sldId id="291" r:id="rId15"/>
    <p:sldId id="290" r:id="rId16"/>
    <p:sldId id="257" r:id="rId17"/>
    <p:sldId id="287" r:id="rId18"/>
    <p:sldId id="289" r:id="rId19"/>
    <p:sldId id="288" r:id="rId20"/>
    <p:sldId id="295" r:id="rId21"/>
    <p:sldId id="296" r:id="rId22"/>
    <p:sldId id="264" r:id="rId23"/>
    <p:sldId id="271" r:id="rId24"/>
    <p:sldId id="277" r:id="rId25"/>
    <p:sldId id="301" r:id="rId26"/>
    <p:sldId id="279" r:id="rId27"/>
    <p:sldId id="305" r:id="rId28"/>
    <p:sldId id="282" r:id="rId29"/>
    <p:sldId id="306" r:id="rId30"/>
    <p:sldId id="278" r:id="rId31"/>
    <p:sldId id="304" r:id="rId32"/>
    <p:sldId id="267" r:id="rId33"/>
    <p:sldId id="300" r:id="rId34"/>
    <p:sldId id="268" r:id="rId35"/>
    <p:sldId id="302" r:id="rId36"/>
    <p:sldId id="270" r:id="rId37"/>
    <p:sldId id="283" r:id="rId38"/>
    <p:sldId id="298" r:id="rId39"/>
    <p:sldId id="273" r:id="rId40"/>
    <p:sldId id="281" r:id="rId41"/>
    <p:sldId id="274" r:id="rId42"/>
    <p:sldId id="286" r:id="rId43"/>
    <p:sldId id="285" r:id="rId44"/>
    <p:sldId id="261" r:id="rId45"/>
    <p:sldId id="265" r:id="rId46"/>
    <p:sldId id="299" r:id="rId47"/>
    <p:sldId id="308" r:id="rId48"/>
    <p:sldId id="309" r:id="rId49"/>
    <p:sldId id="310" r:id="rId50"/>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5BE257E-ACE3-460F-A89B-A41232FB6C41}" type="datetimeFigureOut">
              <a:rPr lang="el-GR" smtClean="0"/>
              <a:t>13/3/2022</a:t>
            </a:fld>
            <a:endParaRPr lang="el-GR"/>
          </a:p>
        </p:txBody>
      </p:sp>
      <p:sp>
        <p:nvSpPr>
          <p:cNvPr id="4" name="Θέση υποσέλιδου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2A78485-4C66-4051-8669-CAAA93D31B04}" type="slidenum">
              <a:rPr lang="el-GR" smtClean="0"/>
              <a:t>‹#›</a:t>
            </a:fld>
            <a:endParaRPr lang="el-GR"/>
          </a:p>
        </p:txBody>
      </p:sp>
    </p:spTree>
    <p:extLst>
      <p:ext uri="{BB962C8B-B14F-4D97-AF65-F5344CB8AC3E}">
        <p14:creationId xmlns:p14="http://schemas.microsoft.com/office/powerpoint/2010/main" val="2613665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40B1D1A-FC27-4A25-BB10-5319B475B39C}" type="datetimeFigureOut">
              <a:rPr lang="el-GR" smtClean="0"/>
              <a:t>13/3/2022</a:t>
            </a:fld>
            <a:endParaRPr lang="el-GR"/>
          </a:p>
        </p:txBody>
      </p:sp>
      <p:sp>
        <p:nvSpPr>
          <p:cNvPr id="4" name="Θέση εικόνας διαφάνειας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40F301D-06CF-4284-9C75-274A2800F489}" type="slidenum">
              <a:rPr lang="el-GR" smtClean="0"/>
              <a:t>‹#›</a:t>
            </a:fld>
            <a:endParaRPr lang="el-GR"/>
          </a:p>
        </p:txBody>
      </p:sp>
    </p:spTree>
    <p:extLst>
      <p:ext uri="{BB962C8B-B14F-4D97-AF65-F5344CB8AC3E}">
        <p14:creationId xmlns:p14="http://schemas.microsoft.com/office/powerpoint/2010/main" val="1583643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1</a:t>
            </a:fld>
            <a:endParaRPr lang="el-GR"/>
          </a:p>
        </p:txBody>
      </p:sp>
    </p:spTree>
    <p:extLst>
      <p:ext uri="{BB962C8B-B14F-4D97-AF65-F5344CB8AC3E}">
        <p14:creationId xmlns:p14="http://schemas.microsoft.com/office/powerpoint/2010/main" val="3103204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ΤΑ ΣΧΟΛΕΙΑ ΕΓΙΝΑΝ ΑΠΟΘΗΚΕΣ …ΑΧ ΦΕΓΓΑΡΑΚΙ ΜΟΥ…ΠΟΥ ΘΑ ΜΑΘΩ </a:t>
            </a:r>
            <a:r>
              <a:rPr lang="el-GR" baseline="0" dirty="0" smtClean="0"/>
              <a:t> ΓΡΑΜΜΑΤΑ;</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10</a:t>
            </a:fld>
            <a:endParaRPr lang="el-GR"/>
          </a:p>
        </p:txBody>
      </p:sp>
    </p:spTree>
    <p:extLst>
      <p:ext uri="{BB962C8B-B14F-4D97-AF65-F5344CB8AC3E}">
        <p14:creationId xmlns:p14="http://schemas.microsoft.com/office/powerpoint/2010/main" val="1038161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ΣΤΑ</a:t>
            </a:r>
            <a:r>
              <a:rPr lang="el-GR" baseline="0" dirty="0" smtClean="0"/>
              <a:t> ΜΙΚΡΑ ΕΚΚΛΗΣΑΚΙΑ Ο ΠΑΠΑΣ ΜΑΘΑΙΝΕΙ ΣΤΑ ΕΛΛΗΝΟΠΟΥΛΑ ΓΡΑΦΗ ΚΑΙ ΑΝΑΓΝΩΣΗ </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11</a:t>
            </a:fld>
            <a:endParaRPr lang="el-GR"/>
          </a:p>
        </p:txBody>
      </p:sp>
    </p:spTree>
    <p:extLst>
      <p:ext uri="{BB962C8B-B14F-4D97-AF65-F5344CB8AC3E}">
        <p14:creationId xmlns:p14="http://schemas.microsoft.com/office/powerpoint/2010/main" val="247252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ΕΚΕΙ….ΚΑΤΩ ΑΠΟ ΤΟ ΦΩΣ ΤΩΝ ΚΕΡΙΩΝ…ΦΕΓΓΑΡΑΚΙ ΜΟΥ ΛΑΜΠΡΟ ΦΕΓΓΕ ΜΟΥ ΝΑ ΠΕΡΠΑΤΩ…ΝΑ ΠΗΓΑΙΝΩ ΣΤΟ ΣΧΟΛΕΙΟ ΝΑ ΜΑΘΑΙΝΩ ΓΡΑΜΜΑΤΑ…</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12</a:t>
            </a:fld>
            <a:endParaRPr lang="el-GR"/>
          </a:p>
        </p:txBody>
      </p:sp>
    </p:spTree>
    <p:extLst>
      <p:ext uri="{BB962C8B-B14F-4D97-AF65-F5344CB8AC3E}">
        <p14:creationId xmlns:p14="http://schemas.microsoft.com/office/powerpoint/2010/main" val="1939456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ΜΙΑ ΛΕΞΗ ΤΡΩΕΙ ΤΗΝ ΨΥΧΗ ΤΟΥΣ….ΛΕΥΤΕΡΙΑ!</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13</a:t>
            </a:fld>
            <a:endParaRPr lang="el-GR"/>
          </a:p>
        </p:txBody>
      </p:sp>
    </p:spTree>
    <p:extLst>
      <p:ext uri="{BB962C8B-B14F-4D97-AF65-F5344CB8AC3E}">
        <p14:creationId xmlns:p14="http://schemas.microsoft.com/office/powerpoint/2010/main" val="53511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ΒΓΑΙΝΟΥΝ ΣΤΑ ΒΟΥΝΑ ΣΑΝ ΚΛΕΦΤΕΣ…ΜΑ ΚΑΙ ΟΙ ΑΡΜΑΤΟΛΟΙ ΚΛΕΦΤΕΣ</a:t>
            </a:r>
            <a:r>
              <a:rPr lang="el-GR" baseline="0" dirty="0" smtClean="0"/>
              <a:t> ΚΑΙ ΑΥΤΟΙ…</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14</a:t>
            </a:fld>
            <a:endParaRPr lang="el-GR"/>
          </a:p>
        </p:txBody>
      </p:sp>
    </p:spTree>
    <p:extLst>
      <p:ext uri="{BB962C8B-B14F-4D97-AF65-F5344CB8AC3E}">
        <p14:creationId xmlns:p14="http://schemas.microsoft.com/office/powerpoint/2010/main" val="92775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 ΡΗΓΑΣ ΔΙΝΕΙ ΔΥΝΑΜΗ ΜΕ ΤΟΥΣ ΣΤΙΧΟΥΣ ΤΟΥ…</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15</a:t>
            </a:fld>
            <a:endParaRPr lang="el-GR"/>
          </a:p>
        </p:txBody>
      </p:sp>
    </p:spTree>
    <p:extLst>
      <p:ext uri="{BB962C8B-B14F-4D97-AF65-F5344CB8AC3E}">
        <p14:creationId xmlns:p14="http://schemas.microsoft.com/office/powerpoint/2010/main" val="2438915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16</a:t>
            </a:fld>
            <a:endParaRPr lang="el-GR"/>
          </a:p>
        </p:txBody>
      </p:sp>
    </p:spTree>
    <p:extLst>
      <p:ext uri="{BB962C8B-B14F-4D97-AF65-F5344CB8AC3E}">
        <p14:creationId xmlns:p14="http://schemas.microsoft.com/office/powerpoint/2010/main" val="2500612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 ΠΑΠΑΦΛΕΣΑΣ ΣΠΕΡΝΕΙ ΤΗΣ ΛΕΥΤΕΡΙΑΣ</a:t>
            </a:r>
            <a:r>
              <a:rPr lang="el-GR" baseline="0" dirty="0" smtClean="0"/>
              <a:t>  ΛΟΥΛΟΥΔΙΑ ΣΕ ΟΛΗ ΤΗΝ ΠΕΛΟΠΟΝΗΣΣΟ</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17</a:t>
            </a:fld>
            <a:endParaRPr lang="el-GR"/>
          </a:p>
        </p:txBody>
      </p:sp>
    </p:spTree>
    <p:extLst>
      <p:ext uri="{BB962C8B-B14F-4D97-AF65-F5344CB8AC3E}">
        <p14:creationId xmlns:p14="http://schemas.microsoft.com/office/powerpoint/2010/main" val="4268787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ΣΤΗΝ ΟΔΗΣΣΟ ΙΔΡΥΕΤΑΙ ΜΙΑ ΕΤΑΙΡΙΑ ΕΠΑΝΑΣΤΑΤΙΚΗ…Η ΦΙΛΙΚΗ!</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18</a:t>
            </a:fld>
            <a:endParaRPr lang="el-GR"/>
          </a:p>
        </p:txBody>
      </p:sp>
    </p:spTree>
    <p:extLst>
      <p:ext uri="{BB962C8B-B14F-4D97-AF65-F5344CB8AC3E}">
        <p14:creationId xmlns:p14="http://schemas.microsoft.com/office/powerpoint/2010/main" val="2098822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ΟΡΚΟΣ ΒΑΡΥΣ…ΟΡΚΟΣ ΙΕΡΟΣ!</a:t>
            </a:r>
          </a:p>
          <a:p>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19</a:t>
            </a:fld>
            <a:endParaRPr lang="el-GR"/>
          </a:p>
        </p:txBody>
      </p:sp>
    </p:spTree>
    <p:extLst>
      <p:ext uri="{BB962C8B-B14F-4D97-AF65-F5344CB8AC3E}">
        <p14:creationId xmlns:p14="http://schemas.microsoft.com/office/powerpoint/2010/main" val="233055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ΠΑΙΖΟΥΝ ΠΑΙΔΙΑ ΜΕ ΛΟΥΛΟΥΔΙΑ ΣΥΓΧΡΟΝΟ</a:t>
            </a:r>
          </a:p>
          <a:p>
            <a:r>
              <a:rPr lang="el-GR" dirty="0" smtClean="0"/>
              <a:t>ΜΠΑΙΝΕΙ ΦΩΝΑΖΟΝΤΑΣ</a:t>
            </a:r>
            <a:r>
              <a:rPr lang="el-GR" baseline="0" dirty="0" smtClean="0"/>
              <a:t>  ΕΣΤΕΙΛΑ ΔΥΟ ΠΟΥΛΙΑ ΣΤΗΝ ΚΟΚΚΙΝΗ ΜΗΛΙΑ…ΔΕΝ ΓΥΡΙΣΕ ΚΑΝΕΝΑ….ΑΛΙΜΟΝΟ!!!! ΠΗΡΑΝ ΤΗΝ ΠΟΛΗ!</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2</a:t>
            </a:fld>
            <a:endParaRPr lang="el-GR"/>
          </a:p>
        </p:txBody>
      </p:sp>
    </p:spTree>
    <p:extLst>
      <p:ext uri="{BB962C8B-B14F-4D97-AF65-F5344CB8AC3E}">
        <p14:creationId xmlns:p14="http://schemas.microsoft.com/office/powerpoint/2010/main" val="1223853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20</a:t>
            </a:fld>
            <a:endParaRPr lang="el-GR"/>
          </a:p>
        </p:txBody>
      </p:sp>
    </p:spTree>
    <p:extLst>
      <p:ext uri="{BB962C8B-B14F-4D97-AF65-F5344CB8AC3E}">
        <p14:creationId xmlns:p14="http://schemas.microsoft.com/office/powerpoint/2010/main" val="646604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21</a:t>
            </a:fld>
            <a:endParaRPr lang="el-GR"/>
          </a:p>
        </p:txBody>
      </p:sp>
    </p:spTree>
    <p:extLst>
      <p:ext uri="{BB962C8B-B14F-4D97-AF65-F5344CB8AC3E}">
        <p14:creationId xmlns:p14="http://schemas.microsoft.com/office/powerpoint/2010/main" val="3613590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ΣΤΗΝ ΑΓΙΑ ΛΑΥΡΑ ΥΨΩΘΗΚΕ ΤΟ ΛΑΒΑΡΟ ΤΗΣ ΕΠΑΝΑΣΤΑΣΗΣ!</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22</a:t>
            </a:fld>
            <a:endParaRPr lang="el-GR"/>
          </a:p>
        </p:txBody>
      </p:sp>
    </p:spTree>
    <p:extLst>
      <p:ext uri="{BB962C8B-B14F-4D97-AF65-F5344CB8AC3E}">
        <p14:creationId xmlns:p14="http://schemas.microsoft.com/office/powerpoint/2010/main" val="4071114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ΤΑ ΚΑΡΑΒΙΑ </a:t>
            </a:r>
            <a:r>
              <a:rPr lang="el-GR" dirty="0" smtClean="0"/>
              <a:t>ΣΑΣ</a:t>
            </a:r>
            <a:r>
              <a:rPr lang="el-GR" baseline="0" dirty="0" smtClean="0"/>
              <a:t> </a:t>
            </a:r>
            <a:r>
              <a:rPr lang="el-GR" dirty="0" smtClean="0"/>
              <a:t>ΚΑΙΩ</a:t>
            </a:r>
            <a:r>
              <a:rPr lang="el-GR" dirty="0" smtClean="0"/>
              <a:t>!</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23</a:t>
            </a:fld>
            <a:endParaRPr lang="el-GR"/>
          </a:p>
        </p:txBody>
      </p:sp>
    </p:spTree>
    <p:extLst>
      <p:ext uri="{BB962C8B-B14F-4D97-AF65-F5344CB8AC3E}">
        <p14:creationId xmlns:p14="http://schemas.microsoft.com/office/powerpoint/2010/main" val="2227316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ΕΙΜΑΙ Η ΔΕΣΠΩ Η ΣΟΥΛΙΩΤΙΣΣΑ!</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24</a:t>
            </a:fld>
            <a:endParaRPr lang="el-GR"/>
          </a:p>
        </p:txBody>
      </p:sp>
    </p:spTree>
    <p:extLst>
      <p:ext uri="{BB962C8B-B14F-4D97-AF65-F5344CB8AC3E}">
        <p14:creationId xmlns:p14="http://schemas.microsoft.com/office/powerpoint/2010/main" val="2271350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ΕΙΜΑΙ Ο ΑΘΑΝΑΣΙΟΣ ΔΙΑΚΟΣ  ΚΑΙ ΠΕΘΑΝΑ ΜΙΑΝ ΑΝΟΙΞΗ ΠΙΚΡΗ ΜΕ</a:t>
            </a:r>
            <a:r>
              <a:rPr lang="el-GR" baseline="0" dirty="0" smtClean="0"/>
              <a:t> ΒΑΣΑΝΙΣΤΙΚΟ ΘΑΝΑΤΟ…ΓΙΑ ΔΕΣ ΚΑΙΡΟ ΠΟΥ ΔΙΑΛΕΞΕ Ο ΧΑΡΟΣ ΝΑ ΜΕ ΠΑΡΕΙ ΤΩΡΑ ΠΟΥ ΑΝΘΙΖΟΥΝ ΤΑ ΣΠΑΡΤΑ ΚΑΙ ΒΓΑΖΕΙ Η ΓΗ ΧΟΡΤΑΡΙ!</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25</a:t>
            </a:fld>
            <a:endParaRPr lang="el-GR"/>
          </a:p>
        </p:txBody>
      </p:sp>
    </p:spTree>
    <p:extLst>
      <p:ext uri="{BB962C8B-B14F-4D97-AF65-F5344CB8AC3E}">
        <p14:creationId xmlns:p14="http://schemas.microsoft.com/office/powerpoint/2010/main" val="2143470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ΚΛΕΦΤΟΠΟΥΛΟ ΜΑΝΑ ΘΑ ΓΙΝΩ ΚΑΙ ΘΑ ΕΧΩ ΣΠΙΤΙ ΤΟΥΣ ΓΚΡΕΜΟΥΣ ΚΑΙ ΤΙΣ ΚΟΡΥΦΕΣ ΤΩΝ ΒΟΥΝΩΝ …ΘΑ ΑΝΑΣΑΙΝΩ ΕΛΕΥΘΕΡΙΑ!</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26</a:t>
            </a:fld>
            <a:endParaRPr lang="el-GR"/>
          </a:p>
        </p:txBody>
      </p:sp>
    </p:spTree>
    <p:extLst>
      <p:ext uri="{BB962C8B-B14F-4D97-AF65-F5344CB8AC3E}">
        <p14:creationId xmlns:p14="http://schemas.microsoft.com/office/powerpoint/2010/main" val="1878750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ΜΑΡΚΟΣ ΜΠΟΤΣΑΡΗΣ</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27</a:t>
            </a:fld>
            <a:endParaRPr lang="el-GR"/>
          </a:p>
        </p:txBody>
      </p:sp>
    </p:spTree>
    <p:extLst>
      <p:ext uri="{BB962C8B-B14F-4D97-AF65-F5344CB8AC3E}">
        <p14:creationId xmlns:p14="http://schemas.microsoft.com/office/powerpoint/2010/main" val="103169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ΗΤΑΝ ΟΛΟΙ ΤΟΥΣ ΚΑΠΕΤΑΝΑΙΟΙ!</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28</a:t>
            </a:fld>
            <a:endParaRPr lang="el-GR"/>
          </a:p>
        </p:txBody>
      </p:sp>
    </p:spTree>
    <p:extLst>
      <p:ext uri="{BB962C8B-B14F-4D97-AF65-F5344CB8AC3E}">
        <p14:creationId xmlns:p14="http://schemas.microsoft.com/office/powerpoint/2010/main" val="3416016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 ΚΑΡΑΙΣΚΑΚΗΣ ΤΗΣ ΚΑΛΟΓΡΙΑΣ Ο ΓΙΟΣ</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29</a:t>
            </a:fld>
            <a:endParaRPr lang="el-GR"/>
          </a:p>
        </p:txBody>
      </p:sp>
    </p:spTree>
    <p:extLst>
      <p:ext uri="{BB962C8B-B14F-4D97-AF65-F5344CB8AC3E}">
        <p14:creationId xmlns:p14="http://schemas.microsoft.com/office/powerpoint/2010/main" val="299139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ΜΑΖΙ ΜΕ ΤΗΝ ΠΟΛΗ</a:t>
            </a:r>
            <a:r>
              <a:rPr lang="el-GR" baseline="0" dirty="0" smtClean="0"/>
              <a:t> ΣΚΛΑΒΩΘΗΚΕ ΚΑΙ Η ΕΛΛΑΔΑ ΜΑΣ ΚΟΜΜΑΤΙ ΤΟΤΕ ΤΗΣ ΒΥΖΑΝΤΙΝΗΣ ΑΥΤΟΚΡΑΤΟΡΙΑΣ</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3</a:t>
            </a:fld>
            <a:endParaRPr lang="el-GR"/>
          </a:p>
        </p:txBody>
      </p:sp>
    </p:spTree>
    <p:extLst>
      <p:ext uri="{BB962C8B-B14F-4D97-AF65-F5344CB8AC3E}">
        <p14:creationId xmlns:p14="http://schemas.microsoft.com/office/powerpoint/2010/main" val="2191357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ΕΓΩ Η ΑΓΝΩΣΤΗ ΗΡΩΙΔΑ ΤΟΥ ΑΓΩΝΑ ΚΟΥΒΑΛΟΥΣΑ ΦΑΓΗΤΟ ΚΑΙ ΒΟΛΙΑ ΣΤΑ</a:t>
            </a:r>
            <a:r>
              <a:rPr lang="el-GR" baseline="0" dirty="0" smtClean="0"/>
              <a:t> ΒΟΥΝΑ  ΑΛΛΑ ΕΠΙΑΝΑ ΚΑΙ ΟΠΛΟ ΚΑΙ ΠΕΤΡΕΣ ΚΑΙ ΣΠΑΘΙ…</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30</a:t>
            </a:fld>
            <a:endParaRPr lang="el-GR"/>
          </a:p>
        </p:txBody>
      </p:sp>
    </p:spTree>
    <p:extLst>
      <p:ext uri="{BB962C8B-B14F-4D97-AF65-F5344CB8AC3E}">
        <p14:creationId xmlns:p14="http://schemas.microsoft.com/office/powerpoint/2010/main" val="560299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ΜΠΟΡΛΟΟΟΟΟΤΟΟΟΟ! ΣΤΑ</a:t>
            </a:r>
            <a:r>
              <a:rPr lang="el-GR" baseline="0" dirty="0" smtClean="0"/>
              <a:t> ΤΟΥΡΚΙΚΑ ΚΑΡΑΒΙΑ….ΚΑΝΑΡΗ ΜΕ ΛΕΝΕ!</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31</a:t>
            </a:fld>
            <a:endParaRPr lang="el-GR"/>
          </a:p>
        </p:txBody>
      </p:sp>
    </p:spTree>
    <p:extLst>
      <p:ext uri="{BB962C8B-B14F-4D97-AF65-F5344CB8AC3E}">
        <p14:creationId xmlns:p14="http://schemas.microsoft.com/office/powerpoint/2010/main" val="708538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ΤΑ ΚΑΡΑΒΙΑ ΜΟΥ ΤΟΥΣ ΑΝΤΡΕΣ ΜΟΥ ΤΟΥΣ ΓΙΟΥΣ</a:t>
            </a:r>
            <a:r>
              <a:rPr lang="el-GR" baseline="0" dirty="0" smtClean="0"/>
              <a:t> </a:t>
            </a:r>
            <a:r>
              <a:rPr lang="el-GR" dirty="0" smtClean="0"/>
              <a:t> ΜΟΥ ΓΙΑ ΤΗΝ ΕΛΕΥΘΕΡΙΑ ΘΥΣΙΑΣΑ…ΕΙΜΑΙ Η ΜΠΟΥΜΠΟΥΛΙΝΑ !</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32</a:t>
            </a:fld>
            <a:endParaRPr lang="el-GR"/>
          </a:p>
        </p:txBody>
      </p:sp>
    </p:spTree>
    <p:extLst>
      <p:ext uri="{BB962C8B-B14F-4D97-AF65-F5344CB8AC3E}">
        <p14:creationId xmlns:p14="http://schemas.microsoft.com/office/powerpoint/2010/main" val="2052341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ΜΩΡΕ Ο ΘΕΟΣ ΥΠΕΓΡΑΨΕ ΤΗΝ ΛΕΥΤΕΡΙΑ ΜΑΣ….ΚΑΙ ΤΗΝ ΥΠΟΓΡΑΦΗ ΤΟΥ ΔΕΝ ΤΗΝ ΠΑΙΡΝΕΙ ΠΙΣΩ…ΝΑ ΤΟ ΘΥΜΑΣΤΕ !ΘΟΔΩΡΗΣ</a:t>
            </a:r>
            <a:r>
              <a:rPr lang="el-GR" baseline="0" dirty="0" smtClean="0"/>
              <a:t> !</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33</a:t>
            </a:fld>
            <a:endParaRPr lang="el-GR"/>
          </a:p>
        </p:txBody>
      </p:sp>
    </p:spTree>
    <p:extLst>
      <p:ext uri="{BB962C8B-B14F-4D97-AF65-F5344CB8AC3E}">
        <p14:creationId xmlns:p14="http://schemas.microsoft.com/office/powerpoint/2010/main" val="405557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ΔΟΛΙΕΣ ΜΑΝΑΔΕΣ …ΚΥΚΛΩΜΕΝΕΣ ΑΠΟ</a:t>
            </a:r>
            <a:r>
              <a:rPr lang="el-GR" baseline="0" dirty="0" smtClean="0"/>
              <a:t> ΤΟΥΣ ΕΧΘΡΟΥΣ …ΕΓΡΑΨΕ ΓΙΑ ΜΑΣ Η ΙΣΤΟΡΙΑ…ΖΩΓΡΑΦΙΣΑΝ  ΤΗΝ  ΔΥΝΑΜΗ ΜΑΣ!</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34</a:t>
            </a:fld>
            <a:endParaRPr lang="el-GR"/>
          </a:p>
        </p:txBody>
      </p:sp>
    </p:spTree>
    <p:extLst>
      <p:ext uri="{BB962C8B-B14F-4D97-AF65-F5344CB8AC3E}">
        <p14:creationId xmlns:p14="http://schemas.microsoft.com/office/powerpoint/2010/main" val="3530454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 ΜΠΑΡΜΠΑ-ΓΙΑΝΝΗΣ Ο ΜΑΚΡΥΓΙΑΝΝΗΣ ΠΟΥ ΕΓΡΑΨΕ ΓΙΑ ΤΟΝ ΠΟΛΕΜΟ ΚΑΙ ΤΟΥΣ ΑΓΩΝΕΣ ΜΑΣ!</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35</a:t>
            </a:fld>
            <a:endParaRPr lang="el-GR"/>
          </a:p>
        </p:txBody>
      </p:sp>
    </p:spTree>
    <p:extLst>
      <p:ext uri="{BB962C8B-B14F-4D97-AF65-F5344CB8AC3E}">
        <p14:creationId xmlns:p14="http://schemas.microsoft.com/office/powerpoint/2010/main" val="2620882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 ΟΜΟΡΦΗ ΜΑΝΤΩ ΠΟΥ ΑΓΑΠΗΣΕ ΠΟΛΥ</a:t>
            </a:r>
            <a:r>
              <a:rPr lang="el-GR" baseline="0" dirty="0" smtClean="0"/>
              <a:t> ΚΑΙ ΤΗ ΛΕΥΤΕΡΙΑ ΚΑΙ ΤΗ ΖΩΗ!</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36</a:t>
            </a:fld>
            <a:endParaRPr lang="el-GR"/>
          </a:p>
        </p:txBody>
      </p:sp>
    </p:spTree>
    <p:extLst>
      <p:ext uri="{BB962C8B-B14F-4D97-AF65-F5344CB8AC3E}">
        <p14:creationId xmlns:p14="http://schemas.microsoft.com/office/powerpoint/2010/main" val="1807990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ΗΡΩΙΔΕΣ ΜΑΝΕΣ </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37</a:t>
            </a:fld>
            <a:endParaRPr lang="el-GR"/>
          </a:p>
        </p:txBody>
      </p:sp>
    </p:spTree>
    <p:extLst>
      <p:ext uri="{BB962C8B-B14F-4D97-AF65-F5344CB8AC3E}">
        <p14:creationId xmlns:p14="http://schemas.microsoft.com/office/powerpoint/2010/main" val="62398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ΠΑΠΑΣ</a:t>
            </a:r>
            <a:r>
              <a:rPr lang="el-GR" baseline="0" dirty="0" smtClean="0"/>
              <a:t> </a:t>
            </a:r>
            <a:r>
              <a:rPr lang="el-GR" dirty="0" smtClean="0"/>
              <a:t> ΜΕ ΦΛΟΓΑ ΣΤΗΝ ΨΥΧΗ ΕΚΑΝΑ</a:t>
            </a:r>
            <a:r>
              <a:rPr lang="el-GR" baseline="0" dirty="0" smtClean="0"/>
              <a:t> ΤΟΝ ΙΜΠΡΑΗΜ ΝΑ ΜΕ ΠΡΟΣΚΥΝΗΣΕΙ!</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38</a:t>
            </a:fld>
            <a:endParaRPr lang="el-GR"/>
          </a:p>
        </p:txBody>
      </p:sp>
    </p:spTree>
    <p:extLst>
      <p:ext uri="{BB962C8B-B14F-4D97-AF65-F5344CB8AC3E}">
        <p14:creationId xmlns:p14="http://schemas.microsoft.com/office/powerpoint/2010/main" val="1210776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ΕΧΕ ΓΕΙΑ ΚΑΗΜΕΝΕ ΚΟΣΜΕ …ΤΟ ΠΗΔΗΜΑ ΤΟΥ ΘΑΝΑΤΟΥ </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39</a:t>
            </a:fld>
            <a:endParaRPr lang="el-GR"/>
          </a:p>
        </p:txBody>
      </p:sp>
    </p:spTree>
    <p:extLst>
      <p:ext uri="{BB962C8B-B14F-4D97-AF65-F5344CB8AC3E}">
        <p14:creationId xmlns:p14="http://schemas.microsoft.com/office/powerpoint/2010/main" val="2181564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ΣΚΛΑΒΙΑ…ΜΑΡΤΥΡΙΑ…ΒΑΣΑΝΙΣΜΟΙ…</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4</a:t>
            </a:fld>
            <a:endParaRPr lang="el-GR"/>
          </a:p>
        </p:txBody>
      </p:sp>
    </p:spTree>
    <p:extLst>
      <p:ext uri="{BB962C8B-B14F-4D97-AF65-F5344CB8AC3E}">
        <p14:creationId xmlns:p14="http://schemas.microsoft.com/office/powerpoint/2010/main" val="26795438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ΜΑΝΑΔΕΣ</a:t>
            </a:r>
            <a:r>
              <a:rPr lang="el-GR" baseline="0" dirty="0" smtClean="0"/>
              <a:t> ΜΕ ΤΑ ΜΩΡΑ ΑΓΚΑΛΙΑ ΚΑΙ ΣΤΗ ΚΑΡΔΙΑ ΤΗ ΛΕΥΤΕΡΙΑ!</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40</a:t>
            </a:fld>
            <a:endParaRPr lang="el-GR"/>
          </a:p>
        </p:txBody>
      </p:sp>
    </p:spTree>
    <p:extLst>
      <p:ext uri="{BB962C8B-B14F-4D97-AF65-F5344CB8AC3E}">
        <p14:creationId xmlns:p14="http://schemas.microsoft.com/office/powerpoint/2010/main" val="2965707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ΣΗΜΕΡΑ ΑΥΤΟ</a:t>
            </a:r>
            <a:r>
              <a:rPr lang="el-GR" baseline="0" dirty="0" smtClean="0"/>
              <a:t> </a:t>
            </a:r>
            <a:r>
              <a:rPr lang="el-GR" dirty="0" smtClean="0"/>
              <a:t>ΤΟ ΜΝΗΜΕΙΟ ΘΥΜΙΖΕΙ ΕΚΕΙΝΟΝ ΤΟΝ ΤΕΛΕΥΤΑΙΟ ΧΟΡΟ…</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41</a:t>
            </a:fld>
            <a:endParaRPr lang="el-GR"/>
          </a:p>
        </p:txBody>
      </p:sp>
    </p:spTree>
    <p:extLst>
      <p:ext uri="{BB962C8B-B14F-4D97-AF65-F5344CB8AC3E}">
        <p14:creationId xmlns:p14="http://schemas.microsoft.com/office/powerpoint/2010/main" val="2577613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ΚΑΙ ΗΡΘΕ ΜΙΑ ΣΤΑΓΟΝΑ</a:t>
            </a:r>
            <a:r>
              <a:rPr lang="el-GR" baseline="0" dirty="0" smtClean="0"/>
              <a:t>  ΛΕΥΘΕΡΙΑΣ ….ΚΥΒΕΡΝΗΤΗΣ Ο ΚΑΠΟΔΙΣΤΡΙΑΣ </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42</a:t>
            </a:fld>
            <a:endParaRPr lang="el-GR"/>
          </a:p>
        </p:txBody>
      </p:sp>
    </p:spTree>
    <p:extLst>
      <p:ext uri="{BB962C8B-B14F-4D97-AF65-F5344CB8AC3E}">
        <p14:creationId xmlns:p14="http://schemas.microsoft.com/office/powerpoint/2010/main" val="214026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ΤΑ</a:t>
            </a:r>
            <a:r>
              <a:rPr lang="el-GR" baseline="0" dirty="0" smtClean="0"/>
              <a:t> ΣΥΝΟΡΑ ΜΑΣ ΜΕΓΑΛΩΝΑΝ ΜΑΖΙ ΜΕ ΤΟΥΣ ΑΓΩΝΕΣ ΜΑΣ….</a:t>
            </a:r>
          </a:p>
          <a:p>
            <a:r>
              <a:rPr lang="el-GR" baseline="0" dirty="0" smtClean="0"/>
              <a:t>ΤΕΛΕΥΤΑΙΑ ΤΑ ΔΩΔΕΚΑΝΗΣΑ  ΕΝΩΘΗΚΑΝ ΜΕ ΤΗΝ ΜΗΤΕΡΑ ΕΛΛΑΔΑ …ΚΑΙ ΚΥΜΑΤΙΖΕΙ ΕΛΕΥΘΕΡΗ Η ΓΑΛΑΝΟΛΕΥΚΗ </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43</a:t>
            </a:fld>
            <a:endParaRPr lang="el-GR"/>
          </a:p>
        </p:txBody>
      </p:sp>
    </p:spTree>
    <p:extLst>
      <p:ext uri="{BB962C8B-B14F-4D97-AF65-F5344CB8AC3E}">
        <p14:creationId xmlns:p14="http://schemas.microsoft.com/office/powerpoint/2010/main" val="19608600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ΕΙΜΑΣΤΕ ΠΕΡΗΦΑΝΟΙ ΟΛΟΙ…ΓΙΑ ΜΙΑ ΛΕΥΤΕΡΙΑ ΠΟΥ ΘΑ ΠΟΤΙΖΕΙ ΜΟΝΟ ΤΗΝ ΕΙΡΗΝΗ …ΤΗΝ ΕΙΡΗΝΗ ΟΛΩΝ ΤΩΝ ΛΑΩΝ…</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44</a:t>
            </a:fld>
            <a:endParaRPr lang="el-GR"/>
          </a:p>
        </p:txBody>
      </p:sp>
    </p:spTree>
    <p:extLst>
      <p:ext uri="{BB962C8B-B14F-4D97-AF65-F5344CB8AC3E}">
        <p14:creationId xmlns:p14="http://schemas.microsoft.com/office/powerpoint/2010/main" val="15889465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ΝΑ ΜΑΣ ΕΧΕΙ Ο ΘΕΟΣ ΓΕΡΟΥΣ….ΠΑΝΤΑ ΝΑ ΑΝΤΑΜΩΝΟΥΜΕ…ΑΣ </a:t>
            </a:r>
            <a:r>
              <a:rPr lang="el-GR" baseline="0" dirty="0" smtClean="0"/>
              <a:t> ΚΡΑΤΗΣΟΥΝ ΟΙ ΧΟΡΟΙ!</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45</a:t>
            </a:fld>
            <a:endParaRPr lang="el-GR"/>
          </a:p>
        </p:txBody>
      </p:sp>
    </p:spTree>
    <p:extLst>
      <p:ext uri="{BB962C8B-B14F-4D97-AF65-F5344CB8AC3E}">
        <p14:creationId xmlns:p14="http://schemas.microsoft.com/office/powerpoint/2010/main" val="475961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ΧΡΟΝΙΑ ΠΟΛΛΑ ΣΤΗΝ ΛΕΥΤΕΡΙΑ ΣΤΗΝ ΑΝΟΙΞΗ ΚΑΙ ΣΤΗΝ ΕΙΡΗΝΗ </a:t>
            </a:r>
          </a:p>
          <a:p>
            <a:r>
              <a:rPr lang="el-GR" dirty="0" smtClean="0"/>
              <a:t>ΧΡΟΝΙΑ ΠΟΛΛΑ</a:t>
            </a:r>
            <a:r>
              <a:rPr lang="el-GR" baseline="0" dirty="0" smtClean="0"/>
              <a:t> ΚΑΙ ΣΤΟ ΠΑΙΔΙ ΠΟΥ ΠΑΝΤΑ ΕΛΠΙΔΑ ΔΙΝΕΙ! </a:t>
            </a:r>
            <a:br>
              <a:rPr lang="el-GR" baseline="0" dirty="0" smtClean="0"/>
            </a:br>
            <a:r>
              <a:rPr lang="el-GR" baseline="0" dirty="0" smtClean="0"/>
              <a:t>ΚΑΙ ΤΟΥ ΧΡΟΝΟΥ!</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46</a:t>
            </a:fld>
            <a:endParaRPr lang="el-GR"/>
          </a:p>
        </p:txBody>
      </p:sp>
    </p:spTree>
    <p:extLst>
      <p:ext uri="{BB962C8B-B14F-4D97-AF65-F5344CB8AC3E}">
        <p14:creationId xmlns:p14="http://schemas.microsoft.com/office/powerpoint/2010/main" val="79614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ΧΑΡΑΤΣΙ Ο ΝΕΟΣ ΦΟΡΟΣ ΓΙΑ ΝΑ ΜΠΟΡΟΥΝ ΝΑ ΖΟΥΝ ΣΑΝ ΣΚΛΑΒΟΙ!</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5</a:t>
            </a:fld>
            <a:endParaRPr lang="el-GR"/>
          </a:p>
        </p:txBody>
      </p:sp>
    </p:spTree>
    <p:extLst>
      <p:ext uri="{BB962C8B-B14F-4D97-AF65-F5344CB8AC3E}">
        <p14:creationId xmlns:p14="http://schemas.microsoft.com/office/powerpoint/2010/main" val="88078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ΠΑΙΔΩΜΑΖΩΜΑ Ο ΠΙΟ ΒΑΡΥΣ ΦΟΡΟΣ!</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6</a:t>
            </a:fld>
            <a:endParaRPr lang="el-GR"/>
          </a:p>
        </p:txBody>
      </p:sp>
    </p:spTree>
    <p:extLst>
      <p:ext uri="{BB962C8B-B14F-4D97-AF65-F5344CB8AC3E}">
        <p14:creationId xmlns:p14="http://schemas.microsoft.com/office/powerpoint/2010/main" val="3701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ΠΟΥ ΝΑ ΣΕ ΚΡΥΨΩ ΓΙΟΚΑ ΜΟΥ!</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7</a:t>
            </a:fld>
            <a:endParaRPr lang="el-GR"/>
          </a:p>
        </p:txBody>
      </p:sp>
    </p:spTree>
    <p:extLst>
      <p:ext uri="{BB962C8B-B14F-4D97-AF65-F5344CB8AC3E}">
        <p14:creationId xmlns:p14="http://schemas.microsoft.com/office/powerpoint/2010/main" val="902493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ΘΕΕ ΜΟΥ ΜΑΣ ΞΕΧΑΣΕΣ…</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8</a:t>
            </a:fld>
            <a:endParaRPr lang="el-GR"/>
          </a:p>
        </p:txBody>
      </p:sp>
    </p:spTree>
    <p:extLst>
      <p:ext uri="{BB962C8B-B14F-4D97-AF65-F5344CB8AC3E}">
        <p14:creationId xmlns:p14="http://schemas.microsoft.com/office/powerpoint/2010/main" val="416988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ΜΕ ΔΑΚΡΥΑ</a:t>
            </a:r>
            <a:r>
              <a:rPr lang="el-GR" baseline="0" dirty="0" smtClean="0"/>
              <a:t> ΑΠΟΧΑΙΡΕΤΟΥΝ ΤΑ ΠΑΙΔΙΑ ΤΟΥΣ ΠΟΥ ΘΑ ΓΙΝΟΥΝ ΓΕΝΙΤΣΑΡΟΙ…ΟΙ ΦΟΒΕΡΟΙ ΓΕΝΙΤΣΑΡΟΙ!</a:t>
            </a:r>
            <a:endParaRPr lang="el-GR" dirty="0"/>
          </a:p>
        </p:txBody>
      </p:sp>
      <p:sp>
        <p:nvSpPr>
          <p:cNvPr id="4" name="Θέση αριθμού διαφάνειας 3"/>
          <p:cNvSpPr>
            <a:spLocks noGrp="1"/>
          </p:cNvSpPr>
          <p:nvPr>
            <p:ph type="sldNum" sz="quarter" idx="10"/>
          </p:nvPr>
        </p:nvSpPr>
        <p:spPr/>
        <p:txBody>
          <a:bodyPr/>
          <a:lstStyle/>
          <a:p>
            <a:fld id="{340F301D-06CF-4284-9C75-274A2800F489}" type="slidenum">
              <a:rPr lang="el-GR" smtClean="0"/>
              <a:t>9</a:t>
            </a:fld>
            <a:endParaRPr lang="el-GR"/>
          </a:p>
        </p:txBody>
      </p:sp>
    </p:spTree>
    <p:extLst>
      <p:ext uri="{BB962C8B-B14F-4D97-AF65-F5344CB8AC3E}">
        <p14:creationId xmlns:p14="http://schemas.microsoft.com/office/powerpoint/2010/main" val="125496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Ορθογώνιο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Ορθογώνιο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Ορθογώνιο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Ορθογώνιο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Ορθογώνιο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Στρογγυλεμένο ορθογώνιο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Στρογγυλεμένο ορθογώνιο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Ορθογώνιο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Ορθογώνιο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a:xfrm>
            <a:off x="6705600" y="4206240"/>
            <a:ext cx="960120" cy="457200"/>
          </a:xfrm>
        </p:spPr>
        <p:txBody>
          <a:bodyPr/>
          <a:lstStyle/>
          <a:p>
            <a:fld id="{CB63C273-C610-40C9-9169-3807199F6758}" type="datetimeFigureOut">
              <a:rPr lang="el-GR" smtClean="0"/>
              <a:t>13/3/2022</a:t>
            </a:fld>
            <a:endParaRPr lang="el-GR"/>
          </a:p>
        </p:txBody>
      </p:sp>
      <p:sp>
        <p:nvSpPr>
          <p:cNvPr id="17" name="Θέση υποσέλιδου 16"/>
          <p:cNvSpPr>
            <a:spLocks noGrp="1"/>
          </p:cNvSpPr>
          <p:nvPr>
            <p:ph type="ftr" sz="quarter" idx="11"/>
          </p:nvPr>
        </p:nvSpPr>
        <p:spPr>
          <a:xfrm>
            <a:off x="5410200" y="4205288"/>
            <a:ext cx="1295400" cy="457200"/>
          </a:xfrm>
        </p:spPr>
        <p:txBody>
          <a:bodyPr/>
          <a:lstStyle/>
          <a:p>
            <a:endParaRPr lang="el-GR"/>
          </a:p>
        </p:txBody>
      </p:sp>
      <p:sp>
        <p:nvSpPr>
          <p:cNvPr id="29" name="Θέση αριθμού διαφάνειας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0711DE5-578F-444C-BB94-5348115F87CF}" type="slidenum">
              <a:rPr lang="el-GR" smtClean="0"/>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CB63C273-C610-40C9-9169-3807199F6758}" type="datetimeFigureOut">
              <a:rPr lang="el-GR" smtClean="0"/>
              <a:t>13/3/2022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0711DE5-578F-444C-BB94-5348115F87CF}" type="slidenum">
              <a:rPr lang="el-GR" smtClean="0"/>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781800" y="1143000"/>
            <a:ext cx="1905000" cy="5486400"/>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1143000"/>
            <a:ext cx="6248400" cy="5486400"/>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CB63C273-C610-40C9-9169-3807199F6758}" type="datetimeFigureOut">
              <a:rPr lang="el-GR" smtClean="0"/>
              <a:t>13/3/2022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0711DE5-578F-444C-BB94-5348115F87CF}" type="slidenum">
              <a:rPr lang="el-GR" smtClean="0"/>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CB63C273-C610-40C9-9169-3807199F6758}" type="datetimeFigureOut">
              <a:rPr lang="el-GR" smtClean="0"/>
              <a:t>13/3/2022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0711DE5-578F-444C-BB94-5348115F87CF}" type="slidenum">
              <a:rPr lang="el-GR" smtClean="0"/>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CB63C273-C610-40C9-9169-3807199F6758}" type="datetimeFigureOut">
              <a:rPr lang="el-GR" smtClean="0"/>
              <a:t>13/3/2022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0711DE5-578F-444C-BB94-5348115F87CF}" type="slidenum">
              <a:rPr lang="el-GR" smtClean="0"/>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CB63C273-C610-40C9-9169-3807199F6758}" type="datetimeFigureOut">
              <a:rPr lang="el-GR" smtClean="0"/>
              <a:t>13/3/2022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0711DE5-578F-444C-BB94-5348115F87CF}" type="slidenum">
              <a:rPr lang="el-GR" smtClean="0"/>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Θέση ημερομηνίας 25"/>
          <p:cNvSpPr>
            <a:spLocks noGrp="1"/>
          </p:cNvSpPr>
          <p:nvPr>
            <p:ph type="dt" sz="half" idx="10"/>
          </p:nvPr>
        </p:nvSpPr>
        <p:spPr/>
        <p:txBody>
          <a:bodyPr rtlCol="0"/>
          <a:lstStyle/>
          <a:p>
            <a:fld id="{CB63C273-C610-40C9-9169-3807199F6758}" type="datetimeFigureOut">
              <a:rPr lang="el-GR" smtClean="0"/>
              <a:t>13/3/2022</a:t>
            </a:fld>
            <a:endParaRPr lang="el-GR"/>
          </a:p>
        </p:txBody>
      </p:sp>
      <p:sp>
        <p:nvSpPr>
          <p:cNvPr id="27" name="Θέση αριθμού διαφάνειας 26"/>
          <p:cNvSpPr>
            <a:spLocks noGrp="1"/>
          </p:cNvSpPr>
          <p:nvPr>
            <p:ph type="sldNum" sz="quarter" idx="11"/>
          </p:nvPr>
        </p:nvSpPr>
        <p:spPr/>
        <p:txBody>
          <a:bodyPr rtlCol="0"/>
          <a:lstStyle/>
          <a:p>
            <a:fld id="{80711DE5-578F-444C-BB94-5348115F87CF}" type="slidenum">
              <a:rPr lang="el-GR" smtClean="0"/>
              <a:t>‹#›</a:t>
            </a:fld>
            <a:endParaRPr lang="el-GR"/>
          </a:p>
        </p:txBody>
      </p:sp>
      <p:sp>
        <p:nvSpPr>
          <p:cNvPr id="28" name="Θέση υποσέλιδου 27"/>
          <p:cNvSpPr>
            <a:spLocks noGrp="1"/>
          </p:cNvSpPr>
          <p:nvPr>
            <p:ph type="ftr" sz="quarter" idx="12"/>
          </p:nvPr>
        </p:nvSpPr>
        <p:spPr/>
        <p:txBody>
          <a:bodyPr rtlCol="0"/>
          <a:lstStyle/>
          <a:p>
            <a:endParaRPr lang="el-G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a:xfrm>
            <a:off x="6583680" y="612648"/>
            <a:ext cx="957264" cy="457200"/>
          </a:xfrm>
        </p:spPr>
        <p:txBody>
          <a:bodyPr/>
          <a:lstStyle/>
          <a:p>
            <a:fld id="{CB63C273-C610-40C9-9169-3807199F6758}" type="datetimeFigureOut">
              <a:rPr lang="el-GR" smtClean="0"/>
              <a:t>13/3/2022</a:t>
            </a:fld>
            <a:endParaRPr lang="el-GR"/>
          </a:p>
        </p:txBody>
      </p:sp>
      <p:sp>
        <p:nvSpPr>
          <p:cNvPr id="4" name="Θέση υποσέλιδου 3"/>
          <p:cNvSpPr>
            <a:spLocks noGrp="1"/>
          </p:cNvSpPr>
          <p:nvPr>
            <p:ph type="ftr" sz="quarter" idx="11"/>
          </p:nvPr>
        </p:nvSpPr>
        <p:spPr>
          <a:xfrm>
            <a:off x="5257800" y="612648"/>
            <a:ext cx="1325880" cy="457200"/>
          </a:xfrm>
        </p:spPr>
        <p:txBody>
          <a:bodyPr/>
          <a:lstStyle/>
          <a:p>
            <a:endParaRPr lang="el-GR"/>
          </a:p>
        </p:txBody>
      </p:sp>
      <p:sp>
        <p:nvSpPr>
          <p:cNvPr id="5" name="Θέση αριθμού διαφάνειας 4"/>
          <p:cNvSpPr>
            <a:spLocks noGrp="1"/>
          </p:cNvSpPr>
          <p:nvPr>
            <p:ph type="sldNum" sz="quarter" idx="12"/>
          </p:nvPr>
        </p:nvSpPr>
        <p:spPr>
          <a:xfrm>
            <a:off x="8174736" y="2272"/>
            <a:ext cx="762000" cy="365760"/>
          </a:xfrm>
        </p:spPr>
        <p:txBody>
          <a:bodyPr/>
          <a:lstStyle/>
          <a:p>
            <a:fld id="{80711DE5-578F-444C-BB94-5348115F87CF}" type="slidenum">
              <a:rPr lang="el-GR" smtClean="0"/>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B63C273-C610-40C9-9169-3807199F6758}" type="datetimeFigureOut">
              <a:rPr lang="el-GR" smtClean="0"/>
              <a:t>13/3/2022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0711DE5-578F-444C-BB94-5348115F87CF}" type="slidenum">
              <a:rPr lang="el-GR" smtClean="0"/>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353496" y="1101970"/>
            <a:ext cx="3383280" cy="877824"/>
          </a:xfrm>
        </p:spPr>
        <p:txBody>
          <a:bodyPr anchor="b"/>
          <a:lstStyle>
            <a:lvl1pPr algn="l">
              <a:buNone/>
              <a:defRPr sz="1800" b="1"/>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CB63C273-C610-40C9-9169-3807199F6758}" type="datetimeFigureOut">
              <a:rPr lang="el-GR" smtClean="0"/>
              <a:t>13/3/2022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0711DE5-578F-444C-BB94-5348115F87CF}" type="slidenum">
              <a:rPr lang="el-GR" smtClean="0"/>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CB63C273-C610-40C9-9169-3807199F6758}" type="datetimeFigureOut">
              <a:rPr lang="el-GR" smtClean="0"/>
              <a:t>13/3/2022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0711DE5-578F-444C-BB94-5348115F87CF}" type="slidenum">
              <a:rPr lang="el-GR" smtClean="0"/>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8" name="Ορθογώνιο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Ορθογώνιο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Ορθογώνιο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Ορθογώνιο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Ορθογώνιο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Στρογγυλεμένο ορθογώνιο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Στρογγυλεμένο ορθογώνιο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Ορθογώνιο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Ορθογώνιο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Ορθογώνιο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Ορθογώνιο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Ορθογώνιο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Ορθογώνιο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Θέση τίτλου 21"/>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B63C273-C610-40C9-9169-3807199F6758}" type="datetimeFigureOut">
              <a:rPr lang="el-GR" smtClean="0"/>
              <a:t>13/3/2022</a:t>
            </a:fld>
            <a:endParaRPr lang="el-GR"/>
          </a:p>
        </p:txBody>
      </p:sp>
      <p:sp>
        <p:nvSpPr>
          <p:cNvPr id="3" name="Θέση υποσέλιδου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Θέση αριθμού διαφάνειας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0711DE5-578F-444C-BB94-5348115F87CF}"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2656"/>
            <a:ext cx="7968885"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56429"/>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48680"/>
            <a:ext cx="8659342" cy="532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776830" y="5861340"/>
            <a:ext cx="5814392" cy="646331"/>
          </a:xfrm>
          <a:prstGeom prst="rect">
            <a:avLst/>
          </a:prstGeom>
        </p:spPr>
        <p:txBody>
          <a:bodyPr wrap="square">
            <a:spAutoFit/>
          </a:bodyPr>
          <a:lstStyle/>
          <a:p>
            <a:r>
              <a:rPr lang="el-GR" b="1" dirty="0">
                <a:solidFill>
                  <a:srgbClr val="FF0000"/>
                </a:solidFill>
              </a:rPr>
              <a:t>ΤΑ ΣΧΟΛΕΙΑ ΕΓΙΝΑΝ ΑΠΟΘΗΚΕΣ </a:t>
            </a:r>
            <a:r>
              <a:rPr lang="el-GR" b="1" dirty="0" smtClean="0">
                <a:solidFill>
                  <a:srgbClr val="FF0000"/>
                </a:solidFill>
              </a:rPr>
              <a:t>…</a:t>
            </a:r>
          </a:p>
          <a:p>
            <a:r>
              <a:rPr lang="el-GR" b="1" dirty="0" smtClean="0">
                <a:solidFill>
                  <a:srgbClr val="FF0000"/>
                </a:solidFill>
              </a:rPr>
              <a:t>ΑΧ </a:t>
            </a:r>
            <a:r>
              <a:rPr lang="el-GR" b="1" dirty="0">
                <a:solidFill>
                  <a:srgbClr val="FF0000"/>
                </a:solidFill>
              </a:rPr>
              <a:t>ΦΕΓΓΑΡΑΚΙ ΜΟΥ…ΠΟΥ ΘΑ ΜΑΘΩ  ΓΡΑΜΜΑΤΑ</a:t>
            </a:r>
            <a:r>
              <a:rPr lang="el-GR" dirty="0">
                <a:solidFill>
                  <a:srgbClr val="FF0000"/>
                </a:solidFill>
              </a:rPr>
              <a:t>;</a:t>
            </a:r>
          </a:p>
        </p:txBody>
      </p:sp>
    </p:spTree>
    <p:extLst>
      <p:ext uri="{BB962C8B-B14F-4D97-AF65-F5344CB8AC3E}">
        <p14:creationId xmlns:p14="http://schemas.microsoft.com/office/powerpoint/2010/main" val="279184843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20688"/>
            <a:ext cx="8400628" cy="525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2165834" y="5865089"/>
            <a:ext cx="4572000" cy="646331"/>
          </a:xfrm>
          <a:prstGeom prst="rect">
            <a:avLst/>
          </a:prstGeom>
        </p:spPr>
        <p:txBody>
          <a:bodyPr>
            <a:spAutoFit/>
          </a:bodyPr>
          <a:lstStyle/>
          <a:p>
            <a:r>
              <a:rPr lang="el-GR" b="1" dirty="0">
                <a:solidFill>
                  <a:srgbClr val="FF0000"/>
                </a:solidFill>
              </a:rPr>
              <a:t>ΣΤΑ ΜΙΚΡΑ ΕΚΚΛΗΣΑΚΙΑ Ο ΠΑΠΑΣ ΜΑΘΑΙΝΕΙ ΣΤΑ ΕΛΛΗΝΟΠΟΥΛΑ ΓΡΑΦΗ ΚΑΙ ΑΝΑΓΝΩΣΗ </a:t>
            </a:r>
          </a:p>
        </p:txBody>
      </p:sp>
    </p:spTree>
    <p:extLst>
      <p:ext uri="{BB962C8B-B14F-4D97-AF65-F5344CB8AC3E}">
        <p14:creationId xmlns:p14="http://schemas.microsoft.com/office/powerpoint/2010/main" val="134920463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6632"/>
            <a:ext cx="840542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122079" y="5805264"/>
            <a:ext cx="7260680" cy="923330"/>
          </a:xfrm>
          <a:prstGeom prst="rect">
            <a:avLst/>
          </a:prstGeom>
        </p:spPr>
        <p:txBody>
          <a:bodyPr wrap="square">
            <a:spAutoFit/>
          </a:bodyPr>
          <a:lstStyle/>
          <a:p>
            <a:r>
              <a:rPr lang="el-GR" b="1" dirty="0">
                <a:solidFill>
                  <a:srgbClr val="FF0000"/>
                </a:solidFill>
              </a:rPr>
              <a:t>ΕΚΕΙ….ΚΑΤΩ ΑΠΟ ΤΟ ΦΩΣ ΤΩΝ ΚΕΡΙΩΝ</a:t>
            </a:r>
            <a:r>
              <a:rPr lang="el-GR" b="1" dirty="0" smtClean="0">
                <a:solidFill>
                  <a:srgbClr val="FF0000"/>
                </a:solidFill>
              </a:rPr>
              <a:t>…</a:t>
            </a:r>
          </a:p>
          <a:p>
            <a:r>
              <a:rPr lang="el-GR" b="1" dirty="0" smtClean="0">
                <a:solidFill>
                  <a:srgbClr val="FF0000"/>
                </a:solidFill>
              </a:rPr>
              <a:t>ΦΕΓΓΑΡΑΚΙ </a:t>
            </a:r>
            <a:r>
              <a:rPr lang="el-GR" b="1" dirty="0">
                <a:solidFill>
                  <a:srgbClr val="FF0000"/>
                </a:solidFill>
              </a:rPr>
              <a:t>ΜΟΥ ΛΑΜΠΡΟ ΦΕΓΓΕ ΜΟΥ ΝΑ ΠΕΡΠΑΤΩ</a:t>
            </a:r>
            <a:r>
              <a:rPr lang="el-GR" b="1" dirty="0" smtClean="0">
                <a:solidFill>
                  <a:srgbClr val="FF0000"/>
                </a:solidFill>
              </a:rPr>
              <a:t>…</a:t>
            </a:r>
          </a:p>
          <a:p>
            <a:r>
              <a:rPr lang="el-GR" b="1" dirty="0" smtClean="0">
                <a:solidFill>
                  <a:srgbClr val="FF0000"/>
                </a:solidFill>
              </a:rPr>
              <a:t>ΝΑ </a:t>
            </a:r>
            <a:r>
              <a:rPr lang="el-GR" b="1" dirty="0">
                <a:solidFill>
                  <a:srgbClr val="FF0000"/>
                </a:solidFill>
              </a:rPr>
              <a:t>ΠΗΓΑΙΝΩ ΣΤΟ ΣΧΟΛΕΙΟ ΝΑ ΜΑΘΑΙΝΩ ΓΡΑΜΜΑΤΑ</a:t>
            </a:r>
          </a:p>
        </p:txBody>
      </p:sp>
    </p:spTree>
    <p:extLst>
      <p:ext uri="{BB962C8B-B14F-4D97-AF65-F5344CB8AC3E}">
        <p14:creationId xmlns:p14="http://schemas.microsoft.com/office/powerpoint/2010/main" val="3386211157"/>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08720"/>
            <a:ext cx="7753821" cy="489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2453429" y="5949280"/>
            <a:ext cx="4627677" cy="369332"/>
          </a:xfrm>
          <a:prstGeom prst="rect">
            <a:avLst/>
          </a:prstGeom>
        </p:spPr>
        <p:txBody>
          <a:bodyPr wrap="none">
            <a:spAutoFit/>
          </a:bodyPr>
          <a:lstStyle/>
          <a:p>
            <a:r>
              <a:rPr lang="el-GR" b="1" dirty="0">
                <a:solidFill>
                  <a:srgbClr val="FF0000"/>
                </a:solidFill>
              </a:rPr>
              <a:t>ΜΙΑ ΛΕΞΗ ΤΡΩΕΙ ΤΗΝ ΨΥΧΗ ΤΟΥΣ….ΛΕΥΤΕΡΙΑ!</a:t>
            </a:r>
          </a:p>
        </p:txBody>
      </p:sp>
    </p:spTree>
    <p:extLst>
      <p:ext uri="{BB962C8B-B14F-4D97-AF65-F5344CB8AC3E}">
        <p14:creationId xmlns:p14="http://schemas.microsoft.com/office/powerpoint/2010/main" val="315424222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63" y="764704"/>
            <a:ext cx="8136904" cy="526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523062" y="6165304"/>
            <a:ext cx="8369417" cy="369332"/>
          </a:xfrm>
          <a:prstGeom prst="rect">
            <a:avLst/>
          </a:prstGeom>
        </p:spPr>
        <p:txBody>
          <a:bodyPr wrap="square">
            <a:spAutoFit/>
          </a:bodyPr>
          <a:lstStyle/>
          <a:p>
            <a:r>
              <a:rPr lang="el-GR" b="1" dirty="0">
                <a:solidFill>
                  <a:srgbClr val="FF0000"/>
                </a:solidFill>
              </a:rPr>
              <a:t>ΒΓΑΙΝΟΥΝ ΣΤΑ ΒΟΥΝΑ ΣΑΝ ΚΛΕΦΤΕΣ…ΜΑ ΚΑΙ ΟΙ ΑΡΜΑΤΟΛΟΙ ΚΛΕΦΤΕΣ ΚΑΙ ΑΥΤΟΙ…</a:t>
            </a:r>
          </a:p>
        </p:txBody>
      </p:sp>
    </p:spTree>
    <p:extLst>
      <p:ext uri="{BB962C8B-B14F-4D97-AF65-F5344CB8AC3E}">
        <p14:creationId xmlns:p14="http://schemas.microsoft.com/office/powerpoint/2010/main" val="28921810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9998"/>
            <a:ext cx="8703854" cy="590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2195736" y="5939345"/>
            <a:ext cx="4950296" cy="369332"/>
          </a:xfrm>
          <a:prstGeom prst="rect">
            <a:avLst/>
          </a:prstGeom>
        </p:spPr>
        <p:txBody>
          <a:bodyPr wrap="square">
            <a:spAutoFit/>
          </a:bodyPr>
          <a:lstStyle/>
          <a:p>
            <a:r>
              <a:rPr lang="el-GR" b="1" dirty="0">
                <a:solidFill>
                  <a:srgbClr val="FF0000"/>
                </a:solidFill>
              </a:rPr>
              <a:t>Ο ΡΗΓΑΣ ΔΙΝΕΙ ΔΥΝΑΜΗ ΜΕ ΤΟΥΣ ΣΤΙΧΟΥΣ ΤΟΥ…</a:t>
            </a:r>
          </a:p>
        </p:txBody>
      </p:sp>
    </p:spTree>
    <p:extLst>
      <p:ext uri="{BB962C8B-B14F-4D97-AF65-F5344CB8AC3E}">
        <p14:creationId xmlns:p14="http://schemas.microsoft.com/office/powerpoint/2010/main" val="282162784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1560" y="188640"/>
            <a:ext cx="8136904" cy="6124754"/>
          </a:xfrm>
          <a:prstGeom prst="rect">
            <a:avLst/>
          </a:prstGeom>
        </p:spPr>
        <p:txBody>
          <a:bodyPr wrap="square">
            <a:spAutoFit/>
          </a:bodyPr>
          <a:lstStyle/>
          <a:p>
            <a:r>
              <a:rPr lang="el-GR" sz="2800" dirty="0" smtClean="0"/>
              <a:t>Ως πότε παλικάρια, θα ζούμε στα στενά,</a:t>
            </a:r>
          </a:p>
          <a:p>
            <a:r>
              <a:rPr lang="el-GR" sz="2800" dirty="0" smtClean="0"/>
              <a:t>μονάχοι σα λιοντάρια, </a:t>
            </a:r>
            <a:r>
              <a:rPr lang="el-GR" sz="2800" dirty="0" err="1" smtClean="0"/>
              <a:t>στες</a:t>
            </a:r>
            <a:r>
              <a:rPr lang="el-GR" sz="2800" dirty="0" smtClean="0"/>
              <a:t> ράχες στα βουνά;</a:t>
            </a:r>
          </a:p>
          <a:p>
            <a:r>
              <a:rPr lang="el-GR" sz="2800" dirty="0" smtClean="0"/>
              <a:t>Κάλλιο είναι μιας ώρας ελεύθερη ζωή,</a:t>
            </a:r>
          </a:p>
          <a:p>
            <a:r>
              <a:rPr lang="el-GR" sz="2800" dirty="0" smtClean="0"/>
              <a:t>παρά σαράντα χρόνους, σκλαβιά και φυλακή.</a:t>
            </a:r>
          </a:p>
          <a:p>
            <a:endParaRPr lang="el-GR" sz="2800" dirty="0" smtClean="0"/>
          </a:p>
          <a:p>
            <a:r>
              <a:rPr lang="el-GR" sz="2800" dirty="0" smtClean="0"/>
              <a:t>Σπηλιές να κατοικούμε, να βλέπουμε κλαδιά,</a:t>
            </a:r>
          </a:p>
          <a:p>
            <a:r>
              <a:rPr lang="el-GR" sz="2800" dirty="0" smtClean="0"/>
              <a:t>να </a:t>
            </a:r>
            <a:r>
              <a:rPr lang="el-GR" sz="2800" dirty="0" err="1" smtClean="0"/>
              <a:t>φεύγωμ</a:t>
            </a:r>
            <a:r>
              <a:rPr lang="el-GR" sz="2800" dirty="0" smtClean="0"/>
              <a:t>' απ' τον κόσμο, για την πικρή σκλαβιά;</a:t>
            </a:r>
          </a:p>
          <a:p>
            <a:r>
              <a:rPr lang="el-GR" sz="2800" dirty="0" smtClean="0"/>
              <a:t>Κάλλιο είναι μιας ώρας ελεύθερη ζωή,</a:t>
            </a:r>
          </a:p>
          <a:p>
            <a:r>
              <a:rPr lang="el-GR" sz="2800" dirty="0" smtClean="0"/>
              <a:t>παρά σαράντα χρόνους, σκλαβιά και φυλακή.</a:t>
            </a:r>
          </a:p>
          <a:p>
            <a:endParaRPr lang="el-GR" sz="2800" dirty="0" smtClean="0"/>
          </a:p>
          <a:p>
            <a:r>
              <a:rPr lang="el-GR" sz="2800" dirty="0" smtClean="0"/>
              <a:t>Να </a:t>
            </a:r>
            <a:r>
              <a:rPr lang="el-GR" sz="2800" dirty="0" err="1" smtClean="0"/>
              <a:t>χάνωμεν</a:t>
            </a:r>
            <a:r>
              <a:rPr lang="el-GR" sz="2800" dirty="0" smtClean="0"/>
              <a:t> αδέλφια, πατρίδα και γονείς,</a:t>
            </a:r>
          </a:p>
          <a:p>
            <a:r>
              <a:rPr lang="el-GR" sz="2800" dirty="0" smtClean="0"/>
              <a:t>τους φίλους, τα παιδιά μας, κι όλους τους συγγενείς;</a:t>
            </a:r>
          </a:p>
          <a:p>
            <a:r>
              <a:rPr lang="el-GR" sz="2800" dirty="0" smtClean="0"/>
              <a:t>Κάλλιο είναι μιας ώρας ελεύθερη ζωή,</a:t>
            </a:r>
          </a:p>
          <a:p>
            <a:r>
              <a:rPr lang="el-GR" sz="2800" dirty="0" smtClean="0"/>
              <a:t>παρά σαράντα χρόνους, σκλαβιά και φυλακή.</a:t>
            </a:r>
            <a:endParaRPr lang="el-GR" sz="2800" dirty="0"/>
          </a:p>
        </p:txBody>
      </p:sp>
    </p:spTree>
    <p:extLst>
      <p:ext uri="{BB962C8B-B14F-4D97-AF65-F5344CB8AC3E}">
        <p14:creationId xmlns:p14="http://schemas.microsoft.com/office/powerpoint/2010/main" val="61583451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20688"/>
            <a:ext cx="8352259" cy="553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539552" y="6168142"/>
            <a:ext cx="8496944" cy="646331"/>
          </a:xfrm>
          <a:prstGeom prst="rect">
            <a:avLst/>
          </a:prstGeom>
        </p:spPr>
        <p:txBody>
          <a:bodyPr wrap="square">
            <a:spAutoFit/>
          </a:bodyPr>
          <a:lstStyle/>
          <a:p>
            <a:r>
              <a:rPr lang="el-GR" b="1" dirty="0">
                <a:solidFill>
                  <a:srgbClr val="FF0000"/>
                </a:solidFill>
              </a:rPr>
              <a:t>Ο ΠΑΠΑΦΛΕΣΑΣ ΣΠΕΡΝΕΙ ΤΗΣ ΛΕΥΤΕΡΙΑΣ  ΛΟΥΛΟΥΔΙΑ ΣΕ ΟΛΗ ΤΗΝ </a:t>
            </a:r>
            <a:r>
              <a:rPr lang="el-GR" b="1" dirty="0" smtClean="0">
                <a:solidFill>
                  <a:srgbClr val="FF0000"/>
                </a:solidFill>
              </a:rPr>
              <a:t>ΠΕΛΟΠΟΝΝΗΣΟ</a:t>
            </a:r>
            <a:endParaRPr lang="el-GR" b="1" dirty="0">
              <a:solidFill>
                <a:srgbClr val="FF0000"/>
              </a:solidFill>
            </a:endParaRPr>
          </a:p>
        </p:txBody>
      </p:sp>
    </p:spTree>
    <p:extLst>
      <p:ext uri="{BB962C8B-B14F-4D97-AF65-F5344CB8AC3E}">
        <p14:creationId xmlns:p14="http://schemas.microsoft.com/office/powerpoint/2010/main" val="4074534787"/>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48680"/>
            <a:ext cx="8496944" cy="564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547664" y="6188857"/>
            <a:ext cx="6624736" cy="369332"/>
          </a:xfrm>
          <a:prstGeom prst="rect">
            <a:avLst/>
          </a:prstGeom>
        </p:spPr>
        <p:txBody>
          <a:bodyPr wrap="square">
            <a:spAutoFit/>
          </a:bodyPr>
          <a:lstStyle/>
          <a:p>
            <a:r>
              <a:rPr lang="el-GR" b="1" dirty="0">
                <a:solidFill>
                  <a:srgbClr val="FF0000"/>
                </a:solidFill>
              </a:rPr>
              <a:t>ΣΤΗΝ ΟΔΗΣΣΟ ΙΔΡΥΕΤΑΙ ΜΙΑ ΕΤΑΙΡΙΑ ΕΠΑΝΑΣΤΑΤΙΚΗ…Η ΦΙΛΙΚΗ!</a:t>
            </a:r>
          </a:p>
        </p:txBody>
      </p:sp>
    </p:spTree>
    <p:extLst>
      <p:ext uri="{BB962C8B-B14F-4D97-AF65-F5344CB8AC3E}">
        <p14:creationId xmlns:p14="http://schemas.microsoft.com/office/powerpoint/2010/main" val="146231579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96" y="404664"/>
            <a:ext cx="8460060" cy="565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2260026" y="6059792"/>
            <a:ext cx="4572000" cy="646331"/>
          </a:xfrm>
          <a:prstGeom prst="rect">
            <a:avLst/>
          </a:prstGeom>
        </p:spPr>
        <p:txBody>
          <a:bodyPr>
            <a:spAutoFit/>
          </a:bodyPr>
          <a:lstStyle/>
          <a:p>
            <a:r>
              <a:rPr lang="el-GR" b="1" dirty="0">
                <a:solidFill>
                  <a:srgbClr val="FF0000"/>
                </a:solidFill>
              </a:rPr>
              <a:t>ΟΡΚΟΣ ΒΑΡΥΣ…ΟΡΚΟΣ ΙΕΡΟΣ!</a:t>
            </a:r>
          </a:p>
          <a:p>
            <a:endParaRPr lang="el-GR" dirty="0"/>
          </a:p>
        </p:txBody>
      </p:sp>
    </p:spTree>
    <p:extLst>
      <p:ext uri="{BB962C8B-B14F-4D97-AF65-F5344CB8AC3E}">
        <p14:creationId xmlns:p14="http://schemas.microsoft.com/office/powerpoint/2010/main" val="104442127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764704"/>
            <a:ext cx="7981776" cy="522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827584" y="5987687"/>
            <a:ext cx="7632848" cy="646331"/>
          </a:xfrm>
          <a:prstGeom prst="rect">
            <a:avLst/>
          </a:prstGeom>
        </p:spPr>
        <p:txBody>
          <a:bodyPr wrap="square">
            <a:spAutoFit/>
          </a:bodyPr>
          <a:lstStyle/>
          <a:p>
            <a:r>
              <a:rPr lang="el-GR" b="1" dirty="0">
                <a:solidFill>
                  <a:srgbClr val="FF0000"/>
                </a:solidFill>
              </a:rPr>
              <a:t>ΕΣΤΕΙΛΑ ΔΥΟ ΠΟΥΛΙΑ ΣΤΗΝ ΚΟΚΚΙΝΗ ΜΗΛΙΑ</a:t>
            </a:r>
            <a:r>
              <a:rPr lang="el-GR" b="1" dirty="0" smtClean="0">
                <a:solidFill>
                  <a:srgbClr val="FF0000"/>
                </a:solidFill>
              </a:rPr>
              <a:t>…</a:t>
            </a:r>
          </a:p>
          <a:p>
            <a:r>
              <a:rPr lang="el-GR" b="1" dirty="0" smtClean="0">
                <a:solidFill>
                  <a:srgbClr val="FF0000"/>
                </a:solidFill>
              </a:rPr>
              <a:t>ΔΕΝ </a:t>
            </a:r>
            <a:r>
              <a:rPr lang="el-GR" b="1" dirty="0">
                <a:solidFill>
                  <a:srgbClr val="FF0000"/>
                </a:solidFill>
              </a:rPr>
              <a:t>ΓΥΡΙΣΕ ΚΑΝΕΝΑ….ΑΛΙΜΟΝΟ!!!! ΠΗΡΑΝ ΤΗΝ ΠΟΛΗ!</a:t>
            </a:r>
          </a:p>
        </p:txBody>
      </p:sp>
    </p:spTree>
    <p:extLst>
      <p:ext uri="{BB962C8B-B14F-4D97-AF65-F5344CB8AC3E}">
        <p14:creationId xmlns:p14="http://schemas.microsoft.com/office/powerpoint/2010/main" val="318139594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ιζόντιος πάπυρος 1"/>
          <p:cNvSpPr/>
          <p:nvPr/>
        </p:nvSpPr>
        <p:spPr>
          <a:xfrm>
            <a:off x="917607" y="465820"/>
            <a:ext cx="6696744" cy="5688632"/>
          </a:xfrm>
          <a:prstGeom prst="horizontalScroll">
            <a:avLst/>
          </a:prstGeom>
          <a:solidFill>
            <a:schemeClr val="bg2">
              <a:lumMod val="5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l-GR" sz="4400" b="1" spc="50" dirty="0">
                <a:ln>
                  <a:noFill/>
                </a:ln>
                <a:gradFill>
                  <a:gsLst>
                    <a:gs pos="25000">
                      <a:srgbClr val="E0322D"/>
                    </a:gs>
                    <a:gs pos="100000">
                      <a:srgbClr val="A01C18"/>
                    </a:gs>
                  </a:gsLst>
                  <a:lin ang="5400000" scaled="0"/>
                </a:gradFill>
                <a:effectLst>
                  <a:glow rad="101600">
                    <a:schemeClr val="accent2">
                      <a:satMod val="175000"/>
                      <a:alpha val="40000"/>
                    </a:schemeClr>
                  </a:glow>
                  <a:outerShdw blurRad="76200" dist="50800" dir="5400000" algn="tl">
                    <a:srgbClr val="000000">
                      <a:alpha val="65000"/>
                    </a:srgbClr>
                  </a:outerShdw>
                </a:effectLst>
                <a:ea typeface="Times New Roman"/>
                <a:cs typeface="Times New Roman"/>
              </a:rPr>
              <a:t>Ορκίζομαι σε σένα ιερή Πατρίδα μου! </a:t>
            </a:r>
            <a:br>
              <a:rPr lang="el-GR" sz="4400" b="1" spc="50" dirty="0">
                <a:ln>
                  <a:noFill/>
                </a:ln>
                <a:gradFill>
                  <a:gsLst>
                    <a:gs pos="25000">
                      <a:srgbClr val="E0322D"/>
                    </a:gs>
                    <a:gs pos="100000">
                      <a:srgbClr val="A01C18"/>
                    </a:gs>
                  </a:gsLst>
                  <a:lin ang="5400000" scaled="0"/>
                </a:gradFill>
                <a:effectLst>
                  <a:glow rad="101600">
                    <a:schemeClr val="accent2">
                      <a:satMod val="175000"/>
                      <a:alpha val="40000"/>
                    </a:schemeClr>
                  </a:glow>
                  <a:outerShdw blurRad="76200" dist="50800" dir="5400000" algn="tl">
                    <a:srgbClr val="000000">
                      <a:alpha val="65000"/>
                    </a:srgbClr>
                  </a:outerShdw>
                </a:effectLst>
                <a:ea typeface="Times New Roman"/>
                <a:cs typeface="Times New Roman"/>
              </a:rPr>
            </a:br>
            <a:r>
              <a:rPr lang="el-GR" sz="4400" b="1" spc="50" dirty="0">
                <a:ln>
                  <a:noFill/>
                </a:ln>
                <a:gradFill>
                  <a:gsLst>
                    <a:gs pos="25000">
                      <a:srgbClr val="E0322D"/>
                    </a:gs>
                    <a:gs pos="100000">
                      <a:srgbClr val="A01C18"/>
                    </a:gs>
                  </a:gsLst>
                  <a:lin ang="5400000" scaled="0"/>
                </a:gradFill>
                <a:effectLst>
                  <a:glow rad="101600">
                    <a:schemeClr val="accent2">
                      <a:satMod val="175000"/>
                      <a:alpha val="40000"/>
                    </a:schemeClr>
                  </a:glow>
                  <a:outerShdw blurRad="76200" dist="50800" dir="5400000" algn="tl">
                    <a:srgbClr val="000000">
                      <a:alpha val="65000"/>
                    </a:srgbClr>
                  </a:outerShdw>
                </a:effectLst>
                <a:ea typeface="Times New Roman"/>
                <a:cs typeface="Times New Roman"/>
              </a:rPr>
              <a:t>ΟΡΚΙΖΟΜΑΙ!</a:t>
            </a:r>
            <a:endParaRPr lang="el-GR" sz="4400" dirty="0">
              <a:effectLst/>
              <a:ea typeface="Times New Roman"/>
              <a:cs typeface="Times New Roman"/>
            </a:endParaRPr>
          </a:p>
        </p:txBody>
      </p:sp>
    </p:spTree>
    <p:extLst>
      <p:ext uri="{BB962C8B-B14F-4D97-AF65-F5344CB8AC3E}">
        <p14:creationId xmlns:p14="http://schemas.microsoft.com/office/powerpoint/2010/main" val="176781519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6672"/>
            <a:ext cx="7951963"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9908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92696"/>
            <a:ext cx="798863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979712" y="6124654"/>
            <a:ext cx="6264696" cy="369332"/>
          </a:xfrm>
          <a:prstGeom prst="rect">
            <a:avLst/>
          </a:prstGeom>
        </p:spPr>
        <p:txBody>
          <a:bodyPr wrap="square">
            <a:spAutoFit/>
          </a:bodyPr>
          <a:lstStyle/>
          <a:p>
            <a:r>
              <a:rPr lang="el-GR" b="1" dirty="0">
                <a:solidFill>
                  <a:srgbClr val="FF0000"/>
                </a:solidFill>
              </a:rPr>
              <a:t>ΣΤΗΝ ΑΓΙΑ ΛΑΥΡΑ ΥΨΩΘΗΚΕ ΤΟ ΛΑΒΑΡΟ ΤΗΣ ΕΠΑΝΑΣΤΑΣΗΣ!</a:t>
            </a:r>
          </a:p>
        </p:txBody>
      </p:sp>
    </p:spTree>
    <p:extLst>
      <p:ext uri="{BB962C8B-B14F-4D97-AF65-F5344CB8AC3E}">
        <p14:creationId xmlns:p14="http://schemas.microsoft.com/office/powerpoint/2010/main" val="213786166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48680"/>
            <a:ext cx="7776864" cy="5383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3059832" y="6165304"/>
            <a:ext cx="3092513" cy="369332"/>
          </a:xfrm>
          <a:prstGeom prst="rect">
            <a:avLst/>
          </a:prstGeom>
        </p:spPr>
        <p:txBody>
          <a:bodyPr wrap="none">
            <a:spAutoFit/>
          </a:bodyPr>
          <a:lstStyle/>
          <a:p>
            <a:r>
              <a:rPr lang="el-GR" b="1" dirty="0">
                <a:solidFill>
                  <a:srgbClr val="FF0000"/>
                </a:solidFill>
              </a:rPr>
              <a:t>ΤΑ ΚΑΡΑΒΙΑ </a:t>
            </a:r>
            <a:r>
              <a:rPr lang="el-GR" b="1" dirty="0" smtClean="0">
                <a:solidFill>
                  <a:srgbClr val="FF0000"/>
                </a:solidFill>
              </a:rPr>
              <a:t>ΣΑΣ</a:t>
            </a:r>
            <a:r>
              <a:rPr lang="el-GR" b="1" dirty="0" smtClean="0">
                <a:solidFill>
                  <a:srgbClr val="FF0000"/>
                </a:solidFill>
              </a:rPr>
              <a:t> </a:t>
            </a:r>
            <a:r>
              <a:rPr lang="el-GR" b="1" dirty="0">
                <a:solidFill>
                  <a:srgbClr val="FF0000"/>
                </a:solidFill>
              </a:rPr>
              <a:t>ΚΑΙΩ!</a:t>
            </a:r>
          </a:p>
        </p:txBody>
      </p:sp>
    </p:spTree>
    <p:extLst>
      <p:ext uri="{BB962C8B-B14F-4D97-AF65-F5344CB8AC3E}">
        <p14:creationId xmlns:p14="http://schemas.microsoft.com/office/powerpoint/2010/main" val="343556587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86" y="263477"/>
            <a:ext cx="7906752" cy="596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2627784" y="6381328"/>
            <a:ext cx="3245760" cy="369332"/>
          </a:xfrm>
          <a:prstGeom prst="rect">
            <a:avLst/>
          </a:prstGeom>
        </p:spPr>
        <p:txBody>
          <a:bodyPr wrap="none">
            <a:spAutoFit/>
          </a:bodyPr>
          <a:lstStyle/>
          <a:p>
            <a:r>
              <a:rPr lang="el-GR" b="1" dirty="0">
                <a:solidFill>
                  <a:srgbClr val="FF0000"/>
                </a:solidFill>
              </a:rPr>
              <a:t>ΕΙΜΑΙ Η ΔΕΣΠΩ Η ΣΟΥΛΙΩΤΙΣΣΑ!</a:t>
            </a:r>
          </a:p>
        </p:txBody>
      </p:sp>
    </p:spTree>
    <p:extLst>
      <p:ext uri="{BB962C8B-B14F-4D97-AF65-F5344CB8AC3E}">
        <p14:creationId xmlns:p14="http://schemas.microsoft.com/office/powerpoint/2010/main" val="168268270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Οι Ήρωες του 182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96" y="312738"/>
            <a:ext cx="4608512" cy="593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6" descr="Οι ήρωες του 1821 μέσα από τα μάτια των μαθητών της Ε΄ Δημοτικού -  Εκπαιδευτήρια &quot;ΕΚΠΑΙΔΕΥΤΙΚΗ ΑΝΑΓΕΝΝΗΣΗ&quot; - Καινοτόμο Ιδιωτικό Σχολείο"/>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Ορθογώνιο 3"/>
          <p:cNvSpPr/>
          <p:nvPr/>
        </p:nvSpPr>
        <p:spPr>
          <a:xfrm>
            <a:off x="5220072" y="1534313"/>
            <a:ext cx="3744416" cy="2031325"/>
          </a:xfrm>
          <a:prstGeom prst="rect">
            <a:avLst/>
          </a:prstGeom>
        </p:spPr>
        <p:txBody>
          <a:bodyPr wrap="square">
            <a:spAutoFit/>
          </a:bodyPr>
          <a:lstStyle/>
          <a:p>
            <a:r>
              <a:rPr lang="el-GR" b="1" dirty="0">
                <a:solidFill>
                  <a:srgbClr val="FF0000"/>
                </a:solidFill>
              </a:rPr>
              <a:t>ΕΙΜΑΙ Ο ΑΘΑΝΑΣΙΟΣ ΔΙΑΚΟΣ  </a:t>
            </a:r>
            <a:endParaRPr lang="el-GR" b="1" dirty="0" smtClean="0">
              <a:solidFill>
                <a:srgbClr val="FF0000"/>
              </a:solidFill>
            </a:endParaRPr>
          </a:p>
          <a:p>
            <a:r>
              <a:rPr lang="el-GR" b="1" dirty="0" smtClean="0">
                <a:solidFill>
                  <a:srgbClr val="FF0000"/>
                </a:solidFill>
              </a:rPr>
              <a:t>ΚΑΙ </a:t>
            </a:r>
            <a:r>
              <a:rPr lang="el-GR" b="1" dirty="0">
                <a:solidFill>
                  <a:srgbClr val="FF0000"/>
                </a:solidFill>
              </a:rPr>
              <a:t>ΠΕΘΑΝΑ ΜΙΑΝ ΑΝΟΙΞΗ ΠΙΚΡΗ ΜΕ ΒΑΣΑΝΙΣΤΙΚΟ ΘΑΝΑΤΟ</a:t>
            </a:r>
            <a:r>
              <a:rPr lang="el-GR" b="1" dirty="0" smtClean="0">
                <a:solidFill>
                  <a:srgbClr val="FF0000"/>
                </a:solidFill>
              </a:rPr>
              <a:t>…</a:t>
            </a:r>
          </a:p>
          <a:p>
            <a:r>
              <a:rPr lang="el-GR" b="1" dirty="0" smtClean="0">
                <a:solidFill>
                  <a:srgbClr val="FF0000"/>
                </a:solidFill>
              </a:rPr>
              <a:t>ΓΙΑ </a:t>
            </a:r>
            <a:r>
              <a:rPr lang="el-GR" b="1" dirty="0">
                <a:solidFill>
                  <a:srgbClr val="FF0000"/>
                </a:solidFill>
              </a:rPr>
              <a:t>ΔΕΣ ΚΑΙΡΟ ΠΟΥ ΔΙΑΛΕΞΕ </a:t>
            </a:r>
            <a:endParaRPr lang="el-GR" b="1" dirty="0" smtClean="0">
              <a:solidFill>
                <a:srgbClr val="FF0000"/>
              </a:solidFill>
            </a:endParaRPr>
          </a:p>
          <a:p>
            <a:r>
              <a:rPr lang="el-GR" b="1" dirty="0" smtClean="0">
                <a:solidFill>
                  <a:srgbClr val="FF0000"/>
                </a:solidFill>
              </a:rPr>
              <a:t>Ο </a:t>
            </a:r>
            <a:r>
              <a:rPr lang="el-GR" b="1" dirty="0">
                <a:solidFill>
                  <a:srgbClr val="FF0000"/>
                </a:solidFill>
              </a:rPr>
              <a:t>ΧΑΡΟΣ ΝΑ ΜΕ ΠΑΡΕΙ </a:t>
            </a:r>
            <a:endParaRPr lang="el-GR" b="1" dirty="0" smtClean="0">
              <a:solidFill>
                <a:srgbClr val="FF0000"/>
              </a:solidFill>
            </a:endParaRPr>
          </a:p>
          <a:p>
            <a:r>
              <a:rPr lang="el-GR" b="1" dirty="0" smtClean="0">
                <a:solidFill>
                  <a:srgbClr val="FF0000"/>
                </a:solidFill>
              </a:rPr>
              <a:t>ΤΩΡΑ </a:t>
            </a:r>
            <a:r>
              <a:rPr lang="el-GR" b="1" dirty="0">
                <a:solidFill>
                  <a:srgbClr val="FF0000"/>
                </a:solidFill>
              </a:rPr>
              <a:t>ΠΟΥ ΑΝΘΙΖΟΥΝ ΤΑ ΣΠΑΡΤΑ </a:t>
            </a:r>
            <a:endParaRPr lang="el-GR" b="1" dirty="0" smtClean="0">
              <a:solidFill>
                <a:srgbClr val="FF0000"/>
              </a:solidFill>
            </a:endParaRPr>
          </a:p>
          <a:p>
            <a:r>
              <a:rPr lang="el-GR" b="1" dirty="0" smtClean="0">
                <a:solidFill>
                  <a:srgbClr val="FF0000"/>
                </a:solidFill>
              </a:rPr>
              <a:t>ΚΑΙ </a:t>
            </a:r>
            <a:r>
              <a:rPr lang="el-GR" b="1" dirty="0">
                <a:solidFill>
                  <a:srgbClr val="FF0000"/>
                </a:solidFill>
              </a:rPr>
              <a:t>ΒΓΑΖΕΙ Η ΓΗ ΧΟΡΤΑΡΙ!</a:t>
            </a:r>
          </a:p>
        </p:txBody>
      </p:sp>
    </p:spTree>
    <p:extLst>
      <p:ext uri="{BB962C8B-B14F-4D97-AF65-F5344CB8AC3E}">
        <p14:creationId xmlns:p14="http://schemas.microsoft.com/office/powerpoint/2010/main" val="353293302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81" y="332656"/>
            <a:ext cx="7981529" cy="532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859354" y="5733256"/>
            <a:ext cx="7704856" cy="646331"/>
          </a:xfrm>
          <a:prstGeom prst="rect">
            <a:avLst/>
          </a:prstGeom>
        </p:spPr>
        <p:txBody>
          <a:bodyPr wrap="square">
            <a:spAutoFit/>
          </a:bodyPr>
          <a:lstStyle/>
          <a:p>
            <a:r>
              <a:rPr lang="el-GR" b="1" dirty="0">
                <a:solidFill>
                  <a:srgbClr val="FF0000"/>
                </a:solidFill>
              </a:rPr>
              <a:t>ΚΛΕΦΤΟΠΟΥΛΟ ΜΑΝΑ ΘΑ ΓΙΝΩ ΚΑΙ ΘΑ ΕΧΩ ΣΠΙΤΙ ΤΟΥΣ ΓΚΡΕΜΟΥΣ ΚΑΙ ΤΙΣ ΚΟΡΥΦΕΣ ΤΩΝ ΒΟΥΝΩΝ …ΘΑ ΑΝΑΣΑΙΝΩ ΕΛΕΥΘΕΡΙΑ!</a:t>
            </a:r>
          </a:p>
        </p:txBody>
      </p:sp>
    </p:spTree>
    <p:extLst>
      <p:ext uri="{BB962C8B-B14F-4D97-AF65-F5344CB8AC3E}">
        <p14:creationId xmlns:p14="http://schemas.microsoft.com/office/powerpoint/2010/main" val="355410817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32656"/>
            <a:ext cx="4272196" cy="564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3344643" y="6093296"/>
            <a:ext cx="2323457" cy="369332"/>
          </a:xfrm>
          <a:prstGeom prst="rect">
            <a:avLst/>
          </a:prstGeom>
        </p:spPr>
        <p:txBody>
          <a:bodyPr wrap="none">
            <a:spAutoFit/>
          </a:bodyPr>
          <a:lstStyle/>
          <a:p>
            <a:r>
              <a:rPr lang="el-GR" b="1" dirty="0">
                <a:solidFill>
                  <a:srgbClr val="FF0000"/>
                </a:solidFill>
              </a:rPr>
              <a:t>ΜΑΡΚΟΣ ΜΠΟΤΣΑΡΗΣ</a:t>
            </a:r>
          </a:p>
        </p:txBody>
      </p:sp>
    </p:spTree>
    <p:extLst>
      <p:ext uri="{BB962C8B-B14F-4D97-AF65-F5344CB8AC3E}">
        <p14:creationId xmlns:p14="http://schemas.microsoft.com/office/powerpoint/2010/main" val="130794937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41" y="836712"/>
            <a:ext cx="8113829" cy="506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2555776" y="6093296"/>
            <a:ext cx="3267626" cy="369332"/>
          </a:xfrm>
          <a:prstGeom prst="rect">
            <a:avLst/>
          </a:prstGeom>
        </p:spPr>
        <p:txBody>
          <a:bodyPr wrap="none">
            <a:spAutoFit/>
          </a:bodyPr>
          <a:lstStyle/>
          <a:p>
            <a:r>
              <a:rPr lang="el-GR" b="1" dirty="0">
                <a:solidFill>
                  <a:srgbClr val="FF0000"/>
                </a:solidFill>
              </a:rPr>
              <a:t>ΗΤΑΝ ΟΛΟΙ ΤΟΥΣ ΚΑΠΕΤΑΝΑΙΟΙ!</a:t>
            </a:r>
          </a:p>
        </p:txBody>
      </p:sp>
    </p:spTree>
    <p:extLst>
      <p:ext uri="{BB962C8B-B14F-4D97-AF65-F5344CB8AC3E}">
        <p14:creationId xmlns:p14="http://schemas.microsoft.com/office/powerpoint/2010/main" val="43947946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08720"/>
            <a:ext cx="6420011"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2667540" y="6021288"/>
            <a:ext cx="3961405" cy="369332"/>
          </a:xfrm>
          <a:prstGeom prst="rect">
            <a:avLst/>
          </a:prstGeom>
        </p:spPr>
        <p:txBody>
          <a:bodyPr wrap="none">
            <a:spAutoFit/>
          </a:bodyPr>
          <a:lstStyle/>
          <a:p>
            <a:r>
              <a:rPr lang="el-GR" b="1" dirty="0">
                <a:solidFill>
                  <a:srgbClr val="FF0000"/>
                </a:solidFill>
              </a:rPr>
              <a:t>Ο ΚΑΡΑΙΣΚΑΚΗΣ ΤΗΣ ΚΑΛΟΓΡΙΑΣ Ο ΓΙΟΣ</a:t>
            </a:r>
          </a:p>
        </p:txBody>
      </p:sp>
    </p:spTree>
    <p:extLst>
      <p:ext uri="{BB962C8B-B14F-4D97-AF65-F5344CB8AC3E}">
        <p14:creationId xmlns:p14="http://schemas.microsoft.com/office/powerpoint/2010/main" val="259357689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endParaRPr lang="el-GR"/>
          </a:p>
        </p:txBody>
      </p:sp>
      <p:sp>
        <p:nvSpPr>
          <p:cNvPr id="3" name="Υπότιτλος 2"/>
          <p:cNvSpPr>
            <a:spLocks noGrp="1"/>
          </p:cNvSpPr>
          <p:nvPr>
            <p:ph type="subTitle" idx="1"/>
          </p:nvPr>
        </p:nvSpPr>
        <p:spPr/>
        <p:txBody>
          <a:bodyPr/>
          <a:lstStyle/>
          <a:p>
            <a:endParaRPr lang="el-G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36" y="116632"/>
            <a:ext cx="8180180" cy="576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1907882" y="5733256"/>
            <a:ext cx="5904656" cy="646331"/>
          </a:xfrm>
          <a:prstGeom prst="rect">
            <a:avLst/>
          </a:prstGeom>
        </p:spPr>
        <p:txBody>
          <a:bodyPr wrap="square">
            <a:spAutoFit/>
          </a:bodyPr>
          <a:lstStyle/>
          <a:p>
            <a:pPr lvl="0"/>
            <a:r>
              <a:rPr lang="el-GR" b="1" dirty="0">
                <a:solidFill>
                  <a:srgbClr val="FF0000"/>
                </a:solidFill>
              </a:rPr>
              <a:t>ΜΑΖΙ ΜΕ ΤΗΝ ΠΟΛΗ ΣΚΛΑΒΩΘΗΚΕ ΚΑΙ Η ΕΛΛΑΔΑ ΜΑΣ ΚΟΜΜΑΤΙ ΤΟΤΕ ΤΗΣ ΒΥΖΑΝΤΙΝΗΣ ΑΥΤΟΚΡΑΤΟΡΙΑΣ</a:t>
            </a:r>
          </a:p>
        </p:txBody>
      </p:sp>
    </p:spTree>
    <p:extLst>
      <p:ext uri="{BB962C8B-B14F-4D97-AF65-F5344CB8AC3E}">
        <p14:creationId xmlns:p14="http://schemas.microsoft.com/office/powerpoint/2010/main" val="306397709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359" y="548680"/>
            <a:ext cx="7596336" cy="4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37091" y="5617939"/>
            <a:ext cx="7848872" cy="646331"/>
          </a:xfrm>
          <a:prstGeom prst="rect">
            <a:avLst/>
          </a:prstGeom>
        </p:spPr>
        <p:txBody>
          <a:bodyPr wrap="square">
            <a:spAutoFit/>
          </a:bodyPr>
          <a:lstStyle/>
          <a:p>
            <a:r>
              <a:rPr lang="el-GR" b="1" dirty="0">
                <a:solidFill>
                  <a:srgbClr val="FF0000"/>
                </a:solidFill>
              </a:rPr>
              <a:t>ΕΓΩ Η ΑΓΝΩΣΤΗ ΗΡΩΙΔΑ ΤΟΥ ΑΓΩΝΑ ΚΟΥΒΑΛΟΥΣΑ ΦΑΓΗΤΟ ΚΑΙ ΒΟΛΙΑ ΣΤΑ ΒΟΥΝΑ  ΑΛΛΑ ΕΠΙΑΝΑ ΚΑΙ ΟΠΛΟ ΚΑΙ ΠΕΤΡΕΣ ΚΑΙ ΣΠΑΘΙ…</a:t>
            </a:r>
          </a:p>
        </p:txBody>
      </p:sp>
    </p:spTree>
    <p:extLst>
      <p:ext uri="{BB962C8B-B14F-4D97-AF65-F5344CB8AC3E}">
        <p14:creationId xmlns:p14="http://schemas.microsoft.com/office/powerpoint/2010/main" val="129570070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8640"/>
            <a:ext cx="705678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2069976" y="5733256"/>
            <a:ext cx="4572000" cy="646331"/>
          </a:xfrm>
          <a:prstGeom prst="rect">
            <a:avLst/>
          </a:prstGeom>
        </p:spPr>
        <p:txBody>
          <a:bodyPr>
            <a:spAutoFit/>
          </a:bodyPr>
          <a:lstStyle/>
          <a:p>
            <a:r>
              <a:rPr lang="el-GR" b="1" dirty="0">
                <a:solidFill>
                  <a:srgbClr val="FF0000"/>
                </a:solidFill>
              </a:rPr>
              <a:t>ΜΠΟΡΛΟΟΟΟΟΤΟΟΟΟ! ΣΤΑ ΤΟΥΡΚΙΚΑ ΚΑΡΑΒΙΑ….ΚΑΝΑΡΗ ΜΕ ΛΕΝΕ!</a:t>
            </a:r>
          </a:p>
        </p:txBody>
      </p:sp>
    </p:spTree>
    <p:extLst>
      <p:ext uri="{BB962C8B-B14F-4D97-AF65-F5344CB8AC3E}">
        <p14:creationId xmlns:p14="http://schemas.microsoft.com/office/powerpoint/2010/main" val="340940909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76672"/>
            <a:ext cx="5319525" cy="545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683568" y="5938811"/>
            <a:ext cx="7416824" cy="646331"/>
          </a:xfrm>
          <a:prstGeom prst="rect">
            <a:avLst/>
          </a:prstGeom>
        </p:spPr>
        <p:txBody>
          <a:bodyPr wrap="square">
            <a:spAutoFit/>
          </a:bodyPr>
          <a:lstStyle/>
          <a:p>
            <a:r>
              <a:rPr lang="el-GR" b="1" dirty="0">
                <a:solidFill>
                  <a:srgbClr val="FF0000"/>
                </a:solidFill>
              </a:rPr>
              <a:t>ΤΑ ΚΑΡΑΒΙΑ </a:t>
            </a:r>
            <a:r>
              <a:rPr lang="el-GR" b="1" dirty="0" smtClean="0">
                <a:solidFill>
                  <a:srgbClr val="FF0000"/>
                </a:solidFill>
              </a:rPr>
              <a:t>ΜΟΥ… </a:t>
            </a:r>
            <a:r>
              <a:rPr lang="el-GR" b="1" dirty="0">
                <a:solidFill>
                  <a:srgbClr val="FF0000"/>
                </a:solidFill>
              </a:rPr>
              <a:t>ΤΟΥΣ ΑΝΤΡΕΣ </a:t>
            </a:r>
            <a:r>
              <a:rPr lang="el-GR" b="1" dirty="0" smtClean="0">
                <a:solidFill>
                  <a:srgbClr val="FF0000"/>
                </a:solidFill>
              </a:rPr>
              <a:t>ΜΟΥ… </a:t>
            </a:r>
            <a:r>
              <a:rPr lang="el-GR" b="1" dirty="0">
                <a:solidFill>
                  <a:srgbClr val="FF0000"/>
                </a:solidFill>
              </a:rPr>
              <a:t>ΤΟΥΣ ΓΙΟΥΣ  </a:t>
            </a:r>
            <a:r>
              <a:rPr lang="el-GR" b="1" dirty="0" smtClean="0">
                <a:solidFill>
                  <a:srgbClr val="FF0000"/>
                </a:solidFill>
              </a:rPr>
              <a:t>ΜΟΥ… </a:t>
            </a:r>
            <a:r>
              <a:rPr lang="el-GR" b="1" dirty="0">
                <a:solidFill>
                  <a:srgbClr val="FF0000"/>
                </a:solidFill>
              </a:rPr>
              <a:t>ΓΙΑ ΤΗΝ ΕΛΕΥΘΕΡΙΑ ΘΥΣΙΑΣΑ…ΕΙΜΑΙ Η ΜΠΟΥΜΠΟΥΛΙΝΑ !</a:t>
            </a:r>
          </a:p>
        </p:txBody>
      </p:sp>
    </p:spTree>
    <p:extLst>
      <p:ext uri="{BB962C8B-B14F-4D97-AF65-F5344CB8AC3E}">
        <p14:creationId xmlns:p14="http://schemas.microsoft.com/office/powerpoint/2010/main" val="215233014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8407"/>
            <a:ext cx="583264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971600" y="5931055"/>
            <a:ext cx="6912768" cy="646331"/>
          </a:xfrm>
          <a:prstGeom prst="rect">
            <a:avLst/>
          </a:prstGeom>
        </p:spPr>
        <p:txBody>
          <a:bodyPr wrap="square">
            <a:spAutoFit/>
          </a:bodyPr>
          <a:lstStyle/>
          <a:p>
            <a:r>
              <a:rPr lang="el-GR" b="1" dirty="0">
                <a:solidFill>
                  <a:srgbClr val="FF0000"/>
                </a:solidFill>
              </a:rPr>
              <a:t>ΜΩΡΕ Ο ΘΕΟΣ ΥΠΕΓΡΑΨΕ ΤΗΝ ΛΕΥΤΕΡΙΑ ΜΑΣ….ΚΑΙ ΤΗΝ ΥΠΟΓΡΑΦΗ ΤΟΥ ΔΕΝ ΤΗΝ ΠΑΙΡΝΕΙ ΠΙΣΩ…ΝΑ ΤΟ ΘΥΜΑΣΤΕ !ΘΟΔΩΡΗΣ !</a:t>
            </a:r>
          </a:p>
        </p:txBody>
      </p:sp>
    </p:spTree>
    <p:extLst>
      <p:ext uri="{BB962C8B-B14F-4D97-AF65-F5344CB8AC3E}">
        <p14:creationId xmlns:p14="http://schemas.microsoft.com/office/powerpoint/2010/main" val="135413457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77" y="188640"/>
            <a:ext cx="8721214" cy="566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403648" y="5853485"/>
            <a:ext cx="6696744" cy="646331"/>
          </a:xfrm>
          <a:prstGeom prst="rect">
            <a:avLst/>
          </a:prstGeom>
        </p:spPr>
        <p:txBody>
          <a:bodyPr wrap="square">
            <a:spAutoFit/>
          </a:bodyPr>
          <a:lstStyle/>
          <a:p>
            <a:r>
              <a:rPr lang="el-GR" b="1" dirty="0">
                <a:solidFill>
                  <a:srgbClr val="FF0000"/>
                </a:solidFill>
              </a:rPr>
              <a:t>ΔΟΛΙΕΣ ΜΑΝΑΔΕΣ …ΚΥΚΛΩΜΕΝΕΣ ΑΠΟ ΤΟΥΣ ΕΧΘΡΟΥΣ …ΕΓΡΑΨΕ ΓΙΑ ΜΑΣ Η ΙΣΤΟΡΙΑ…ΖΩΓΡΑΦΙΣΑΝ  ΤΗΝ  ΔΥΝΑΜΗ ΜΑΣ!</a:t>
            </a:r>
          </a:p>
        </p:txBody>
      </p:sp>
    </p:spTree>
    <p:extLst>
      <p:ext uri="{BB962C8B-B14F-4D97-AF65-F5344CB8AC3E}">
        <p14:creationId xmlns:p14="http://schemas.microsoft.com/office/powerpoint/2010/main" val="255020959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476672"/>
            <a:ext cx="657411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1835696" y="5551652"/>
            <a:ext cx="5472608" cy="646331"/>
          </a:xfrm>
          <a:prstGeom prst="rect">
            <a:avLst/>
          </a:prstGeom>
        </p:spPr>
        <p:txBody>
          <a:bodyPr wrap="square">
            <a:spAutoFit/>
          </a:bodyPr>
          <a:lstStyle/>
          <a:p>
            <a:r>
              <a:rPr lang="el-GR" b="1" dirty="0">
                <a:solidFill>
                  <a:srgbClr val="FF0000"/>
                </a:solidFill>
              </a:rPr>
              <a:t>Ο ΜΠΑΡΜΠΑ-ΓΙΑΝΝΗΣ Ο ΜΑΚΡΥΓΙΑΝΝΗΣ </a:t>
            </a:r>
            <a:endParaRPr lang="el-GR" b="1" dirty="0" smtClean="0">
              <a:solidFill>
                <a:srgbClr val="FF0000"/>
              </a:solidFill>
            </a:endParaRPr>
          </a:p>
          <a:p>
            <a:r>
              <a:rPr lang="el-GR" b="1" dirty="0" smtClean="0">
                <a:solidFill>
                  <a:srgbClr val="FF0000"/>
                </a:solidFill>
              </a:rPr>
              <a:t>ΠΟΥ </a:t>
            </a:r>
            <a:r>
              <a:rPr lang="el-GR" b="1" dirty="0">
                <a:solidFill>
                  <a:srgbClr val="FF0000"/>
                </a:solidFill>
              </a:rPr>
              <a:t>ΕΓΡΑΨΕ ΓΙΑ ΤΟΝ ΠΟΛΕΜΟ ΚΑΙ ΤΟΥΣ ΑΓΩΝΕΣ ΜΑΣ!</a:t>
            </a:r>
          </a:p>
        </p:txBody>
      </p:sp>
    </p:spTree>
    <p:extLst>
      <p:ext uri="{BB962C8B-B14F-4D97-AF65-F5344CB8AC3E}">
        <p14:creationId xmlns:p14="http://schemas.microsoft.com/office/powerpoint/2010/main" val="121410975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88640"/>
            <a:ext cx="5473228" cy="60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223120" y="6252932"/>
            <a:ext cx="7920880" cy="369332"/>
          </a:xfrm>
          <a:prstGeom prst="rect">
            <a:avLst/>
          </a:prstGeom>
        </p:spPr>
        <p:txBody>
          <a:bodyPr wrap="square">
            <a:spAutoFit/>
          </a:bodyPr>
          <a:lstStyle/>
          <a:p>
            <a:r>
              <a:rPr lang="el-GR" b="1" dirty="0">
                <a:solidFill>
                  <a:srgbClr val="FF0000"/>
                </a:solidFill>
              </a:rPr>
              <a:t>Η ΟΜΟΡΦΗ ΜΑΝΤΩ ΠΟΥ ΑΓΑΠΗΣΕ ΠΟΛΥ ΚΑΙ ΤΗ ΛΕΥΤΕΡΙΑ ΚΑΙ ΤΗ ΖΩΗ!</a:t>
            </a:r>
          </a:p>
        </p:txBody>
      </p:sp>
    </p:spTree>
    <p:extLst>
      <p:ext uri="{BB962C8B-B14F-4D97-AF65-F5344CB8AC3E}">
        <p14:creationId xmlns:p14="http://schemas.microsoft.com/office/powerpoint/2010/main" val="43477267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36711"/>
            <a:ext cx="8197552" cy="5204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3275856" y="6237312"/>
            <a:ext cx="1846980" cy="369332"/>
          </a:xfrm>
          <a:prstGeom prst="rect">
            <a:avLst/>
          </a:prstGeom>
        </p:spPr>
        <p:txBody>
          <a:bodyPr wrap="none">
            <a:spAutoFit/>
          </a:bodyPr>
          <a:lstStyle/>
          <a:p>
            <a:r>
              <a:rPr lang="el-GR" b="1" dirty="0">
                <a:solidFill>
                  <a:srgbClr val="FF0000"/>
                </a:solidFill>
              </a:rPr>
              <a:t>ΗΡΩΙΔΕΣ ΜΑΝΕΣ </a:t>
            </a:r>
          </a:p>
        </p:txBody>
      </p:sp>
    </p:spTree>
    <p:extLst>
      <p:ext uri="{BB962C8B-B14F-4D97-AF65-F5344CB8AC3E}">
        <p14:creationId xmlns:p14="http://schemas.microsoft.com/office/powerpoint/2010/main" val="956159397"/>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3657"/>
            <a:ext cx="6048672" cy="592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431540" y="6101594"/>
            <a:ext cx="8424936" cy="369332"/>
          </a:xfrm>
          <a:prstGeom prst="rect">
            <a:avLst/>
          </a:prstGeom>
        </p:spPr>
        <p:txBody>
          <a:bodyPr wrap="square">
            <a:spAutoFit/>
          </a:bodyPr>
          <a:lstStyle/>
          <a:p>
            <a:r>
              <a:rPr lang="el-GR" b="1" dirty="0">
                <a:solidFill>
                  <a:srgbClr val="FF0000"/>
                </a:solidFill>
              </a:rPr>
              <a:t>ΠΑΠΑΣ  ΜΕ ΦΛΟΓΑ ΣΤΗΝ ΨΥΧΗ ΕΚΑΝΑ ΤΟΝ ΙΜΠΡΑΗΜ ΝΑ ΜΕ ΠΡΟΣΚΥΝΗΣΕΙ!</a:t>
            </a:r>
          </a:p>
        </p:txBody>
      </p:sp>
    </p:spTree>
    <p:extLst>
      <p:ext uri="{BB962C8B-B14F-4D97-AF65-F5344CB8AC3E}">
        <p14:creationId xmlns:p14="http://schemas.microsoft.com/office/powerpoint/2010/main" val="90168630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31758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763688" y="5994524"/>
            <a:ext cx="5886400" cy="369332"/>
          </a:xfrm>
          <a:prstGeom prst="rect">
            <a:avLst/>
          </a:prstGeom>
        </p:spPr>
        <p:txBody>
          <a:bodyPr wrap="square">
            <a:spAutoFit/>
          </a:bodyPr>
          <a:lstStyle/>
          <a:p>
            <a:r>
              <a:rPr lang="el-GR" b="1" dirty="0">
                <a:solidFill>
                  <a:srgbClr val="FF0000"/>
                </a:solidFill>
              </a:rPr>
              <a:t>ΕΧΕ ΓΕΙΑ ΚΑΗΜΕΝΕ ΚΟΣΜΕ …ΤΟ ΠΗΔΗΜΑ ΤΟΥ ΘΑΝΑΤΟΥ </a:t>
            </a:r>
          </a:p>
        </p:txBody>
      </p:sp>
    </p:spTree>
    <p:extLst>
      <p:ext uri="{BB962C8B-B14F-4D97-AF65-F5344CB8AC3E}">
        <p14:creationId xmlns:p14="http://schemas.microsoft.com/office/powerpoint/2010/main" val="1752665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09" y="908720"/>
            <a:ext cx="8095382" cy="518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2339752" y="6237312"/>
            <a:ext cx="3795783" cy="369332"/>
          </a:xfrm>
          <a:prstGeom prst="rect">
            <a:avLst/>
          </a:prstGeom>
        </p:spPr>
        <p:txBody>
          <a:bodyPr wrap="none">
            <a:spAutoFit/>
          </a:bodyPr>
          <a:lstStyle/>
          <a:p>
            <a:r>
              <a:rPr lang="el-GR" b="1" dirty="0">
                <a:solidFill>
                  <a:srgbClr val="FF0000"/>
                </a:solidFill>
              </a:rPr>
              <a:t>ΣΚΛΑΒΙΑ…ΜΑΡΤΥΡΙΑ…ΒΑΣΑΝΙΣΜΟΙ…</a:t>
            </a:r>
          </a:p>
        </p:txBody>
      </p:sp>
    </p:spTree>
    <p:extLst>
      <p:ext uri="{BB962C8B-B14F-4D97-AF65-F5344CB8AC3E}">
        <p14:creationId xmlns:p14="http://schemas.microsoft.com/office/powerpoint/2010/main" val="391989639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01" y="347219"/>
            <a:ext cx="7886397"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979712" y="6048477"/>
            <a:ext cx="6336704" cy="369332"/>
          </a:xfrm>
          <a:prstGeom prst="rect">
            <a:avLst/>
          </a:prstGeom>
        </p:spPr>
        <p:txBody>
          <a:bodyPr wrap="square">
            <a:spAutoFit/>
          </a:bodyPr>
          <a:lstStyle/>
          <a:p>
            <a:r>
              <a:rPr lang="el-GR" b="1" dirty="0">
                <a:solidFill>
                  <a:srgbClr val="FF0000"/>
                </a:solidFill>
              </a:rPr>
              <a:t>ΜΑΝΑΔΕΣ ΜΕ ΤΑ ΜΩΡΑ ΑΓΚΑΛΙΑ ΚΑΙ ΣΤΗ ΚΑΡΔΙΑ ΤΗ ΛΕΥΤΕΡΙΑ!</a:t>
            </a:r>
          </a:p>
        </p:txBody>
      </p:sp>
    </p:spTree>
    <p:extLst>
      <p:ext uri="{BB962C8B-B14F-4D97-AF65-F5344CB8AC3E}">
        <p14:creationId xmlns:p14="http://schemas.microsoft.com/office/powerpoint/2010/main" val="649105219"/>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08720"/>
            <a:ext cx="7776864" cy="483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827584" y="5877272"/>
            <a:ext cx="7416824" cy="369332"/>
          </a:xfrm>
          <a:prstGeom prst="rect">
            <a:avLst/>
          </a:prstGeom>
        </p:spPr>
        <p:txBody>
          <a:bodyPr wrap="square">
            <a:spAutoFit/>
          </a:bodyPr>
          <a:lstStyle/>
          <a:p>
            <a:r>
              <a:rPr lang="el-GR" b="1" dirty="0">
                <a:solidFill>
                  <a:srgbClr val="FF0000"/>
                </a:solidFill>
              </a:rPr>
              <a:t>ΣΗΜΕΡΑ ΑΥΤΟ ΤΟ ΜΝΗΜΕΙΟ ΘΥΜΙΖΕΙ ΕΚΕΙΝΟΝ ΤΟΝ ΤΕΛΕΥΤΑΙΟ ΧΟΡΟ…</a:t>
            </a:r>
          </a:p>
        </p:txBody>
      </p:sp>
    </p:spTree>
    <p:extLst>
      <p:ext uri="{BB962C8B-B14F-4D97-AF65-F5344CB8AC3E}">
        <p14:creationId xmlns:p14="http://schemas.microsoft.com/office/powerpoint/2010/main" val="325680607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8519834" cy="544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55576" y="5836622"/>
            <a:ext cx="7416823" cy="369332"/>
          </a:xfrm>
          <a:prstGeom prst="rect">
            <a:avLst/>
          </a:prstGeom>
        </p:spPr>
        <p:txBody>
          <a:bodyPr wrap="square">
            <a:spAutoFit/>
          </a:bodyPr>
          <a:lstStyle/>
          <a:p>
            <a:r>
              <a:rPr lang="el-GR" b="1" dirty="0">
                <a:solidFill>
                  <a:srgbClr val="FF0000"/>
                </a:solidFill>
              </a:rPr>
              <a:t>ΚΑΙ ΗΡΘΕ ΜΙΑ ΣΤΑΓΟΝΑ  ΛΕΥΘΕΡΙΑΣ ….ΚΥΒΕΡΝΗΤΗΣ Ο ΚΑΠΟΔΙΣΤΡΙΑΣ </a:t>
            </a:r>
          </a:p>
        </p:txBody>
      </p:sp>
    </p:spTree>
    <p:extLst>
      <p:ext uri="{BB962C8B-B14F-4D97-AF65-F5344CB8AC3E}">
        <p14:creationId xmlns:p14="http://schemas.microsoft.com/office/powerpoint/2010/main" val="330656750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04" y="260648"/>
            <a:ext cx="8493968" cy="55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577044" y="5517232"/>
            <a:ext cx="7992888" cy="1200329"/>
          </a:xfrm>
          <a:prstGeom prst="rect">
            <a:avLst/>
          </a:prstGeom>
        </p:spPr>
        <p:txBody>
          <a:bodyPr wrap="square">
            <a:spAutoFit/>
          </a:bodyPr>
          <a:lstStyle/>
          <a:p>
            <a:r>
              <a:rPr lang="el-GR" b="1" dirty="0">
                <a:solidFill>
                  <a:srgbClr val="FF0000"/>
                </a:solidFill>
              </a:rPr>
              <a:t>ΤΑ ΣΥΝΟΡΑ ΜΑΣ ΜΕΓΑΛΩΝΑΝ ΜΑΖΙ ΜΕ ΤΟΥΣ ΑΓΩΝΕΣ ΜΑΣ….</a:t>
            </a:r>
          </a:p>
          <a:p>
            <a:r>
              <a:rPr lang="el-GR" b="1" dirty="0">
                <a:solidFill>
                  <a:srgbClr val="FF0000"/>
                </a:solidFill>
              </a:rPr>
              <a:t>ΤΕΛΕΥΤΑΙΑ ΤΑ ΔΩΔΕΚΑΝΗΣΑ  ΕΝΩΘΗΚΑΝ ΜΕ ΤΗΝ ΜΗΤΕΡΑ ΕΛΛΑΔΑ </a:t>
            </a:r>
            <a:r>
              <a:rPr lang="el-GR" b="1" dirty="0" smtClean="0">
                <a:solidFill>
                  <a:srgbClr val="FF0000"/>
                </a:solidFill>
              </a:rPr>
              <a:t>…</a:t>
            </a:r>
          </a:p>
          <a:p>
            <a:r>
              <a:rPr lang="el-GR" b="1" dirty="0" smtClean="0">
                <a:solidFill>
                  <a:srgbClr val="FF0000"/>
                </a:solidFill>
              </a:rPr>
              <a:t>ΚΑΙ </a:t>
            </a:r>
            <a:r>
              <a:rPr lang="el-GR" b="1" dirty="0">
                <a:solidFill>
                  <a:srgbClr val="FF0000"/>
                </a:solidFill>
              </a:rPr>
              <a:t>ΚΥΜΑΤΙΖΕΙ ΕΛΕΥΘΕΡΗ Η ΓΑΛΑΝΟΛΕΥΚΗ </a:t>
            </a:r>
          </a:p>
        </p:txBody>
      </p:sp>
    </p:spTree>
    <p:extLst>
      <p:ext uri="{BB962C8B-B14F-4D97-AF65-F5344CB8AC3E}">
        <p14:creationId xmlns:p14="http://schemas.microsoft.com/office/powerpoint/2010/main" val="103074454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p:cNvGraphicFramePr>
            <a:graphicFrameLocks noGrp="1"/>
          </p:cNvGraphicFramePr>
          <p:nvPr>
            <p:extLst>
              <p:ext uri="{D42A27DB-BD31-4B8C-83A1-F6EECF244321}">
                <p14:modId xmlns:p14="http://schemas.microsoft.com/office/powerpoint/2010/main" val="3415345690"/>
              </p:ext>
            </p:extLst>
          </p:nvPr>
        </p:nvGraphicFramePr>
        <p:xfrm>
          <a:off x="971600" y="915864"/>
          <a:ext cx="8064896" cy="5509344"/>
        </p:xfrm>
        <a:graphic>
          <a:graphicData uri="http://schemas.openxmlformats.org/drawingml/2006/table">
            <a:tbl>
              <a:tblPr firstRow="1" bandRow="1">
                <a:tableStyleId>{5C22544A-7EE6-4342-B048-85BDC9FD1C3A}</a:tableStyleId>
              </a:tblPr>
              <a:tblGrid>
                <a:gridCol w="3878831"/>
                <a:gridCol w="4186065"/>
              </a:tblGrid>
              <a:tr h="5509344">
                <a:tc>
                  <a:txBody>
                    <a:bodyPr/>
                    <a:lstStyle/>
                    <a:p>
                      <a:endParaRPr lang="el-GR"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smtClean="0">
                          <a:ln>
                            <a:noFill/>
                          </a:ln>
                          <a:solidFill>
                            <a:prstClr val="black"/>
                          </a:solidFill>
                          <a:effectLst/>
                          <a:uLnTx/>
                          <a:uFillTx/>
                          <a:latin typeface="+mn-lt"/>
                          <a:ea typeface="+mn-ea"/>
                          <a:cs typeface="+mn-cs"/>
                        </a:rPr>
                        <a:t>Πάνω που μιλούσαν για παλικαριές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smtClean="0">
                          <a:ln>
                            <a:noFill/>
                          </a:ln>
                          <a:solidFill>
                            <a:prstClr val="black"/>
                          </a:solidFill>
                          <a:effectLst/>
                          <a:uLnTx/>
                          <a:uFillTx/>
                          <a:latin typeface="+mn-lt"/>
                          <a:ea typeface="+mn-ea"/>
                          <a:cs typeface="+mn-cs"/>
                        </a:rPr>
                        <a:t>κι είχαν δυναμώσει οι φωνές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smtClean="0">
                          <a:ln>
                            <a:noFill/>
                          </a:ln>
                          <a:solidFill>
                            <a:prstClr val="black"/>
                          </a:solidFill>
                          <a:effectLst/>
                          <a:uLnTx/>
                          <a:uFillTx/>
                          <a:latin typeface="+mn-lt"/>
                          <a:ea typeface="+mn-ea"/>
                          <a:cs typeface="+mn-cs"/>
                        </a:rPr>
                        <a:t>θυμήθηκαν τα αδέρφια τους που χάθηκαν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smtClean="0">
                          <a:ln>
                            <a:noFill/>
                          </a:ln>
                          <a:solidFill>
                            <a:prstClr val="black"/>
                          </a:solidFill>
                          <a:effectLst/>
                          <a:uLnTx/>
                          <a:uFillTx/>
                          <a:latin typeface="+mn-lt"/>
                          <a:ea typeface="+mn-ea"/>
                          <a:cs typeface="+mn-cs"/>
                        </a:rPr>
                        <a:t>πολεμώντας και πικράθηκαν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smtClean="0">
                          <a:ln>
                            <a:noFill/>
                          </a:ln>
                          <a:solidFill>
                            <a:prstClr val="black"/>
                          </a:solidFill>
                          <a:effectLst/>
                          <a:uLnTx/>
                          <a:uFillTx/>
                          <a:latin typeface="+mn-lt"/>
                          <a:ea typeface="+mn-ea"/>
                          <a:cs typeface="+mn-cs"/>
                        </a:rPr>
                        <a:t>Περήφανοι όλοι με γενναία καρδιά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smtClean="0">
                          <a:ln>
                            <a:noFill/>
                          </a:ln>
                          <a:solidFill>
                            <a:prstClr val="black"/>
                          </a:solidFill>
                          <a:effectLst/>
                          <a:uLnTx/>
                          <a:uFillTx/>
                          <a:latin typeface="+mn-lt"/>
                          <a:ea typeface="+mn-ea"/>
                          <a:cs typeface="+mn-cs"/>
                        </a:rPr>
                        <a:t>πολεμούσαν για τη </a:t>
                      </a:r>
                      <a:r>
                        <a:rPr kumimoji="0" lang="el-GR" sz="1600" b="0" i="0" u="none" strike="noStrike" kern="1200" cap="none" spc="0" normalizeH="0" baseline="0" noProof="0" dirty="0" smtClean="0">
                          <a:ln>
                            <a:noFill/>
                          </a:ln>
                          <a:solidFill>
                            <a:prstClr val="black"/>
                          </a:solidFill>
                          <a:effectLst/>
                          <a:uLnTx/>
                          <a:uFillTx/>
                          <a:latin typeface="+mn-lt"/>
                          <a:ea typeface="+mn-ea"/>
                          <a:cs typeface="+mn-cs"/>
                        </a:rPr>
                        <a:t>λευτεριά</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smtClean="0">
                          <a:ln>
                            <a:noFill/>
                          </a:ln>
                          <a:solidFill>
                            <a:prstClr val="black"/>
                          </a:solidFill>
                          <a:effectLst/>
                          <a:uLnTx/>
                          <a:uFillTx/>
                          <a:latin typeface="+mn-lt"/>
                          <a:ea typeface="+mn-ea"/>
                          <a:cs typeface="+mn-cs"/>
                        </a:rPr>
                        <a:t>Γι αυτό πολεμήσανε και </a:t>
                      </a:r>
                      <a:r>
                        <a:rPr kumimoji="0" lang="el-GR" sz="1600" b="0" i="0" u="none" strike="noStrike" kern="1200" cap="none" spc="0" normalizeH="0" baseline="0" noProof="0" dirty="0" err="1" smtClean="0">
                          <a:ln>
                            <a:noFill/>
                          </a:ln>
                          <a:solidFill>
                            <a:prstClr val="black"/>
                          </a:solidFill>
                          <a:effectLst/>
                          <a:uLnTx/>
                          <a:uFillTx/>
                          <a:latin typeface="+mn-lt"/>
                          <a:ea typeface="+mn-ea"/>
                          <a:cs typeface="+mn-cs"/>
                        </a:rPr>
                        <a:t>φτιάξαν</a:t>
                      </a:r>
                      <a:r>
                        <a:rPr kumimoji="0" lang="el-GR" sz="1600" b="0" i="0" u="none" strike="noStrike" kern="1200" cap="none" spc="0" normalizeH="0" baseline="0" noProof="0" dirty="0" smtClean="0">
                          <a:ln>
                            <a:noFill/>
                          </a:ln>
                          <a:solidFill>
                            <a:prstClr val="black"/>
                          </a:solidFill>
                          <a:effectLst/>
                          <a:uLnTx/>
                          <a:uFillTx/>
                          <a:latin typeface="+mn-lt"/>
                          <a:ea typeface="+mn-ea"/>
                          <a:cs typeface="+mn-cs"/>
                        </a:rPr>
                        <a:t> παιδιά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smtClean="0">
                          <a:ln>
                            <a:noFill/>
                          </a:ln>
                          <a:solidFill>
                            <a:prstClr val="black"/>
                          </a:solidFill>
                          <a:effectLst/>
                          <a:uLnTx/>
                          <a:uFillTx/>
                          <a:latin typeface="+mn-lt"/>
                          <a:ea typeface="+mn-ea"/>
                          <a:cs typeface="+mn-cs"/>
                        </a:rPr>
                        <a:t>για να ζήσουν μες τη λευτεριά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smtClean="0">
                          <a:ln>
                            <a:noFill/>
                          </a:ln>
                          <a:solidFill>
                            <a:prstClr val="black"/>
                          </a:solidFill>
                          <a:effectLst/>
                          <a:uLnTx/>
                          <a:uFillTx/>
                          <a:latin typeface="+mn-lt"/>
                          <a:ea typeface="+mn-ea"/>
                          <a:cs typeface="+mn-cs"/>
                        </a:rPr>
                        <a:t>και βγήκαν λεβέντες με γενναία καρδιά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smtClean="0">
                          <a:ln>
                            <a:noFill/>
                          </a:ln>
                          <a:solidFill>
                            <a:prstClr val="black"/>
                          </a:solidFill>
                          <a:effectLst/>
                          <a:uLnTx/>
                          <a:uFillTx/>
                          <a:latin typeface="+mn-lt"/>
                          <a:ea typeface="+mn-ea"/>
                          <a:cs typeface="+mn-cs"/>
                        </a:rPr>
                        <a:t>σαν τους πατεράδες τους κι αυτά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smtClean="0">
                          <a:ln>
                            <a:noFill/>
                          </a:ln>
                          <a:solidFill>
                            <a:prstClr val="black"/>
                          </a:solidFill>
                          <a:effectLst/>
                          <a:uLnTx/>
                          <a:uFillTx/>
                          <a:latin typeface="+mn-lt"/>
                          <a:ea typeface="+mn-ea"/>
                          <a:cs typeface="+mn-cs"/>
                        </a:rPr>
                        <a:t>και πάνω </a:t>
                      </a:r>
                      <a:r>
                        <a:rPr kumimoji="0" lang="el-GR" sz="1600" b="0" i="0" u="none" strike="noStrike" kern="1200" cap="none" spc="0" normalizeH="0" baseline="0" noProof="0" dirty="0" err="1" smtClean="0">
                          <a:ln>
                            <a:noFill/>
                          </a:ln>
                          <a:solidFill>
                            <a:prstClr val="black"/>
                          </a:solidFill>
                          <a:effectLst/>
                          <a:uLnTx/>
                          <a:uFillTx/>
                          <a:latin typeface="+mn-lt"/>
                          <a:ea typeface="+mn-ea"/>
                          <a:cs typeface="+mn-cs"/>
                        </a:rPr>
                        <a:t>σ΄</a:t>
                      </a:r>
                      <a:r>
                        <a:rPr kumimoji="0" lang="el-GR" sz="1600" b="0" i="0" u="none" strike="noStrike" kern="1200" cap="none" spc="0" normalizeH="0" baseline="0" noProof="0" dirty="0" smtClean="0">
                          <a:ln>
                            <a:noFill/>
                          </a:ln>
                          <a:solidFill>
                            <a:prstClr val="black"/>
                          </a:solidFill>
                          <a:effectLst/>
                          <a:uLnTx/>
                          <a:uFillTx/>
                          <a:latin typeface="+mn-lt"/>
                          <a:ea typeface="+mn-ea"/>
                          <a:cs typeface="+mn-cs"/>
                        </a:rPr>
                        <a:t> αυτή τη σκέψη ήσυχοι πια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smtClean="0">
                          <a:ln>
                            <a:noFill/>
                          </a:ln>
                          <a:solidFill>
                            <a:prstClr val="black"/>
                          </a:solidFill>
                          <a:effectLst/>
                          <a:uLnTx/>
                          <a:uFillTx/>
                          <a:latin typeface="+mn-lt"/>
                          <a:ea typeface="+mn-ea"/>
                          <a:cs typeface="+mn-cs"/>
                        </a:rPr>
                        <a:t>κοιμηθήκαν για παντοτινά</a:t>
                      </a:r>
                      <a:endParaRPr kumimoji="0" lang="el-GR" sz="16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bg1"/>
                    </a:solidFill>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13" y="915864"/>
            <a:ext cx="3670300" cy="43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67744" y="476672"/>
            <a:ext cx="1764394" cy="369332"/>
          </a:xfrm>
          <a:prstGeom prst="rect">
            <a:avLst/>
          </a:prstGeom>
          <a:noFill/>
        </p:spPr>
        <p:txBody>
          <a:bodyPr wrap="none" rtlCol="0">
            <a:spAutoFit/>
          </a:bodyPr>
          <a:lstStyle/>
          <a:p>
            <a:r>
              <a:rPr lang="el-GR" dirty="0" smtClean="0"/>
              <a:t>Περήφανοι όλοι </a:t>
            </a:r>
            <a:endParaRPr lang="el-GR" dirty="0"/>
          </a:p>
        </p:txBody>
      </p:sp>
      <p:sp>
        <p:nvSpPr>
          <p:cNvPr id="2" name="Ορθογώνιο 1"/>
          <p:cNvSpPr/>
          <p:nvPr/>
        </p:nvSpPr>
        <p:spPr>
          <a:xfrm>
            <a:off x="3419872" y="5157192"/>
            <a:ext cx="4572000" cy="923330"/>
          </a:xfrm>
          <a:prstGeom prst="rect">
            <a:avLst/>
          </a:prstGeom>
        </p:spPr>
        <p:txBody>
          <a:bodyPr>
            <a:spAutoFit/>
          </a:bodyPr>
          <a:lstStyle/>
          <a:p>
            <a:r>
              <a:rPr lang="el-GR" b="1" dirty="0">
                <a:solidFill>
                  <a:srgbClr val="FF0000"/>
                </a:solidFill>
              </a:rPr>
              <a:t>ΕΙΜΑΣΤΕ ΠΕΡΗΦΑΝΟΙ ΟΛΟΙ…ΓΙΑ ΜΙΑ ΛΕΥΤΕΡΙΑ ΠΟΥ ΘΑ ΠΟΤΙΖΕΙ ΜΟΝΟ ΤΗΝ ΕΙΡΗΝΗ …ΤΗΝ ΕΙΡΗΝΗ ΟΛΩΝ ΤΩΝ ΛΑΩΝ…</a:t>
            </a:r>
          </a:p>
        </p:txBody>
      </p:sp>
    </p:spTree>
    <p:extLst>
      <p:ext uri="{BB962C8B-B14F-4D97-AF65-F5344CB8AC3E}">
        <p14:creationId xmlns:p14="http://schemas.microsoft.com/office/powerpoint/2010/main" val="146974778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71600" y="332656"/>
            <a:ext cx="6624736" cy="6247864"/>
          </a:xfrm>
          <a:prstGeom prst="rect">
            <a:avLst/>
          </a:prstGeom>
        </p:spPr>
        <p:txBody>
          <a:bodyPr wrap="square">
            <a:spAutoFit/>
          </a:bodyPr>
          <a:lstStyle/>
          <a:p>
            <a:r>
              <a:rPr lang="el-GR" sz="1600" dirty="0"/>
              <a:t>Δέκα παλληκάρια στήσαμε χορό </a:t>
            </a:r>
            <a:endParaRPr lang="el-GR" sz="1600" dirty="0" smtClean="0"/>
          </a:p>
          <a:p>
            <a:r>
              <a:rPr lang="el-GR" sz="1600" dirty="0" smtClean="0"/>
              <a:t>στου </a:t>
            </a:r>
            <a:r>
              <a:rPr lang="el-GR" sz="1600" dirty="0"/>
              <a:t>Καραϊσκάκη το </a:t>
            </a:r>
            <a:r>
              <a:rPr lang="el-GR" sz="1600" dirty="0" smtClean="0"/>
              <a:t>κονάκι</a:t>
            </a:r>
          </a:p>
          <a:p>
            <a:r>
              <a:rPr lang="el-GR" sz="1600" dirty="0" err="1" smtClean="0"/>
              <a:t>πέφταν</a:t>
            </a:r>
            <a:r>
              <a:rPr lang="el-GR" sz="1600" dirty="0" smtClean="0"/>
              <a:t> </a:t>
            </a:r>
            <a:r>
              <a:rPr lang="el-GR" sz="1600" dirty="0"/>
              <a:t>τα ντουβάρια από το χορό </a:t>
            </a:r>
            <a:endParaRPr lang="el-GR" sz="1600" dirty="0" smtClean="0"/>
          </a:p>
          <a:p>
            <a:r>
              <a:rPr lang="el-GR" sz="1600" dirty="0" smtClean="0"/>
              <a:t>κι </a:t>
            </a:r>
            <a:r>
              <a:rPr lang="el-GR" sz="1600" dirty="0"/>
              <a:t>από τις </a:t>
            </a:r>
            <a:r>
              <a:rPr lang="el-GR" sz="1600" dirty="0" smtClean="0"/>
              <a:t>πενιές </a:t>
            </a:r>
            <a:r>
              <a:rPr lang="el-GR" sz="1600" dirty="0"/>
              <a:t>του </a:t>
            </a:r>
            <a:r>
              <a:rPr lang="el-GR" sz="1600" dirty="0" err="1"/>
              <a:t>Μιχαλάκη</a:t>
            </a:r>
            <a:r>
              <a:rPr lang="el-GR" sz="1600" dirty="0"/>
              <a:t> </a:t>
            </a:r>
            <a:endParaRPr lang="el-GR" sz="1600" dirty="0" smtClean="0"/>
          </a:p>
          <a:p>
            <a:endParaRPr lang="el-GR" sz="1600" dirty="0"/>
          </a:p>
          <a:p>
            <a:r>
              <a:rPr lang="el-GR" sz="1600" dirty="0" smtClean="0"/>
              <a:t>Κι </a:t>
            </a:r>
            <a:r>
              <a:rPr lang="el-GR" sz="1600" dirty="0"/>
              <a:t>όλη νύχτα λέγαμε τραγούδι για τη </a:t>
            </a:r>
            <a:r>
              <a:rPr lang="el-GR" sz="1600" dirty="0" smtClean="0"/>
              <a:t>λεβεντιά</a:t>
            </a:r>
          </a:p>
          <a:p>
            <a:r>
              <a:rPr lang="el-GR" sz="1600" dirty="0" smtClean="0"/>
              <a:t> </a:t>
            </a:r>
            <a:r>
              <a:rPr lang="el-GR" sz="1600" dirty="0"/>
              <a:t>κι όλη νύχτα κλαίγαμε γοργόνα </a:t>
            </a:r>
            <a:r>
              <a:rPr lang="el-GR" sz="1600" dirty="0" smtClean="0"/>
              <a:t>Παναγιά</a:t>
            </a:r>
          </a:p>
          <a:p>
            <a:r>
              <a:rPr lang="el-GR" sz="1600" dirty="0" smtClean="0"/>
              <a:t> </a:t>
            </a:r>
          </a:p>
          <a:p>
            <a:r>
              <a:rPr lang="el-GR" sz="1600" dirty="0" smtClean="0"/>
              <a:t>Και </a:t>
            </a:r>
            <a:r>
              <a:rPr lang="el-GR" sz="1600" dirty="0"/>
              <a:t>το βράδυ- βράδυ ήρθαν με τα μας </a:t>
            </a:r>
            <a:endParaRPr lang="el-GR" sz="1600" dirty="0" smtClean="0"/>
          </a:p>
          <a:p>
            <a:r>
              <a:rPr lang="el-GR" sz="1600" dirty="0" smtClean="0"/>
              <a:t>Μάρκος </a:t>
            </a:r>
            <a:r>
              <a:rPr lang="el-GR" sz="1600" dirty="0"/>
              <a:t>Βαμβακάρης με Τσιτσάνη </a:t>
            </a:r>
            <a:endParaRPr lang="el-GR" sz="1600" dirty="0" smtClean="0"/>
          </a:p>
          <a:p>
            <a:r>
              <a:rPr lang="el-GR" sz="1600" dirty="0" err="1" smtClean="0"/>
              <a:t>σμίξαν</a:t>
            </a:r>
            <a:r>
              <a:rPr lang="el-GR" sz="1600" dirty="0" smtClean="0"/>
              <a:t> </a:t>
            </a:r>
            <a:r>
              <a:rPr lang="el-GR" sz="1600" dirty="0"/>
              <a:t>τα μπουζούκια και ο </a:t>
            </a:r>
            <a:r>
              <a:rPr lang="el-GR" sz="1600" dirty="0" smtClean="0"/>
              <a:t>μπαγλαμάς</a:t>
            </a:r>
          </a:p>
          <a:p>
            <a:r>
              <a:rPr lang="el-GR" sz="1600" dirty="0" smtClean="0"/>
              <a:t>με </a:t>
            </a:r>
            <a:r>
              <a:rPr lang="el-GR" sz="1600" dirty="0"/>
              <a:t>το ταμπουρά του Μακρυγιάννη </a:t>
            </a:r>
            <a:endParaRPr lang="el-GR" sz="1600" dirty="0" smtClean="0"/>
          </a:p>
          <a:p>
            <a:endParaRPr lang="el-GR" sz="1600" dirty="0" smtClean="0"/>
          </a:p>
          <a:p>
            <a:r>
              <a:rPr lang="el-GR" sz="1600" dirty="0" smtClean="0"/>
              <a:t>Κι όλη νύχτα λέγαμε τραγούδι για τη λεβεντιά</a:t>
            </a:r>
          </a:p>
          <a:p>
            <a:r>
              <a:rPr lang="el-GR" sz="1600" dirty="0" smtClean="0"/>
              <a:t> κι όλη νύχτα κλαίγαμε γοργόνα Παναγιά</a:t>
            </a:r>
          </a:p>
          <a:p>
            <a:endParaRPr lang="el-GR" sz="1600" dirty="0"/>
          </a:p>
          <a:p>
            <a:endParaRPr lang="el-GR" sz="1600" dirty="0" smtClean="0"/>
          </a:p>
          <a:p>
            <a:r>
              <a:rPr lang="el-GR" sz="1600" dirty="0" smtClean="0"/>
              <a:t>Έβαλα </a:t>
            </a:r>
            <a:r>
              <a:rPr lang="el-GR" sz="1600" dirty="0"/>
              <a:t>ένα βόλι στο </a:t>
            </a:r>
            <a:r>
              <a:rPr lang="el-GR" sz="1600" dirty="0" err="1"/>
              <a:t>καριόφυλο</a:t>
            </a:r>
            <a:r>
              <a:rPr lang="el-GR" sz="1600" dirty="0"/>
              <a:t> </a:t>
            </a:r>
            <a:endParaRPr lang="el-GR" sz="1600" dirty="0" smtClean="0"/>
          </a:p>
          <a:p>
            <a:r>
              <a:rPr lang="el-GR" sz="1600" dirty="0" smtClean="0"/>
              <a:t>κι </a:t>
            </a:r>
            <a:r>
              <a:rPr lang="el-GR" sz="1600" dirty="0" err="1"/>
              <a:t>έρριξα</a:t>
            </a:r>
            <a:r>
              <a:rPr lang="el-GR" sz="1600" dirty="0"/>
              <a:t> τη νύχτα να </a:t>
            </a:r>
            <a:r>
              <a:rPr lang="el-GR" sz="1600" dirty="0" smtClean="0"/>
              <a:t>φωτίσει</a:t>
            </a:r>
          </a:p>
          <a:p>
            <a:r>
              <a:rPr lang="el-GR" sz="1600" dirty="0" smtClean="0"/>
              <a:t> </a:t>
            </a:r>
            <a:r>
              <a:rPr lang="el-GR" sz="1600" dirty="0"/>
              <a:t>κι είπαν να φωνάξουν το Θεόφιλο </a:t>
            </a:r>
            <a:endParaRPr lang="el-GR" sz="1600" dirty="0" smtClean="0"/>
          </a:p>
          <a:p>
            <a:r>
              <a:rPr lang="el-GR" sz="1600" dirty="0" smtClean="0"/>
              <a:t>τον </a:t>
            </a:r>
            <a:r>
              <a:rPr lang="el-GR" sz="1600" dirty="0"/>
              <a:t>καημό μας για να </a:t>
            </a:r>
            <a:r>
              <a:rPr lang="el-GR" sz="1600" dirty="0" smtClean="0"/>
              <a:t>ζωγραφίσει</a:t>
            </a:r>
          </a:p>
          <a:p>
            <a:endParaRPr lang="el-GR" sz="1600" dirty="0" smtClean="0"/>
          </a:p>
          <a:p>
            <a:r>
              <a:rPr lang="el-GR" sz="1600" dirty="0" smtClean="0"/>
              <a:t>Κι όλη νύχτα λέγαμε τραγούδι για τη λεβεντιά</a:t>
            </a:r>
          </a:p>
          <a:p>
            <a:r>
              <a:rPr lang="el-GR" sz="1600" dirty="0" smtClean="0"/>
              <a:t> κι όλη νύχτα κλαίγαμε γοργόνα Παναγιά</a:t>
            </a:r>
          </a:p>
          <a:p>
            <a:endParaRPr lang="el-GR" sz="1600" dirty="0"/>
          </a:p>
        </p:txBody>
      </p:sp>
      <p:sp>
        <p:nvSpPr>
          <p:cNvPr id="3" name="TextBox 2"/>
          <p:cNvSpPr txBox="1"/>
          <p:nvPr/>
        </p:nvSpPr>
        <p:spPr>
          <a:xfrm>
            <a:off x="5148064" y="548680"/>
            <a:ext cx="1762021" cy="369332"/>
          </a:xfrm>
          <a:prstGeom prst="rect">
            <a:avLst/>
          </a:prstGeom>
          <a:noFill/>
        </p:spPr>
        <p:txBody>
          <a:bodyPr wrap="none" rtlCol="0">
            <a:spAutoFit/>
          </a:bodyPr>
          <a:lstStyle/>
          <a:p>
            <a:r>
              <a:rPr lang="el-GR" dirty="0" smtClean="0"/>
              <a:t>ΔΕΚΑ ΠΑΛΙΚΑΡΙΑ</a:t>
            </a:r>
            <a:endParaRPr lang="el-GR" dirty="0"/>
          </a:p>
        </p:txBody>
      </p:sp>
      <p:sp>
        <p:nvSpPr>
          <p:cNvPr id="4" name="Ορθογώνιο 3"/>
          <p:cNvSpPr/>
          <p:nvPr/>
        </p:nvSpPr>
        <p:spPr>
          <a:xfrm>
            <a:off x="5652120" y="3428949"/>
            <a:ext cx="3240360" cy="923330"/>
          </a:xfrm>
          <a:prstGeom prst="rect">
            <a:avLst/>
          </a:prstGeom>
        </p:spPr>
        <p:txBody>
          <a:bodyPr wrap="square">
            <a:spAutoFit/>
          </a:bodyPr>
          <a:lstStyle/>
          <a:p>
            <a:r>
              <a:rPr lang="el-GR" b="1" dirty="0">
                <a:solidFill>
                  <a:srgbClr val="FF0000"/>
                </a:solidFill>
              </a:rPr>
              <a:t>ΝΑ ΜΑΣ ΕΧΕΙ Ο ΘΕΟΣ ΓΕΡΟΥΣ</a:t>
            </a:r>
            <a:r>
              <a:rPr lang="el-GR" b="1" dirty="0" smtClean="0">
                <a:solidFill>
                  <a:srgbClr val="FF0000"/>
                </a:solidFill>
              </a:rPr>
              <a:t>…</a:t>
            </a:r>
          </a:p>
          <a:p>
            <a:r>
              <a:rPr lang="el-GR" b="1" dirty="0" smtClean="0">
                <a:solidFill>
                  <a:srgbClr val="FF0000"/>
                </a:solidFill>
              </a:rPr>
              <a:t>ΠΑΝΤΑ </a:t>
            </a:r>
            <a:r>
              <a:rPr lang="el-GR" b="1" dirty="0">
                <a:solidFill>
                  <a:srgbClr val="FF0000"/>
                </a:solidFill>
              </a:rPr>
              <a:t>ΝΑ ΑΝΤΑΜΩΝΟΥΜΕ</a:t>
            </a:r>
            <a:r>
              <a:rPr lang="el-GR" b="1" dirty="0" smtClean="0">
                <a:solidFill>
                  <a:srgbClr val="FF0000"/>
                </a:solidFill>
              </a:rPr>
              <a:t>…</a:t>
            </a:r>
          </a:p>
          <a:p>
            <a:r>
              <a:rPr lang="el-GR" b="1" dirty="0" smtClean="0">
                <a:solidFill>
                  <a:srgbClr val="FF0000"/>
                </a:solidFill>
              </a:rPr>
              <a:t>ΑΣ  </a:t>
            </a:r>
            <a:r>
              <a:rPr lang="el-GR" b="1" dirty="0">
                <a:solidFill>
                  <a:srgbClr val="FF0000"/>
                </a:solidFill>
              </a:rPr>
              <a:t>ΚΡΑΤΗΣΟΥΝ ΟΙ ΧΟΡΟΙ</a:t>
            </a:r>
          </a:p>
        </p:txBody>
      </p:sp>
    </p:spTree>
    <p:extLst>
      <p:ext uri="{BB962C8B-B14F-4D97-AF65-F5344CB8AC3E}">
        <p14:creationId xmlns:p14="http://schemas.microsoft.com/office/powerpoint/2010/main" val="286177053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80" y="-26469"/>
            <a:ext cx="841053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187624" y="5446139"/>
            <a:ext cx="7848872" cy="1200329"/>
          </a:xfrm>
          <a:prstGeom prst="rect">
            <a:avLst/>
          </a:prstGeom>
        </p:spPr>
        <p:txBody>
          <a:bodyPr wrap="square">
            <a:spAutoFit/>
          </a:bodyPr>
          <a:lstStyle/>
          <a:p>
            <a:r>
              <a:rPr lang="el-GR" b="1" dirty="0">
                <a:solidFill>
                  <a:srgbClr val="FF0000"/>
                </a:solidFill>
              </a:rPr>
              <a:t>ΧΡΟΝΙΑ ΠΟΛΛΑ ΣΤΗΝ ΛΕΥΤΕΡΙΑ ΣΤΗΝ ΑΝΟΙΞΗ ΚΑΙ ΣΤΗΝ ΕΙΡΗΝΗ </a:t>
            </a:r>
          </a:p>
          <a:p>
            <a:r>
              <a:rPr lang="el-GR" b="1" dirty="0">
                <a:solidFill>
                  <a:srgbClr val="FF0000"/>
                </a:solidFill>
              </a:rPr>
              <a:t>ΧΡΟΝΙΑ ΠΟΛΛΑ ΚΑΙ ΣΤΟ ΠΑΙΔΙ ΠΟΥ ΠΑΝΤΑ ΕΛΠΙΔΑ ΔΙΝΕΙ! </a:t>
            </a:r>
            <a:br>
              <a:rPr lang="el-GR" b="1" dirty="0">
                <a:solidFill>
                  <a:srgbClr val="FF0000"/>
                </a:solidFill>
              </a:rPr>
            </a:br>
            <a:r>
              <a:rPr lang="el-GR" b="1" dirty="0">
                <a:solidFill>
                  <a:srgbClr val="FF0000"/>
                </a:solidFill>
              </a:rPr>
              <a:t>ΚΑΙ ΤΟΥ ΧΡΟΝΟΥ!</a:t>
            </a:r>
          </a:p>
        </p:txBody>
      </p:sp>
    </p:spTree>
    <p:extLst>
      <p:ext uri="{BB962C8B-B14F-4D97-AF65-F5344CB8AC3E}">
        <p14:creationId xmlns:p14="http://schemas.microsoft.com/office/powerpoint/2010/main" val="268829102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52" y="476672"/>
            <a:ext cx="792088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3275856" y="699661"/>
            <a:ext cx="4572000" cy="5632311"/>
          </a:xfrm>
          <a:prstGeom prst="rect">
            <a:avLst/>
          </a:prstGeom>
        </p:spPr>
        <p:txBody>
          <a:bodyPr>
            <a:spAutoFit/>
          </a:bodyPr>
          <a:lstStyle/>
          <a:p>
            <a:r>
              <a:rPr lang="el-GR" dirty="0"/>
              <a:t>Σε γνωρίζω από την κόψη</a:t>
            </a:r>
          </a:p>
          <a:p>
            <a:r>
              <a:rPr lang="el-GR" dirty="0"/>
              <a:t>του σπαθιού την τρομερή,</a:t>
            </a:r>
          </a:p>
          <a:p>
            <a:r>
              <a:rPr lang="el-GR" dirty="0"/>
              <a:t>σε γνωρίζω από την όψη</a:t>
            </a:r>
          </a:p>
          <a:p>
            <a:r>
              <a:rPr lang="el-GR" dirty="0"/>
              <a:t>που με βία μετρά τη γη.</a:t>
            </a:r>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r>
              <a:rPr lang="el-GR" dirty="0" smtClean="0"/>
              <a:t>Απ</a:t>
            </a:r>
            <a:r>
              <a:rPr lang="el-GR" dirty="0"/>
              <a:t>’ τα κόκαλα βγαλμένη</a:t>
            </a:r>
          </a:p>
          <a:p>
            <a:r>
              <a:rPr lang="el-GR" dirty="0"/>
              <a:t>των Ελλήνων τα ιερά,</a:t>
            </a:r>
          </a:p>
          <a:p>
            <a:r>
              <a:rPr lang="el-GR" dirty="0"/>
              <a:t>και σαν πρώτα ανδρειωμένη,</a:t>
            </a:r>
          </a:p>
          <a:p>
            <a:r>
              <a:rPr lang="el-GR" dirty="0"/>
              <a:t>χαίρε, ω χαίρε, </a:t>
            </a:r>
            <a:r>
              <a:rPr lang="el-GR" dirty="0" err="1"/>
              <a:t>Ελευθεριά</a:t>
            </a:r>
            <a:r>
              <a:rPr lang="el-GR" dirty="0"/>
              <a:t>!</a:t>
            </a:r>
          </a:p>
        </p:txBody>
      </p:sp>
    </p:spTree>
    <p:extLst>
      <p:ext uri="{BB962C8B-B14F-4D97-AF65-F5344CB8AC3E}">
        <p14:creationId xmlns:p14="http://schemas.microsoft.com/office/powerpoint/2010/main" val="202310372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388763" y="1683652"/>
            <a:ext cx="6048672" cy="3108543"/>
          </a:xfrm>
          <a:prstGeom prst="rect">
            <a:avLst/>
          </a:prstGeom>
        </p:spPr>
        <p:txBody>
          <a:bodyPr wrap="square">
            <a:spAutoFit/>
          </a:bodyPr>
          <a:lstStyle/>
          <a:p>
            <a:r>
              <a:rPr lang="el-GR" sz="2800" dirty="0"/>
              <a:t>«Ο Μενούσης, γλεντοκόπος, φονιάς και θύμα του πάθους του, κυνηγημένος, λες, από τις ερινύες του, περιφέρεται ασταμάτητα αιώνες τώρα ζητώντας τη δικαίωση και τη λύτρωση μέσα από τη χαρά και τον καημό των άλλων».</a:t>
            </a:r>
          </a:p>
        </p:txBody>
      </p:sp>
    </p:spTree>
    <p:extLst>
      <p:ext uri="{BB962C8B-B14F-4D97-AF65-F5344CB8AC3E}">
        <p14:creationId xmlns:p14="http://schemas.microsoft.com/office/powerpoint/2010/main" val="122110619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4256842267"/>
              </p:ext>
            </p:extLst>
          </p:nvPr>
        </p:nvGraphicFramePr>
        <p:xfrm>
          <a:off x="251520" y="620688"/>
          <a:ext cx="8640960" cy="5688632"/>
        </p:xfrm>
        <a:graphic>
          <a:graphicData uri="http://schemas.openxmlformats.org/drawingml/2006/table">
            <a:tbl>
              <a:tblPr firstRow="1" bandRow="1">
                <a:tableStyleId>{5C22544A-7EE6-4342-B048-85BDC9FD1C3A}</a:tableStyleId>
              </a:tblPr>
              <a:tblGrid>
                <a:gridCol w="4320480"/>
                <a:gridCol w="4320480"/>
              </a:tblGrid>
              <a:tr h="5688632">
                <a:tc>
                  <a:txBody>
                    <a:bodyPr/>
                    <a:lstStyle/>
                    <a:p>
                      <a:pPr algn="ctr"/>
                      <a:r>
                        <a:rPr lang="el-GR" sz="1400" dirty="0" smtClean="0"/>
                        <a:t>Ο Μενούσης, ο </a:t>
                      </a:r>
                      <a:r>
                        <a:rPr lang="el-GR" sz="1400" dirty="0" err="1" smtClean="0"/>
                        <a:t>Μπερμπίλης</a:t>
                      </a:r>
                      <a:endParaRPr lang="el-GR" sz="1400" dirty="0" smtClean="0"/>
                    </a:p>
                    <a:p>
                      <a:pPr algn="ctr"/>
                      <a:r>
                        <a:rPr lang="el-GR" sz="1400" dirty="0" smtClean="0"/>
                        <a:t>κι ο </a:t>
                      </a:r>
                      <a:r>
                        <a:rPr lang="el-GR" sz="1400" dirty="0" err="1" smtClean="0"/>
                        <a:t>Ρεσούλ</a:t>
                      </a:r>
                      <a:r>
                        <a:rPr lang="el-GR" sz="1400" dirty="0" smtClean="0"/>
                        <a:t> Αγάς,</a:t>
                      </a:r>
                    </a:p>
                    <a:p>
                      <a:pPr algn="ctr"/>
                      <a:r>
                        <a:rPr lang="el-GR" sz="1400" dirty="0" smtClean="0"/>
                        <a:t>σε κρασοπουλειό </a:t>
                      </a:r>
                      <a:r>
                        <a:rPr lang="el-GR" sz="1400" dirty="0" err="1" smtClean="0"/>
                        <a:t>πηγαίναν</a:t>
                      </a:r>
                      <a:endParaRPr lang="el-GR" sz="1400" dirty="0" smtClean="0"/>
                    </a:p>
                    <a:p>
                      <a:pPr algn="ctr"/>
                      <a:r>
                        <a:rPr lang="el-GR" sz="1400" dirty="0" smtClean="0"/>
                        <a:t>για να φαν να πιουν.</a:t>
                      </a:r>
                    </a:p>
                    <a:p>
                      <a:pPr algn="ctr"/>
                      <a:endParaRPr lang="el-GR" sz="1400" dirty="0" smtClean="0"/>
                    </a:p>
                    <a:p>
                      <a:pPr algn="ctr"/>
                      <a:r>
                        <a:rPr lang="el-GR" sz="1400" dirty="0" smtClean="0"/>
                        <a:t>Κει που </a:t>
                      </a:r>
                      <a:r>
                        <a:rPr lang="el-GR" sz="1400" dirty="0" err="1" smtClean="0"/>
                        <a:t>τρώγαν</a:t>
                      </a:r>
                      <a:r>
                        <a:rPr lang="el-GR" sz="1400" dirty="0" smtClean="0"/>
                        <a:t>,</a:t>
                      </a:r>
                    </a:p>
                    <a:p>
                      <a:pPr algn="ctr"/>
                      <a:r>
                        <a:rPr lang="el-GR" sz="1400" dirty="0" smtClean="0"/>
                        <a:t>κει που </a:t>
                      </a:r>
                      <a:r>
                        <a:rPr lang="el-GR" sz="1400" dirty="0" err="1" smtClean="0"/>
                        <a:t>πίναν</a:t>
                      </a:r>
                      <a:endParaRPr lang="el-GR" sz="1400" dirty="0" smtClean="0"/>
                    </a:p>
                    <a:p>
                      <a:pPr algn="ctr"/>
                      <a:r>
                        <a:rPr lang="el-GR" sz="1400" dirty="0" smtClean="0"/>
                        <a:t>και που γλένταγαν,</a:t>
                      </a:r>
                    </a:p>
                    <a:p>
                      <a:pPr algn="ctr"/>
                      <a:r>
                        <a:rPr lang="el-GR" sz="1400" dirty="0" smtClean="0"/>
                        <a:t>κάπου </a:t>
                      </a:r>
                      <a:r>
                        <a:rPr lang="el-GR" sz="1400" dirty="0" err="1" smtClean="0"/>
                        <a:t>πιάσαν</a:t>
                      </a:r>
                      <a:r>
                        <a:rPr lang="el-GR" sz="1400" dirty="0" smtClean="0"/>
                        <a:t> τη κουβέντα</a:t>
                      </a:r>
                    </a:p>
                    <a:p>
                      <a:pPr algn="ctr"/>
                      <a:r>
                        <a:rPr lang="el-GR" sz="1400" dirty="0" smtClean="0"/>
                        <a:t>για τις όμορφες.</a:t>
                      </a:r>
                    </a:p>
                    <a:p>
                      <a:pPr algn="ctr"/>
                      <a:endParaRPr lang="el-GR" sz="1400" dirty="0" smtClean="0"/>
                    </a:p>
                    <a:p>
                      <a:pPr algn="ctr"/>
                      <a:r>
                        <a:rPr lang="el-GR" sz="1400" dirty="0" smtClean="0"/>
                        <a:t>Όμορφη γυναίκα που ‘χεις</a:t>
                      </a:r>
                    </a:p>
                    <a:p>
                      <a:pPr algn="ctr"/>
                      <a:r>
                        <a:rPr lang="el-GR" sz="1400" dirty="0" err="1" smtClean="0"/>
                        <a:t>βρε</a:t>
                      </a:r>
                      <a:r>
                        <a:rPr lang="el-GR" sz="1400" dirty="0" smtClean="0"/>
                        <a:t> </a:t>
                      </a:r>
                      <a:r>
                        <a:rPr lang="el-GR" sz="1400" dirty="0" err="1" smtClean="0"/>
                        <a:t>Μενούσ</a:t>
                      </a:r>
                      <a:r>
                        <a:rPr lang="el-GR" sz="1400" dirty="0" smtClean="0"/>
                        <a:t>’ Αγά!</a:t>
                      </a:r>
                    </a:p>
                    <a:p>
                      <a:pPr algn="ctr"/>
                      <a:r>
                        <a:rPr lang="el-GR" sz="1400" dirty="0" smtClean="0"/>
                        <a:t>Πού την είδες, πού την ξέρεις</a:t>
                      </a:r>
                    </a:p>
                    <a:p>
                      <a:pPr algn="ctr"/>
                      <a:r>
                        <a:rPr lang="el-GR" sz="1400" dirty="0" smtClean="0"/>
                        <a:t>και τη μολογάς;</a:t>
                      </a:r>
                    </a:p>
                    <a:p>
                      <a:pPr algn="ctr"/>
                      <a:endParaRPr lang="el-GR" sz="1400" dirty="0" smtClean="0"/>
                    </a:p>
                    <a:p>
                      <a:pPr algn="ctr"/>
                      <a:r>
                        <a:rPr lang="el-GR" sz="1400" dirty="0" smtClean="0"/>
                        <a:t>Χθες την είδα στο πηγάδι</a:t>
                      </a:r>
                    </a:p>
                    <a:p>
                      <a:pPr algn="ctr"/>
                      <a:r>
                        <a:rPr lang="el-GR" sz="1400" dirty="0" smtClean="0"/>
                        <a:t>που `</a:t>
                      </a:r>
                      <a:r>
                        <a:rPr lang="el-GR" sz="1400" dirty="0" err="1" smtClean="0"/>
                        <a:t>παιρνε</a:t>
                      </a:r>
                      <a:r>
                        <a:rPr lang="el-GR" sz="1400" dirty="0" smtClean="0"/>
                        <a:t> νερό</a:t>
                      </a:r>
                    </a:p>
                    <a:p>
                      <a:pPr algn="ctr"/>
                      <a:r>
                        <a:rPr lang="el-GR" sz="1400" dirty="0" smtClean="0"/>
                        <a:t>και της `</a:t>
                      </a:r>
                      <a:r>
                        <a:rPr lang="el-GR" sz="1400" dirty="0" err="1" smtClean="0"/>
                        <a:t>δωσα</a:t>
                      </a:r>
                      <a:r>
                        <a:rPr lang="el-GR" sz="1400" dirty="0" smtClean="0"/>
                        <a:t> το μαντήλι</a:t>
                      </a:r>
                    </a:p>
                    <a:p>
                      <a:pPr algn="ctr"/>
                      <a:r>
                        <a:rPr lang="el-GR" sz="1400" dirty="0" smtClean="0"/>
                        <a:t>και μου το `</a:t>
                      </a:r>
                      <a:r>
                        <a:rPr lang="el-GR" sz="1400" dirty="0" err="1" smtClean="0"/>
                        <a:t>πλυνε</a:t>
                      </a:r>
                      <a:r>
                        <a:rPr lang="el-GR" sz="1400" dirty="0" smtClean="0"/>
                        <a:t>.</a:t>
                      </a:r>
                    </a:p>
                    <a:p>
                      <a:pPr algn="ctr"/>
                      <a:endParaRPr lang="el-GR" sz="1400" dirty="0" smtClean="0"/>
                    </a:p>
                    <a:p>
                      <a:pPr algn="ctr"/>
                      <a:endParaRPr lang="el-GR" sz="1400" dirty="0" smtClean="0"/>
                    </a:p>
                  </a:txBody>
                  <a:tcPr>
                    <a:solidFill>
                      <a:schemeClr val="accent5">
                        <a:lumMod val="75000"/>
                      </a:schemeClr>
                    </a:solidFill>
                  </a:tcPr>
                </a:tc>
                <a:tc>
                  <a:txBody>
                    <a:bodyPr/>
                    <a:lstStyle/>
                    <a:p>
                      <a:pPr algn="ctr"/>
                      <a:r>
                        <a:rPr lang="el-GR" sz="1400" dirty="0" smtClean="0"/>
                        <a:t>Αν την ξέρεις κι αν την είδες,</a:t>
                      </a:r>
                    </a:p>
                    <a:p>
                      <a:pPr algn="ctr"/>
                      <a:r>
                        <a:rPr lang="el-GR" sz="1400" dirty="0" smtClean="0"/>
                        <a:t>πες μου τι φορεί;</a:t>
                      </a:r>
                    </a:p>
                    <a:p>
                      <a:pPr algn="ctr"/>
                      <a:r>
                        <a:rPr lang="el-GR" sz="1400" dirty="0" smtClean="0"/>
                        <a:t>Ασημένιο μεσοφόρι</a:t>
                      </a:r>
                    </a:p>
                    <a:p>
                      <a:pPr algn="ctr"/>
                      <a:r>
                        <a:rPr lang="el-GR" sz="1400" dirty="0" smtClean="0"/>
                        <a:t>με χρυσό φλουρί.</a:t>
                      </a:r>
                    </a:p>
                    <a:p>
                      <a:pPr algn="ctr"/>
                      <a:endParaRPr lang="el-GR" sz="1400" dirty="0" smtClean="0"/>
                    </a:p>
                    <a:p>
                      <a:pPr algn="ctr"/>
                      <a:endParaRPr lang="el-GR" sz="1400" dirty="0" smtClean="0"/>
                    </a:p>
                    <a:p>
                      <a:pPr algn="ctr"/>
                      <a:r>
                        <a:rPr lang="el-GR" sz="1400" dirty="0" smtClean="0"/>
                        <a:t>Κι ο Μενούσης,</a:t>
                      </a:r>
                    </a:p>
                    <a:p>
                      <a:pPr algn="ctr"/>
                      <a:r>
                        <a:rPr lang="el-GR" sz="1400" dirty="0" smtClean="0"/>
                        <a:t>μεθυσμένος πάει την έσφαξε.</a:t>
                      </a:r>
                    </a:p>
                    <a:p>
                      <a:pPr algn="ctr"/>
                      <a:r>
                        <a:rPr lang="el-GR" sz="1400" dirty="0" smtClean="0"/>
                        <a:t>Το πρωί </a:t>
                      </a:r>
                      <a:r>
                        <a:rPr lang="el-GR" sz="1400" dirty="0" err="1" smtClean="0"/>
                        <a:t>ξεμεθυσμένος</a:t>
                      </a:r>
                      <a:endParaRPr lang="el-GR" sz="1400" dirty="0" smtClean="0"/>
                    </a:p>
                    <a:p>
                      <a:pPr algn="ctr"/>
                      <a:r>
                        <a:rPr lang="el-GR" sz="1400" dirty="0" smtClean="0"/>
                        <a:t>πάει την έκλαψε.</a:t>
                      </a:r>
                    </a:p>
                    <a:p>
                      <a:pPr algn="ctr"/>
                      <a:endParaRPr lang="el-GR" sz="1400" dirty="0" smtClean="0"/>
                    </a:p>
                    <a:p>
                      <a:pPr algn="ctr"/>
                      <a:r>
                        <a:rPr lang="el-GR" sz="1400" dirty="0" smtClean="0"/>
                        <a:t>Σήκω πάπια μ’</a:t>
                      </a:r>
                    </a:p>
                    <a:p>
                      <a:pPr algn="ctr"/>
                      <a:r>
                        <a:rPr lang="el-GR" sz="1400" dirty="0" smtClean="0"/>
                        <a:t>σήκω χήνα μ’</a:t>
                      </a:r>
                    </a:p>
                    <a:p>
                      <a:pPr algn="ctr"/>
                      <a:r>
                        <a:rPr lang="el-GR" sz="1400" dirty="0" smtClean="0"/>
                        <a:t>σήκω πέρδικα μ’</a:t>
                      </a:r>
                    </a:p>
                    <a:p>
                      <a:pPr algn="ctr"/>
                      <a:r>
                        <a:rPr lang="el-GR" sz="1400" dirty="0" smtClean="0"/>
                        <a:t>Σήκω λούσου και χτενίσου</a:t>
                      </a:r>
                    </a:p>
                    <a:p>
                      <a:pPr algn="ctr"/>
                      <a:r>
                        <a:rPr lang="el-GR" sz="1400" dirty="0" smtClean="0"/>
                        <a:t>κι έμπα στο χορό.</a:t>
                      </a:r>
                    </a:p>
                    <a:p>
                      <a:pPr algn="ctr"/>
                      <a:endParaRPr lang="el-GR" sz="1400" dirty="0" smtClean="0"/>
                    </a:p>
                    <a:p>
                      <a:pPr algn="ctr"/>
                      <a:r>
                        <a:rPr lang="el-GR" sz="1400" dirty="0" smtClean="0"/>
                        <a:t>Να σε δουν τα παλληκάρια</a:t>
                      </a:r>
                    </a:p>
                    <a:p>
                      <a:pPr algn="ctr"/>
                      <a:r>
                        <a:rPr lang="el-GR" sz="1400" dirty="0" smtClean="0"/>
                        <a:t>να μαραίνονται.</a:t>
                      </a:r>
                    </a:p>
                    <a:p>
                      <a:pPr algn="ctr"/>
                      <a:r>
                        <a:rPr lang="el-GR" sz="1400" dirty="0" smtClean="0"/>
                        <a:t>Να σε δω κι εγώ ο καημένος</a:t>
                      </a:r>
                    </a:p>
                    <a:p>
                      <a:pPr algn="ctr"/>
                      <a:r>
                        <a:rPr lang="el-GR" sz="1400" dirty="0" smtClean="0"/>
                        <a:t>και να χαίρομαι.</a:t>
                      </a:r>
                      <a:endParaRPr lang="el-GR" sz="1400" dirty="0"/>
                    </a:p>
                  </a:txBody>
                  <a:tcPr>
                    <a:solidFill>
                      <a:schemeClr val="accent5">
                        <a:lumMod val="75000"/>
                      </a:schemeClr>
                    </a:solidFill>
                  </a:tcPr>
                </a:tc>
              </a:tr>
            </a:tbl>
          </a:graphicData>
        </a:graphic>
      </p:graphicFrame>
    </p:spTree>
    <p:extLst>
      <p:ext uri="{BB962C8B-B14F-4D97-AF65-F5344CB8AC3E}">
        <p14:creationId xmlns:p14="http://schemas.microsoft.com/office/powerpoint/2010/main" val="49128870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20688"/>
            <a:ext cx="7874991" cy="518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683568" y="5877272"/>
            <a:ext cx="7488832" cy="369332"/>
          </a:xfrm>
          <a:prstGeom prst="rect">
            <a:avLst/>
          </a:prstGeom>
        </p:spPr>
        <p:txBody>
          <a:bodyPr wrap="square">
            <a:spAutoFit/>
          </a:bodyPr>
          <a:lstStyle/>
          <a:p>
            <a:r>
              <a:rPr lang="el-GR" b="1" dirty="0">
                <a:solidFill>
                  <a:srgbClr val="FF0000"/>
                </a:solidFill>
              </a:rPr>
              <a:t>ΧΑΡΑΤΣΙ Ο ΝΕΟΣ ΦΟΡΟΣ ΓΙΑ ΝΑ ΜΠΟΡΟΥΝ ΝΑ ΖΟΥΝ ΣΑΝ ΣΚΛΑΒΟΙ!</a:t>
            </a:r>
          </a:p>
        </p:txBody>
      </p:sp>
    </p:spTree>
    <p:extLst>
      <p:ext uri="{BB962C8B-B14F-4D97-AF65-F5344CB8AC3E}">
        <p14:creationId xmlns:p14="http://schemas.microsoft.com/office/powerpoint/2010/main" val="251306221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60648"/>
            <a:ext cx="6490475" cy="589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2555776" y="6309320"/>
            <a:ext cx="3921458" cy="369332"/>
          </a:xfrm>
          <a:prstGeom prst="rect">
            <a:avLst/>
          </a:prstGeom>
        </p:spPr>
        <p:txBody>
          <a:bodyPr wrap="none">
            <a:spAutoFit/>
          </a:bodyPr>
          <a:lstStyle/>
          <a:p>
            <a:r>
              <a:rPr lang="el-GR" b="1" dirty="0">
                <a:solidFill>
                  <a:srgbClr val="FF0000"/>
                </a:solidFill>
              </a:rPr>
              <a:t>ΠΑΙΔΩΜΑΖΩΜΑ Ο ΠΙΟ ΒΑΡΥΣ ΦΟΡΟΣ!</a:t>
            </a:r>
          </a:p>
        </p:txBody>
      </p:sp>
    </p:spTree>
    <p:extLst>
      <p:ext uri="{BB962C8B-B14F-4D97-AF65-F5344CB8AC3E}">
        <p14:creationId xmlns:p14="http://schemas.microsoft.com/office/powerpoint/2010/main" val="316391939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48680"/>
            <a:ext cx="7307887" cy="5464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2699792" y="6093296"/>
            <a:ext cx="3212931" cy="369332"/>
          </a:xfrm>
          <a:prstGeom prst="rect">
            <a:avLst/>
          </a:prstGeom>
        </p:spPr>
        <p:txBody>
          <a:bodyPr wrap="none">
            <a:spAutoFit/>
          </a:bodyPr>
          <a:lstStyle/>
          <a:p>
            <a:r>
              <a:rPr lang="el-GR" b="1" dirty="0">
                <a:solidFill>
                  <a:srgbClr val="FF0000"/>
                </a:solidFill>
              </a:rPr>
              <a:t>ΠΟΥ ΝΑ ΣΕ ΚΡΥΨΩ ΓΙΟΚΑ ΜΟΥ!</a:t>
            </a:r>
          </a:p>
        </p:txBody>
      </p:sp>
    </p:spTree>
    <p:extLst>
      <p:ext uri="{BB962C8B-B14F-4D97-AF65-F5344CB8AC3E}">
        <p14:creationId xmlns:p14="http://schemas.microsoft.com/office/powerpoint/2010/main" val="149770066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76672"/>
            <a:ext cx="5795863" cy="583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3374728" y="6453336"/>
            <a:ext cx="2630977" cy="369332"/>
          </a:xfrm>
          <a:prstGeom prst="rect">
            <a:avLst/>
          </a:prstGeom>
        </p:spPr>
        <p:txBody>
          <a:bodyPr wrap="none">
            <a:spAutoFit/>
          </a:bodyPr>
          <a:lstStyle/>
          <a:p>
            <a:r>
              <a:rPr lang="el-GR" b="1" dirty="0">
                <a:solidFill>
                  <a:srgbClr val="FF0000"/>
                </a:solidFill>
              </a:rPr>
              <a:t>ΘΕΕ ΜΟΥ ΜΑΣ ΞΕΧΑΣΕΣ…</a:t>
            </a:r>
          </a:p>
        </p:txBody>
      </p:sp>
    </p:spTree>
    <p:extLst>
      <p:ext uri="{BB962C8B-B14F-4D97-AF65-F5344CB8AC3E}">
        <p14:creationId xmlns:p14="http://schemas.microsoft.com/office/powerpoint/2010/main" val="194407622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19523"/>
            <a:ext cx="8280549" cy="549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611560" y="5715146"/>
            <a:ext cx="7848872" cy="646331"/>
          </a:xfrm>
          <a:prstGeom prst="rect">
            <a:avLst/>
          </a:prstGeom>
        </p:spPr>
        <p:txBody>
          <a:bodyPr wrap="square">
            <a:spAutoFit/>
          </a:bodyPr>
          <a:lstStyle/>
          <a:p>
            <a:r>
              <a:rPr lang="el-GR" b="1" dirty="0">
                <a:solidFill>
                  <a:srgbClr val="FF0000"/>
                </a:solidFill>
              </a:rPr>
              <a:t>ΜΕ ΔΑΚΡΥΑ ΑΠΟΧΑΙΡΕΤΟΥΝ ΤΑ ΠΑΙΔΙΑ ΤΟΥΣ ΠΟΥ ΘΑ ΓΙΝΟΥΝ ΓΕΝΙΤΣΑΡΟΙ</a:t>
            </a:r>
            <a:r>
              <a:rPr lang="el-GR" b="1" dirty="0" smtClean="0">
                <a:solidFill>
                  <a:srgbClr val="FF0000"/>
                </a:solidFill>
              </a:rPr>
              <a:t>…</a:t>
            </a:r>
          </a:p>
          <a:p>
            <a:r>
              <a:rPr lang="el-GR" b="1" dirty="0" smtClean="0">
                <a:solidFill>
                  <a:srgbClr val="FF0000"/>
                </a:solidFill>
              </a:rPr>
              <a:t>ΟΙ </a:t>
            </a:r>
            <a:r>
              <a:rPr lang="el-GR" b="1" dirty="0">
                <a:solidFill>
                  <a:srgbClr val="FF0000"/>
                </a:solidFill>
              </a:rPr>
              <a:t>ΦΟΒΕΡΟΙ ΓΕΝΙΤΣΑΡΟΙ!</a:t>
            </a:r>
          </a:p>
        </p:txBody>
      </p:sp>
    </p:spTree>
    <p:extLst>
      <p:ext uri="{BB962C8B-B14F-4D97-AF65-F5344CB8AC3E}">
        <p14:creationId xmlns:p14="http://schemas.microsoft.com/office/powerpoint/2010/main" val="372543156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παραίτητο">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319</TotalTime>
  <Words>1589</Words>
  <Application>Microsoft Office PowerPoint</Application>
  <PresentationFormat>Προβολή στην οθόνη (4:3)</PresentationFormat>
  <Paragraphs>266</Paragraphs>
  <Slides>49</Slides>
  <Notes>46</Notes>
  <HiddenSlides>0</HiddenSlides>
  <MMClips>0</MMClips>
  <ScaleCrop>false</ScaleCrop>
  <HeadingPairs>
    <vt:vector size="4" baseType="variant">
      <vt:variant>
        <vt:lpstr>Θέμα</vt:lpstr>
      </vt:variant>
      <vt:variant>
        <vt:i4>1</vt:i4>
      </vt:variant>
      <vt:variant>
        <vt:lpstr>Τίτλοι διαφανειών</vt:lpstr>
      </vt:variant>
      <vt:variant>
        <vt:i4>49</vt:i4>
      </vt:variant>
    </vt:vector>
  </HeadingPairs>
  <TitlesOfParts>
    <vt:vector size="50" baseType="lpstr">
      <vt:lpstr>Αστικό</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28</cp:revision>
  <cp:lastPrinted>2022-03-12T15:57:42Z</cp:lastPrinted>
  <dcterms:created xsi:type="dcterms:W3CDTF">2022-03-12T12:06:24Z</dcterms:created>
  <dcterms:modified xsi:type="dcterms:W3CDTF">2022-03-13T19:53:51Z</dcterms:modified>
</cp:coreProperties>
</file>