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78"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9"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7" d="100"/>
          <a:sy n="107" d="100"/>
        </p:scale>
        <p:origin x="-84" y="-5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395794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2f08eab1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2f08eab1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2f08eab1a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2f08eab1a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2f08eab1a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2f08eab1a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2f08eab1a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2f08eab1a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2f08eab1a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2f08eab1a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2f08eab1a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2f08eab1a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f08eab1a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2f08eab1a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2f08eab1a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2f08eab1a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2f08eab1a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2f08eab1a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eeea481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2eeea481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2f08eab1a8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2f08eab1a8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2eeea481e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2eeea481e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2eeea481e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2eeea481e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2eeea481e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2eeea481e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f08eab1a8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f08eab1a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2f08eab1a8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2f08eab1a8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2f08eab1a8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2f08eab1a8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2f08eab1a8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2f08eab1a8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2f08eab1a8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2f08eab1a8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2f08eab1a8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2f08eab1a8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2f115a28a9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2f115a28a9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lumMod val="5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sway.office.com/1Et1cf6DLo8HvaIQ?ref=Link"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tripadvisor.com.gr/Attraction_Review-g2295770-d20968163-Reviews-Cava_Stafylos-Embonas_Rhodes_Dodecanese_South_Aegean.html"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s://www.tripadvisor.com.gr/Restaurant_Review-g2295770-d11875526-Reviews-Empona_s_View-Embonas_Rhodes_Dodecanese_South_Aegean.html"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hyperlink" Target="https://www.tripadvisor.com.gr/Restaurant_Review-g2295770-d6944964-Reviews-Taverna_Savvas-Embonas_Rhodes_Dodecanese_South_Aegean.html#photos;aggregationId=&amp;albumid=101&amp;filter=7"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hyperlink" Target="https://www.tripadvisor.com.gr/Attraction_Review-g2295770-d23418787-Reviews-Kivotos_your_Wine_Experience-Embonas_Rhodes_Dodecanese_South_Aegean.html#/media-atf/23418787/?albumid=-160&amp;type=0&amp;category=-160"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hyperlink" Target="https://www.tripadvisor.com.gr/Restaurant_Review-g2295770-d2295772-Reviews-Bakis_Brothers-Embonas_Rhodes_Dodecanese_South_Aegean.html"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s://www.tripadvisor.com.gr/Restaurant_Review-g2295770-d6717255-Reviews-Maroullakis_Taverna-Embonas_Rhodes_Dodecanese_South_Aegean.html#photos;aggregationId=101&amp;albumid=101&amp;filter=7&amp;ff=313673723"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l" b="1"/>
              <a:t>Καλωσήρθατε  στον Έμπωνα </a:t>
            </a:r>
            <a:endParaRPr b="1"/>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l"/>
              <a:t>Πού θα πας…τι θα δεις….τι θα φας…τι θα πάρεις μαζί σου….</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Ορθογώνιο 1"/>
          <p:cNvSpPr/>
          <p:nvPr/>
        </p:nvSpPr>
        <p:spPr>
          <a:xfrm>
            <a:off x="2406984" y="2417862"/>
            <a:ext cx="4330032" cy="523220"/>
          </a:xfrm>
          <a:prstGeom prst="rect">
            <a:avLst/>
          </a:prstGeom>
        </p:spPr>
        <p:txBody>
          <a:bodyPr wrap="none">
            <a:spAutoFit/>
          </a:bodyPr>
          <a:lstStyle/>
          <a:p>
            <a:r>
              <a:rPr lang="en-US" dirty="0">
                <a:hlinkClick r:id="rId2"/>
              </a:rPr>
              <a:t>https://</a:t>
            </a:r>
            <a:r>
              <a:rPr lang="en-US" dirty="0" smtClean="0">
                <a:hlinkClick r:id="rId2"/>
              </a:rPr>
              <a:t>sway.office.com/1Et1cf6DLo8HvaIQ?ref=Link</a:t>
            </a:r>
            <a:endParaRPr lang="el-GR" dirty="0" smtClean="0"/>
          </a:p>
          <a:p>
            <a:endParaRPr lang="el-GR" dirty="0"/>
          </a:p>
        </p:txBody>
      </p:sp>
      <p:sp>
        <p:nvSpPr>
          <p:cNvPr id="3" name="TextBox 2"/>
          <p:cNvSpPr txBox="1"/>
          <p:nvPr/>
        </p:nvSpPr>
        <p:spPr>
          <a:xfrm>
            <a:off x="1819922" y="896645"/>
            <a:ext cx="5362113" cy="307777"/>
          </a:xfrm>
          <a:prstGeom prst="rect">
            <a:avLst/>
          </a:prstGeom>
          <a:noFill/>
        </p:spPr>
        <p:txBody>
          <a:bodyPr wrap="square" rtlCol="0">
            <a:spAutoFit/>
          </a:bodyPr>
          <a:lstStyle/>
          <a:p>
            <a:r>
              <a:rPr lang="el-GR" dirty="0" smtClean="0"/>
              <a:t>ΦΩΤΟΓΡΑΦΙΚΟ ΥΛΙΚΟ ΑΠΟ ΤΙΣ ΒΟΛΤΕΣ ΣΤΗΝ ΓΕΙΤΟΝΙΑ</a:t>
            </a:r>
            <a:endParaRPr lang="el-GR" dirty="0"/>
          </a:p>
        </p:txBody>
      </p:sp>
      <p:sp>
        <p:nvSpPr>
          <p:cNvPr id="4" name="TextBox 3"/>
          <p:cNvSpPr txBox="1"/>
          <p:nvPr/>
        </p:nvSpPr>
        <p:spPr>
          <a:xfrm>
            <a:off x="2422468" y="3737525"/>
            <a:ext cx="4314548" cy="307777"/>
          </a:xfrm>
          <a:prstGeom prst="rect">
            <a:avLst/>
          </a:prstGeom>
          <a:noFill/>
          <a:ln w="57150">
            <a:solidFill>
              <a:schemeClr val="tx1"/>
            </a:solidFill>
          </a:ln>
        </p:spPr>
        <p:txBody>
          <a:bodyPr wrap="square" rtlCol="0">
            <a:spAutoFit/>
          </a:bodyPr>
          <a:lstStyle/>
          <a:p>
            <a:r>
              <a:rPr lang="el-GR" dirty="0" smtClean="0"/>
              <a:t>ΣΑΣ ΕΥΧΑΡΙΣΤΟΥΜΕ ΚΑΙ ΣΑΣ ΠΕΡΙΜΕΝΟΥΜΕ!</a:t>
            </a:r>
            <a:endParaRPr lang="el-GR" dirty="0"/>
          </a:p>
        </p:txBody>
      </p:sp>
    </p:spTree>
    <p:extLst>
      <p:ext uri="{BB962C8B-B14F-4D97-AF65-F5344CB8AC3E}">
        <p14:creationId xmlns:p14="http://schemas.microsoft.com/office/powerpoint/2010/main" val="3589257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2"/>
          <p:cNvPicPr preferRelativeResize="0"/>
          <p:nvPr/>
        </p:nvPicPr>
        <p:blipFill>
          <a:blip r:embed="rId3">
            <a:alphaModFix/>
          </a:blip>
          <a:stretch>
            <a:fillRect/>
          </a:stretch>
        </p:blipFill>
        <p:spPr>
          <a:xfrm>
            <a:off x="152400" y="1372575"/>
            <a:ext cx="5427801" cy="3618526"/>
          </a:xfrm>
          <a:prstGeom prst="rect">
            <a:avLst/>
          </a:prstGeom>
          <a:noFill/>
          <a:ln>
            <a:noFill/>
          </a:ln>
        </p:spPr>
      </p:pic>
      <p:pic>
        <p:nvPicPr>
          <p:cNvPr id="101" name="Google Shape;101;p22"/>
          <p:cNvPicPr preferRelativeResize="0"/>
          <p:nvPr/>
        </p:nvPicPr>
        <p:blipFill>
          <a:blip r:embed="rId4">
            <a:alphaModFix/>
          </a:blip>
          <a:stretch>
            <a:fillRect/>
          </a:stretch>
        </p:blipFill>
        <p:spPr>
          <a:xfrm>
            <a:off x="5732601" y="152400"/>
            <a:ext cx="3259000" cy="4346321"/>
          </a:xfrm>
          <a:prstGeom prst="rect">
            <a:avLst/>
          </a:prstGeom>
          <a:noFill/>
          <a:ln>
            <a:noFill/>
          </a:ln>
        </p:spPr>
      </p:pic>
      <p:sp>
        <p:nvSpPr>
          <p:cNvPr id="102" name="Google Shape;102;p22"/>
          <p:cNvSpPr txBox="1"/>
          <p:nvPr/>
        </p:nvSpPr>
        <p:spPr>
          <a:xfrm>
            <a:off x="0" y="0"/>
            <a:ext cx="457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t>Το Κελάρι του Έμπωνα</a:t>
            </a:r>
            <a:endParaRPr/>
          </a:p>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3"/>
          <p:cNvPicPr preferRelativeResize="0"/>
          <p:nvPr/>
        </p:nvPicPr>
        <p:blipFill>
          <a:blip r:embed="rId3">
            <a:alphaModFix/>
          </a:blip>
          <a:stretch>
            <a:fillRect/>
          </a:stretch>
        </p:blipFill>
        <p:spPr>
          <a:xfrm>
            <a:off x="0" y="0"/>
            <a:ext cx="4590975" cy="2757050"/>
          </a:xfrm>
          <a:prstGeom prst="rect">
            <a:avLst/>
          </a:prstGeom>
          <a:noFill/>
          <a:ln>
            <a:noFill/>
          </a:ln>
        </p:spPr>
      </p:pic>
      <p:pic>
        <p:nvPicPr>
          <p:cNvPr id="108" name="Google Shape;108;p23"/>
          <p:cNvPicPr preferRelativeResize="0"/>
          <p:nvPr/>
        </p:nvPicPr>
        <p:blipFill>
          <a:blip r:embed="rId3">
            <a:alphaModFix/>
          </a:blip>
          <a:stretch>
            <a:fillRect/>
          </a:stretch>
        </p:blipFill>
        <p:spPr>
          <a:xfrm>
            <a:off x="5094950" y="2711900"/>
            <a:ext cx="4049049" cy="2431600"/>
          </a:xfrm>
          <a:prstGeom prst="rect">
            <a:avLst/>
          </a:prstGeom>
          <a:noFill/>
          <a:ln>
            <a:noFill/>
          </a:ln>
        </p:spPr>
      </p:pic>
      <p:pic>
        <p:nvPicPr>
          <p:cNvPr id="109" name="Google Shape;109;p23"/>
          <p:cNvPicPr preferRelativeResize="0"/>
          <p:nvPr/>
        </p:nvPicPr>
        <p:blipFill>
          <a:blip r:embed="rId4">
            <a:alphaModFix/>
          </a:blip>
          <a:stretch>
            <a:fillRect/>
          </a:stretch>
        </p:blipFill>
        <p:spPr>
          <a:xfrm>
            <a:off x="4743375" y="152400"/>
            <a:ext cx="4008251" cy="2407100"/>
          </a:xfrm>
          <a:prstGeom prst="rect">
            <a:avLst/>
          </a:prstGeom>
          <a:noFill/>
          <a:ln>
            <a:noFill/>
          </a:ln>
        </p:spPr>
      </p:pic>
      <p:pic>
        <p:nvPicPr>
          <p:cNvPr id="110" name="Google Shape;110;p23"/>
          <p:cNvPicPr preferRelativeResize="0"/>
          <p:nvPr/>
        </p:nvPicPr>
        <p:blipFill>
          <a:blip r:embed="rId5">
            <a:alphaModFix/>
          </a:blip>
          <a:stretch>
            <a:fillRect/>
          </a:stretch>
        </p:blipFill>
        <p:spPr>
          <a:xfrm>
            <a:off x="0" y="2488600"/>
            <a:ext cx="3587214" cy="2081649"/>
          </a:xfrm>
          <a:prstGeom prst="rect">
            <a:avLst/>
          </a:prstGeom>
          <a:noFill/>
          <a:ln>
            <a:noFill/>
          </a:ln>
        </p:spPr>
      </p:pic>
      <p:sp>
        <p:nvSpPr>
          <p:cNvPr id="111" name="Google Shape;111;p23"/>
          <p:cNvSpPr txBox="1"/>
          <p:nvPr/>
        </p:nvSpPr>
        <p:spPr>
          <a:xfrm>
            <a:off x="2046875" y="4645800"/>
            <a:ext cx="336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t>Το σπίτι της Μαρίας</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4"/>
          <p:cNvPicPr preferRelativeResize="0"/>
          <p:nvPr/>
        </p:nvPicPr>
        <p:blipFill>
          <a:blip r:embed="rId3">
            <a:alphaModFix/>
          </a:blip>
          <a:stretch>
            <a:fillRect/>
          </a:stretch>
        </p:blipFill>
        <p:spPr>
          <a:xfrm>
            <a:off x="152400" y="1556225"/>
            <a:ext cx="5155350" cy="3434875"/>
          </a:xfrm>
          <a:prstGeom prst="rect">
            <a:avLst/>
          </a:prstGeom>
          <a:noFill/>
          <a:ln>
            <a:noFill/>
          </a:ln>
        </p:spPr>
      </p:pic>
      <p:pic>
        <p:nvPicPr>
          <p:cNvPr id="117" name="Google Shape;117;p24"/>
          <p:cNvPicPr preferRelativeResize="0"/>
          <p:nvPr/>
        </p:nvPicPr>
        <p:blipFill>
          <a:blip r:embed="rId4">
            <a:alphaModFix/>
          </a:blip>
          <a:stretch>
            <a:fillRect/>
          </a:stretch>
        </p:blipFill>
        <p:spPr>
          <a:xfrm>
            <a:off x="5460150" y="152400"/>
            <a:ext cx="3531449" cy="2352911"/>
          </a:xfrm>
          <a:prstGeom prst="rect">
            <a:avLst/>
          </a:prstGeom>
          <a:noFill/>
          <a:ln>
            <a:noFill/>
          </a:ln>
        </p:spPr>
      </p:pic>
      <p:sp>
        <p:nvSpPr>
          <p:cNvPr id="118" name="Google Shape;118;p24"/>
          <p:cNvSpPr txBox="1"/>
          <p:nvPr/>
        </p:nvSpPr>
        <p:spPr>
          <a:xfrm>
            <a:off x="679100" y="784325"/>
            <a:ext cx="309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t>Ξενοδοχείο Ατάβυρος</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5"/>
          <p:cNvPicPr preferRelativeResize="0"/>
          <p:nvPr/>
        </p:nvPicPr>
        <p:blipFill>
          <a:blip r:embed="rId3">
            <a:alphaModFix/>
          </a:blip>
          <a:stretch>
            <a:fillRect/>
          </a:stretch>
        </p:blipFill>
        <p:spPr>
          <a:xfrm>
            <a:off x="55725" y="2310775"/>
            <a:ext cx="4607100" cy="2766725"/>
          </a:xfrm>
          <a:prstGeom prst="rect">
            <a:avLst/>
          </a:prstGeom>
          <a:noFill/>
          <a:ln>
            <a:noFill/>
          </a:ln>
        </p:spPr>
      </p:pic>
      <p:pic>
        <p:nvPicPr>
          <p:cNvPr id="124" name="Google Shape;124;p25"/>
          <p:cNvPicPr preferRelativeResize="0"/>
          <p:nvPr/>
        </p:nvPicPr>
        <p:blipFill>
          <a:blip r:embed="rId4">
            <a:alphaModFix/>
          </a:blip>
          <a:stretch>
            <a:fillRect/>
          </a:stretch>
        </p:blipFill>
        <p:spPr>
          <a:xfrm>
            <a:off x="4662825" y="481025"/>
            <a:ext cx="4176375" cy="2508064"/>
          </a:xfrm>
          <a:prstGeom prst="rect">
            <a:avLst/>
          </a:prstGeom>
          <a:noFill/>
          <a:ln>
            <a:noFill/>
          </a:ln>
        </p:spPr>
      </p:pic>
      <p:pic>
        <p:nvPicPr>
          <p:cNvPr id="125" name="Google Shape;125;p25"/>
          <p:cNvPicPr preferRelativeResize="0"/>
          <p:nvPr/>
        </p:nvPicPr>
        <p:blipFill>
          <a:blip r:embed="rId5">
            <a:alphaModFix/>
          </a:blip>
          <a:stretch>
            <a:fillRect/>
          </a:stretch>
        </p:blipFill>
        <p:spPr>
          <a:xfrm>
            <a:off x="4784449" y="2715525"/>
            <a:ext cx="4253226" cy="2361975"/>
          </a:xfrm>
          <a:prstGeom prst="rect">
            <a:avLst/>
          </a:prstGeom>
          <a:noFill/>
          <a:ln>
            <a:noFill/>
          </a:ln>
        </p:spPr>
      </p:pic>
      <p:pic>
        <p:nvPicPr>
          <p:cNvPr id="126" name="Google Shape;126;p25"/>
          <p:cNvPicPr preferRelativeResize="0"/>
          <p:nvPr/>
        </p:nvPicPr>
        <p:blipFill>
          <a:blip r:embed="rId6">
            <a:alphaModFix/>
          </a:blip>
          <a:stretch>
            <a:fillRect/>
          </a:stretch>
        </p:blipFill>
        <p:spPr>
          <a:xfrm>
            <a:off x="142725" y="606725"/>
            <a:ext cx="3008964" cy="2005976"/>
          </a:xfrm>
          <a:prstGeom prst="rect">
            <a:avLst/>
          </a:prstGeom>
          <a:noFill/>
          <a:ln>
            <a:noFill/>
          </a:ln>
        </p:spPr>
      </p:pic>
      <p:sp>
        <p:nvSpPr>
          <p:cNvPr id="127" name="Google Shape;127;p25"/>
          <p:cNvSpPr txBox="1"/>
          <p:nvPr/>
        </p:nvSpPr>
        <p:spPr>
          <a:xfrm>
            <a:off x="0" y="0"/>
            <a:ext cx="9088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u="sng">
                <a:solidFill>
                  <a:schemeClr val="hlink"/>
                </a:solidFill>
                <a:hlinkClick r:id="rId7"/>
              </a:rPr>
              <a:t>https://www.tripadvisor.com.gr/Attraction_Review-g2295770-d20968163-Reviews-Cava_Stafylos-Embonas_Rhodes_Dodecanese_South_Aegean.html</a:t>
            </a:r>
            <a:endParaRPr/>
          </a:p>
          <a:p>
            <a:pPr marL="0" lvl="0" indent="0" algn="l" rtl="0">
              <a:spcBef>
                <a:spcPts val="0"/>
              </a:spcBef>
              <a:spcAft>
                <a:spcPts val="0"/>
              </a:spcAft>
              <a:buNone/>
            </a:pPr>
            <a:endParaRPr/>
          </a:p>
        </p:txBody>
      </p:sp>
      <p:sp>
        <p:nvSpPr>
          <p:cNvPr id="128" name="Google Shape;128;p25"/>
          <p:cNvSpPr txBox="1"/>
          <p:nvPr/>
        </p:nvSpPr>
        <p:spPr>
          <a:xfrm>
            <a:off x="3452900" y="1214725"/>
            <a:ext cx="1119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t>Στάφυλος </a:t>
            </a:r>
            <a:endParaRPr/>
          </a:p>
          <a:p>
            <a:pPr marL="0" lvl="0" indent="0" algn="l" rtl="0">
              <a:spcBef>
                <a:spcPts val="0"/>
              </a:spcBef>
              <a:spcAft>
                <a:spcPts val="0"/>
              </a:spcAft>
              <a:buNone/>
            </a:pPr>
            <a:r>
              <a:rPr lang="el"/>
              <a:t>κάβα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p:nvPr/>
        </p:nvSpPr>
        <p:spPr>
          <a:xfrm>
            <a:off x="0" y="0"/>
            <a:ext cx="9144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u="sng">
                <a:solidFill>
                  <a:schemeClr val="hlink"/>
                </a:solidFill>
                <a:hlinkClick r:id="rId3"/>
              </a:rPr>
              <a:t>https://www.tripadvisor.com.gr/Restaurant_Review-g2295770-d11875526-Reviews-Empona_s_View-Embonas_Rhodes_Dodecanese_South_Aegean.html</a:t>
            </a:r>
            <a:endParaRPr/>
          </a:p>
          <a:p>
            <a:pPr marL="0" lvl="0" indent="0" algn="l" rtl="0">
              <a:spcBef>
                <a:spcPts val="0"/>
              </a:spcBef>
              <a:spcAft>
                <a:spcPts val="0"/>
              </a:spcAft>
              <a:buNone/>
            </a:pPr>
            <a:endParaRPr/>
          </a:p>
        </p:txBody>
      </p:sp>
      <p:pic>
        <p:nvPicPr>
          <p:cNvPr id="134" name="Google Shape;134;p26"/>
          <p:cNvPicPr preferRelativeResize="0"/>
          <p:nvPr/>
        </p:nvPicPr>
        <p:blipFill>
          <a:blip r:embed="rId4">
            <a:alphaModFix/>
          </a:blip>
          <a:stretch>
            <a:fillRect/>
          </a:stretch>
        </p:blipFill>
        <p:spPr>
          <a:xfrm>
            <a:off x="1814950" y="606725"/>
            <a:ext cx="5343201" cy="4007401"/>
          </a:xfrm>
          <a:prstGeom prst="rect">
            <a:avLst/>
          </a:prstGeom>
          <a:noFill/>
          <a:ln>
            <a:noFill/>
          </a:ln>
        </p:spPr>
      </p:pic>
      <p:sp>
        <p:nvSpPr>
          <p:cNvPr id="135" name="Google Shape;135;p26"/>
          <p:cNvSpPr txBox="1"/>
          <p:nvPr/>
        </p:nvSpPr>
        <p:spPr>
          <a:xfrm>
            <a:off x="5671950" y="4614125"/>
            <a:ext cx="312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6" name="Google Shape;136;p26"/>
          <p:cNvSpPr txBox="1"/>
          <p:nvPr/>
        </p:nvSpPr>
        <p:spPr>
          <a:xfrm>
            <a:off x="229550" y="475370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800" b="1">
                <a:solidFill>
                  <a:srgbClr val="5F6368"/>
                </a:solidFill>
                <a:highlight>
                  <a:srgbClr val="FFFFFF"/>
                </a:highlight>
              </a:rPr>
              <a:t>Empona's View</a:t>
            </a:r>
            <a:endParaRPr sz="23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p:nvPr/>
        </p:nvSpPr>
        <p:spPr>
          <a:xfrm>
            <a:off x="0" y="0"/>
            <a:ext cx="9144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u="sng">
                <a:solidFill>
                  <a:schemeClr val="hlink"/>
                </a:solidFill>
                <a:hlinkClick r:id="rId3"/>
              </a:rPr>
              <a:t>https://www.tripadvisor.com.gr/Restaurant_Review-g2295770-d6944964-Reviews-Taverna_Savvas-Embonas_Rhodes_Dodecanese_South_Aegean.html#photos;aggregationId=&amp;albumid=101&amp;filter=7</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42" name="Google Shape;142;p27"/>
          <p:cNvPicPr preferRelativeResize="0"/>
          <p:nvPr/>
        </p:nvPicPr>
        <p:blipFill>
          <a:blip r:embed="rId4">
            <a:alphaModFix/>
          </a:blip>
          <a:stretch>
            <a:fillRect/>
          </a:stretch>
        </p:blipFill>
        <p:spPr>
          <a:xfrm>
            <a:off x="152400" y="1199100"/>
            <a:ext cx="6067200" cy="3792000"/>
          </a:xfrm>
          <a:prstGeom prst="rect">
            <a:avLst/>
          </a:prstGeom>
          <a:noFill/>
          <a:ln>
            <a:noFill/>
          </a:ln>
        </p:spPr>
      </p:pic>
      <p:sp>
        <p:nvSpPr>
          <p:cNvPr id="143" name="Google Shape;143;p27"/>
          <p:cNvSpPr txBox="1"/>
          <p:nvPr/>
        </p:nvSpPr>
        <p:spPr>
          <a:xfrm>
            <a:off x="7001475" y="3194650"/>
            <a:ext cx="18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t>Ταβέρνα Σάββας</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p:nvPr/>
        </p:nvSpPr>
        <p:spPr>
          <a:xfrm>
            <a:off x="0" y="0"/>
            <a:ext cx="9105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u="sng">
                <a:solidFill>
                  <a:schemeClr val="hlink"/>
                </a:solidFill>
                <a:hlinkClick r:id="rId3"/>
              </a:rPr>
              <a:t>https://www.tripadvisor.com.gr/Attraction_Review-g2295770-d23418787-Reviews-Kivotos_your_Wine_Experience-Embonas_Rhodes_Dodecanese_South_Aegean.html#/media-atf/23418787/?albumid=-160&amp;type=0&amp;category=-160</a:t>
            </a:r>
            <a:endParaRPr/>
          </a:p>
          <a:p>
            <a:pPr marL="0" lvl="0" indent="0" algn="l" rtl="0">
              <a:spcBef>
                <a:spcPts val="0"/>
              </a:spcBef>
              <a:spcAft>
                <a:spcPts val="0"/>
              </a:spcAft>
              <a:buNone/>
            </a:pPr>
            <a:endParaRPr/>
          </a:p>
        </p:txBody>
      </p:sp>
      <p:pic>
        <p:nvPicPr>
          <p:cNvPr id="149" name="Google Shape;149;p28"/>
          <p:cNvPicPr preferRelativeResize="0"/>
          <p:nvPr/>
        </p:nvPicPr>
        <p:blipFill>
          <a:blip r:embed="rId4">
            <a:alphaModFix/>
          </a:blip>
          <a:stretch>
            <a:fillRect/>
          </a:stretch>
        </p:blipFill>
        <p:spPr>
          <a:xfrm>
            <a:off x="152400" y="1199100"/>
            <a:ext cx="3792000" cy="3792000"/>
          </a:xfrm>
          <a:prstGeom prst="rect">
            <a:avLst/>
          </a:prstGeom>
          <a:noFill/>
          <a:ln>
            <a:noFill/>
          </a:ln>
        </p:spPr>
      </p:pic>
      <p:pic>
        <p:nvPicPr>
          <p:cNvPr id="150" name="Google Shape;150;p28"/>
          <p:cNvPicPr preferRelativeResize="0"/>
          <p:nvPr/>
        </p:nvPicPr>
        <p:blipFill>
          <a:blip r:embed="rId5">
            <a:alphaModFix/>
          </a:blip>
          <a:stretch>
            <a:fillRect/>
          </a:stretch>
        </p:blipFill>
        <p:spPr>
          <a:xfrm>
            <a:off x="4096800" y="1199100"/>
            <a:ext cx="3792000" cy="3792000"/>
          </a:xfrm>
          <a:prstGeom prst="rect">
            <a:avLst/>
          </a:prstGeom>
          <a:noFill/>
          <a:ln>
            <a:noFill/>
          </a:ln>
        </p:spPr>
      </p:pic>
      <p:sp>
        <p:nvSpPr>
          <p:cNvPr id="151" name="Google Shape;151;p28"/>
          <p:cNvSpPr txBox="1"/>
          <p:nvPr/>
        </p:nvSpPr>
        <p:spPr>
          <a:xfrm>
            <a:off x="8111000" y="4170275"/>
            <a:ext cx="91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t>Κιβωτός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p:nvPr/>
        </p:nvSpPr>
        <p:spPr>
          <a:xfrm>
            <a:off x="0" y="0"/>
            <a:ext cx="9105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u="sng">
                <a:solidFill>
                  <a:schemeClr val="hlink"/>
                </a:solidFill>
                <a:hlinkClick r:id="rId3"/>
              </a:rPr>
              <a:t>https://www.tripadvisor.com.gr/Restaurant_Review-g2295770-d2295772-Reviews-Bakis_Brothers-Embonas_Rhodes_Dodecanese_South_Aegean.html</a:t>
            </a:r>
            <a:endParaRPr/>
          </a:p>
          <a:p>
            <a:pPr marL="0" lvl="0" indent="0" algn="l" rtl="0">
              <a:spcBef>
                <a:spcPts val="0"/>
              </a:spcBef>
              <a:spcAft>
                <a:spcPts val="0"/>
              </a:spcAft>
              <a:buNone/>
            </a:pPr>
            <a:endParaRPr/>
          </a:p>
        </p:txBody>
      </p:sp>
      <p:pic>
        <p:nvPicPr>
          <p:cNvPr id="157" name="Google Shape;157;p29"/>
          <p:cNvPicPr preferRelativeResize="0"/>
          <p:nvPr/>
        </p:nvPicPr>
        <p:blipFill>
          <a:blip r:embed="rId4">
            <a:alphaModFix/>
          </a:blip>
          <a:stretch>
            <a:fillRect/>
          </a:stretch>
        </p:blipFill>
        <p:spPr>
          <a:xfrm>
            <a:off x="152400" y="983700"/>
            <a:ext cx="5343201" cy="4007401"/>
          </a:xfrm>
          <a:prstGeom prst="rect">
            <a:avLst/>
          </a:prstGeom>
          <a:noFill/>
          <a:ln>
            <a:noFill/>
          </a:ln>
        </p:spPr>
      </p:pic>
      <p:pic>
        <p:nvPicPr>
          <p:cNvPr id="158" name="Google Shape;158;p29"/>
          <p:cNvPicPr preferRelativeResize="0"/>
          <p:nvPr/>
        </p:nvPicPr>
        <p:blipFill>
          <a:blip r:embed="rId5">
            <a:alphaModFix/>
          </a:blip>
          <a:stretch>
            <a:fillRect/>
          </a:stretch>
        </p:blipFill>
        <p:spPr>
          <a:xfrm>
            <a:off x="5648001" y="983700"/>
            <a:ext cx="3343598" cy="2507699"/>
          </a:xfrm>
          <a:prstGeom prst="rect">
            <a:avLst/>
          </a:prstGeom>
          <a:noFill/>
          <a:ln>
            <a:noFill/>
          </a:ln>
        </p:spPr>
      </p:pic>
      <p:sp>
        <p:nvSpPr>
          <p:cNvPr id="159" name="Google Shape;159;p29"/>
          <p:cNvSpPr txBox="1"/>
          <p:nvPr/>
        </p:nvSpPr>
        <p:spPr>
          <a:xfrm>
            <a:off x="5882375" y="4170275"/>
            <a:ext cx="157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t>Ταβέρνα Μπάκης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0"/>
          <p:cNvSpPr txBox="1"/>
          <p:nvPr/>
        </p:nvSpPr>
        <p:spPr>
          <a:xfrm>
            <a:off x="0" y="0"/>
            <a:ext cx="9105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u="sng">
                <a:solidFill>
                  <a:schemeClr val="hlink"/>
                </a:solidFill>
                <a:hlinkClick r:id="rId3"/>
              </a:rPr>
              <a:t>https://www.tripadvisor.com.gr/Restaurant_Review-g2295770-d6717255-Reviews-Maroullakis_Taverna-Embonas_Rhodes_Dodecanese_South_Aegean.html#photos;aggregationId=101&amp;albumid=101&amp;filter=7&amp;ff=313673723</a:t>
            </a:r>
            <a:endParaRPr/>
          </a:p>
          <a:p>
            <a:pPr marL="0" lvl="0" indent="0" algn="l" rtl="0">
              <a:spcBef>
                <a:spcPts val="0"/>
              </a:spcBef>
              <a:spcAft>
                <a:spcPts val="0"/>
              </a:spcAft>
              <a:buNone/>
            </a:pPr>
            <a:endParaRPr/>
          </a:p>
        </p:txBody>
      </p:sp>
      <p:pic>
        <p:nvPicPr>
          <p:cNvPr id="165" name="Google Shape;165;p30"/>
          <p:cNvPicPr preferRelativeResize="0"/>
          <p:nvPr/>
        </p:nvPicPr>
        <p:blipFill>
          <a:blip r:embed="rId4">
            <a:alphaModFix/>
          </a:blip>
          <a:stretch>
            <a:fillRect/>
          </a:stretch>
        </p:blipFill>
        <p:spPr>
          <a:xfrm>
            <a:off x="152400" y="983700"/>
            <a:ext cx="6036013" cy="4007400"/>
          </a:xfrm>
          <a:prstGeom prst="rect">
            <a:avLst/>
          </a:prstGeom>
          <a:noFill/>
          <a:ln>
            <a:noFill/>
          </a:ln>
        </p:spPr>
      </p:pic>
      <p:sp>
        <p:nvSpPr>
          <p:cNvPr id="166" name="Google Shape;166;p30"/>
          <p:cNvSpPr txBox="1"/>
          <p:nvPr/>
        </p:nvSpPr>
        <p:spPr>
          <a:xfrm>
            <a:off x="6504100" y="3022500"/>
            <a:ext cx="239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t>Ταβέρνα Μαρουλλάκης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p:nvPr/>
        </p:nvSpPr>
        <p:spPr>
          <a:xfrm>
            <a:off x="0" y="0"/>
            <a:ext cx="9144000" cy="4514700"/>
          </a:xfrm>
          <a:prstGeom prst="rect">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l" sz="2500">
                <a:solidFill>
                  <a:schemeClr val="dk1"/>
                </a:solidFill>
              </a:rPr>
              <a:t>Βόλτα στα τουριστικά μαγαζιά της γειτονιάς του σχολείου μας!</a:t>
            </a:r>
            <a:endParaRPr sz="2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l" sz="2600">
                <a:solidFill>
                  <a:schemeClr val="dk1"/>
                </a:solidFill>
              </a:rPr>
              <a:t>Την Τετάρτη και την Πέμπτη επισκεφθήκαμε τα τουριστικά μαγαζιά το χωριό μας. Πρώτα πήγαμε σε ένα κατάστημα που πουλούσε κρασιά και μετά σε ένα παραδοσιακό εστιατόριο. Μας ενθουσίασε η διακόσμηση των καταστημάτων και το παραδοσιακό στυλ. Το κατάστημα με τα κρασιά πουλούσε τοπικά προϊόντα σούμα και κρασί από τις μικρές οικιακές οικοτεχνίες. Τα περισσότερα μαγαζιά ήταν ντυμένα με πέτρα και ξύλο.Μας έκανε εντύπωση η μεγάλη ποικιλία κρασιών.</a:t>
            </a:r>
            <a:endParaRPr sz="2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Παραδοσιακή φορεσιά!</a:t>
            </a:r>
            <a:endParaRPr/>
          </a:p>
        </p:txBody>
      </p:sp>
      <p:sp>
        <p:nvSpPr>
          <p:cNvPr id="172" name="Google Shape;172;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3" name="Google Shape;173;p31"/>
          <p:cNvPicPr preferRelativeResize="0"/>
          <p:nvPr/>
        </p:nvPicPr>
        <p:blipFill>
          <a:blip r:embed="rId3">
            <a:alphaModFix/>
          </a:blip>
          <a:stretch>
            <a:fillRect/>
          </a:stretch>
        </p:blipFill>
        <p:spPr>
          <a:xfrm>
            <a:off x="6200272" y="345475"/>
            <a:ext cx="2556599" cy="3838426"/>
          </a:xfrm>
          <a:prstGeom prst="rect">
            <a:avLst/>
          </a:prstGeom>
          <a:noFill/>
          <a:ln>
            <a:noFill/>
          </a:ln>
        </p:spPr>
      </p:pic>
      <p:pic>
        <p:nvPicPr>
          <p:cNvPr id="174" name="Google Shape;174;p31"/>
          <p:cNvPicPr preferRelativeResize="0"/>
          <p:nvPr/>
        </p:nvPicPr>
        <p:blipFill>
          <a:blip r:embed="rId4">
            <a:alphaModFix/>
          </a:blip>
          <a:stretch>
            <a:fillRect/>
          </a:stretch>
        </p:blipFill>
        <p:spPr>
          <a:xfrm>
            <a:off x="372128" y="1233000"/>
            <a:ext cx="2061450" cy="3544275"/>
          </a:xfrm>
          <a:prstGeom prst="rect">
            <a:avLst/>
          </a:prstGeom>
          <a:noFill/>
          <a:ln>
            <a:noFill/>
          </a:ln>
        </p:spPr>
      </p:pic>
      <p:pic>
        <p:nvPicPr>
          <p:cNvPr id="175" name="Google Shape;175;p31"/>
          <p:cNvPicPr preferRelativeResize="0"/>
          <p:nvPr/>
        </p:nvPicPr>
        <p:blipFill>
          <a:blip r:embed="rId5">
            <a:alphaModFix/>
          </a:blip>
          <a:stretch>
            <a:fillRect/>
          </a:stretch>
        </p:blipFill>
        <p:spPr>
          <a:xfrm>
            <a:off x="2433575" y="1133641"/>
            <a:ext cx="4021525" cy="2262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4813400" y="445025"/>
            <a:ext cx="4018800" cy="108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l" b="1">
                <a:solidFill>
                  <a:srgbClr val="FF0000"/>
                </a:solidFill>
              </a:rPr>
              <a:t>Το χορευτικό μπαλέτο του χωριού</a:t>
            </a:r>
            <a:endParaRPr b="1">
              <a:solidFill>
                <a:srgbClr val="FF0000"/>
              </a:solidFill>
            </a:endParaRPr>
          </a:p>
        </p:txBody>
      </p:sp>
      <p:sp>
        <p:nvSpPr>
          <p:cNvPr id="181" name="Google Shape;181;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2" name="Google Shape;182;p32"/>
          <p:cNvPicPr preferRelativeResize="0"/>
          <p:nvPr/>
        </p:nvPicPr>
        <p:blipFill>
          <a:blip r:embed="rId3">
            <a:alphaModFix/>
          </a:blip>
          <a:stretch>
            <a:fillRect/>
          </a:stretch>
        </p:blipFill>
        <p:spPr>
          <a:xfrm>
            <a:off x="0" y="-12"/>
            <a:ext cx="4762500" cy="3171825"/>
          </a:xfrm>
          <a:prstGeom prst="rect">
            <a:avLst/>
          </a:prstGeom>
          <a:noFill/>
          <a:ln>
            <a:noFill/>
          </a:ln>
        </p:spPr>
      </p:pic>
      <p:pic>
        <p:nvPicPr>
          <p:cNvPr id="183" name="Google Shape;183;p32"/>
          <p:cNvPicPr preferRelativeResize="0"/>
          <p:nvPr/>
        </p:nvPicPr>
        <p:blipFill>
          <a:blip r:embed="rId4">
            <a:alphaModFix/>
          </a:blip>
          <a:stretch>
            <a:fillRect/>
          </a:stretch>
        </p:blipFill>
        <p:spPr>
          <a:xfrm>
            <a:off x="4487572" y="2379825"/>
            <a:ext cx="4572000" cy="2571750"/>
          </a:xfrm>
          <a:prstGeom prst="rect">
            <a:avLst/>
          </a:prstGeom>
          <a:noFill/>
          <a:ln>
            <a:noFill/>
          </a:ln>
        </p:spPr>
      </p:pic>
      <p:sp>
        <p:nvSpPr>
          <p:cNvPr id="184" name="Google Shape;184;p32"/>
          <p:cNvSpPr txBox="1"/>
          <p:nvPr/>
        </p:nvSpPr>
        <p:spPr>
          <a:xfrm>
            <a:off x="1128650" y="3864200"/>
            <a:ext cx="231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t>Γιορτή κρασιού</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0" name="Google Shape;190;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91" name="Google Shape;191;p33"/>
          <p:cNvPicPr preferRelativeResize="0"/>
          <p:nvPr/>
        </p:nvPicPr>
        <p:blipFill>
          <a:blip r:embed="rId3">
            <a:alphaModFix/>
          </a:blip>
          <a:stretch>
            <a:fillRect/>
          </a:stretch>
        </p:blipFill>
        <p:spPr>
          <a:xfrm>
            <a:off x="184225" y="175325"/>
            <a:ext cx="8690225" cy="4888250"/>
          </a:xfrm>
          <a:prstGeom prst="rect">
            <a:avLst/>
          </a:prstGeom>
          <a:noFill/>
          <a:ln>
            <a:noFill/>
          </a:ln>
        </p:spPr>
      </p:pic>
      <p:sp>
        <p:nvSpPr>
          <p:cNvPr id="192" name="Google Shape;192;p33"/>
          <p:cNvSpPr txBox="1"/>
          <p:nvPr/>
        </p:nvSpPr>
        <p:spPr>
          <a:xfrm>
            <a:off x="6763325" y="445025"/>
            <a:ext cx="1873200" cy="4002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solidFill>
                  <a:srgbClr val="FF0000"/>
                </a:solidFill>
              </a:rPr>
              <a:t>Το χωριό από ψηλά!</a:t>
            </a:r>
            <a:endParaRPr>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8" name="Google Shape;198;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99" name="Google Shape;199;p34"/>
          <p:cNvPicPr preferRelativeResize="0"/>
          <p:nvPr/>
        </p:nvPicPr>
        <p:blipFill>
          <a:blip r:embed="rId3">
            <a:alphaModFix/>
          </a:blip>
          <a:stretch>
            <a:fillRect/>
          </a:stretch>
        </p:blipFill>
        <p:spPr>
          <a:xfrm>
            <a:off x="99615" y="0"/>
            <a:ext cx="2880121" cy="5143501"/>
          </a:xfrm>
          <a:prstGeom prst="rect">
            <a:avLst/>
          </a:prstGeom>
          <a:noFill/>
          <a:ln>
            <a:noFill/>
          </a:ln>
        </p:spPr>
      </p:pic>
      <p:pic>
        <p:nvPicPr>
          <p:cNvPr id="200" name="Google Shape;200;p34"/>
          <p:cNvPicPr preferRelativeResize="0"/>
          <p:nvPr/>
        </p:nvPicPr>
        <p:blipFill>
          <a:blip r:embed="rId4">
            <a:alphaModFix/>
          </a:blip>
          <a:stretch>
            <a:fillRect/>
          </a:stretch>
        </p:blipFill>
        <p:spPr>
          <a:xfrm>
            <a:off x="5076738" y="-30725"/>
            <a:ext cx="3857625" cy="5143501"/>
          </a:xfrm>
          <a:prstGeom prst="rect">
            <a:avLst/>
          </a:prstGeom>
          <a:noFill/>
          <a:ln>
            <a:noFill/>
          </a:ln>
        </p:spPr>
      </p:pic>
      <p:pic>
        <p:nvPicPr>
          <p:cNvPr id="201" name="Google Shape;201;p34"/>
          <p:cNvPicPr preferRelativeResize="0"/>
          <p:nvPr/>
        </p:nvPicPr>
        <p:blipFill>
          <a:blip r:embed="rId5">
            <a:alphaModFix/>
          </a:blip>
          <a:stretch>
            <a:fillRect/>
          </a:stretch>
        </p:blipFill>
        <p:spPr>
          <a:xfrm>
            <a:off x="2334282" y="2323050"/>
            <a:ext cx="4064575" cy="2789725"/>
          </a:xfrm>
          <a:prstGeom prst="rect">
            <a:avLst/>
          </a:prstGeom>
          <a:noFill/>
          <a:ln>
            <a:noFill/>
          </a:ln>
        </p:spPr>
      </p:pic>
      <p:pic>
        <p:nvPicPr>
          <p:cNvPr id="202" name="Google Shape;202;p34"/>
          <p:cNvPicPr preferRelativeResize="0"/>
          <p:nvPr/>
        </p:nvPicPr>
        <p:blipFill>
          <a:blip r:embed="rId6">
            <a:alphaModFix/>
          </a:blip>
          <a:stretch>
            <a:fillRect/>
          </a:stretch>
        </p:blipFill>
        <p:spPr>
          <a:xfrm>
            <a:off x="3056500" y="3"/>
            <a:ext cx="2278925" cy="3121650"/>
          </a:xfrm>
          <a:prstGeom prst="rect">
            <a:avLst/>
          </a:prstGeom>
          <a:noFill/>
          <a:ln>
            <a:noFill/>
          </a:ln>
        </p:spPr>
      </p:pic>
      <p:sp>
        <p:nvSpPr>
          <p:cNvPr id="203" name="Google Shape;203;p34"/>
          <p:cNvSpPr txBox="1"/>
          <p:nvPr/>
        </p:nvSpPr>
        <p:spPr>
          <a:xfrm>
            <a:off x="3115450" y="4743300"/>
            <a:ext cx="3170400" cy="400200"/>
          </a:xfrm>
          <a:prstGeom prst="rect">
            <a:avLst/>
          </a:prstGeom>
          <a:solidFill>
            <a:srgbClr val="00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t>Τα παραδοσιακά φαγητά του χωριού</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02059" y="2110085"/>
            <a:ext cx="8739892"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l-GR"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ΤΑΞΗ Γ΄</a:t>
            </a:r>
          </a:p>
          <a:p>
            <a:pPr algn="ctr"/>
            <a:r>
              <a:rPr lang="el-GR"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ΔΗΜΟΤΙΚΟ ΣΧΟΛΕΙΟ ΕΜΠΩΝΑ</a:t>
            </a:r>
            <a:endParaRPr lang="el-GR"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2201662" y="4057095"/>
            <a:ext cx="4909352" cy="523220"/>
          </a:xfrm>
          <a:prstGeom prst="rect">
            <a:avLst/>
          </a:prstGeom>
          <a:noFill/>
        </p:spPr>
        <p:txBody>
          <a:bodyPr wrap="square" rtlCol="0">
            <a:spAutoFit/>
          </a:bodyPr>
          <a:lstStyle/>
          <a:p>
            <a:r>
              <a:rPr lang="el-GR" sz="2800" dirty="0" smtClean="0"/>
              <a:t>ΣΧΟΛΙΚΟ ΕΤΟΣ 2021-2022</a:t>
            </a:r>
            <a:endParaRPr lang="el-GR"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59" y="129069"/>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406" y="81232"/>
            <a:ext cx="3222594" cy="241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Εκδήλωση στο δημοτικό σχολείο του Έμπωνα | Η ΡΟΔΙΑΚΗ"/>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450" y="81232"/>
            <a:ext cx="2370338" cy="216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33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p:nvPr/>
        </p:nvSpPr>
        <p:spPr>
          <a:xfrm>
            <a:off x="0" y="0"/>
            <a:ext cx="8976900" cy="46794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l" sz="1600">
                <a:solidFill>
                  <a:schemeClr val="dk1"/>
                </a:solidFill>
              </a:rPr>
              <a:t>Κρυφοί φωτισμοί στον τοίχο με πολλές φωτογραφίες παλιότερων χρόνων από τους πρώτους μάγειρες του εστιατορίου μας εντυπωσίασαν στο μαγαζί του κυρίου Μαρουλάκη .Τα περισσότερα μαγαζιά έχουν γίνει καινούργια. Αλλά πάντα με σεβασμό στο περιβάλλον και στην παράδοση. Ευχάριστοι  χαρούμενοι…  είπαν ότι αυτό που προσελκύει τους πελάτες είναι η ευγένεια η καθαριότητα και η ποιότητα των φαγητών.Μας κέρασαν χειροποίητα τρουφάκια και αφού βγάλαμε φωτογραφίες αποχωρήσαμε για να πάμε στην κιβωτό και στο μαγαζί της Μαρίας. Στο διπλανό μαγαζί της κυρίας Μαρίας είδαμε ένα πολύ ωραίο σπίτι παραδοσιακό παλιό.  Είδαμε τον παταρό,  το χειρόμυλο, είδαμε υφαντές χειροποίητες κουρελούδες, ένα παραδοσιακό φούρνο είδαμε ξυλόγλυπτα, είδαμε βότανα, είδαμε τις μυλόπετρες. Πάρα πολλά μαγνητάκια αναμνηστικά. Έχει μία συλλογή χρημάτων και νομισμάτων από διάφορες χώρες διάφορα είδη ελιών είχε διάφορα παραδοσιακά γλυκά όπως ο μπακλαβάς, το μαντολάτο, το παστέλι για το μελεκούνι Νεροκολοκύθες ζωγραφισμένες στολίζουν την πρόσοψη του μαγαζιού παραδοσιακά υφαντά αλλά και χειροποίητα δώρα Ένα παλιό κόκκινο ένα παλιό κόσκινο είδανε τα ρούχα μας Περάσανε ζελεδάκια και καραμέλες βάλανε αναμνηστικές φωτογραφίες η κυρία που το έχει Τσαμπίκα Είναι μία πάρα πολύ ευγενική κυρία η οποία μας είπε ότι τις προηγούμενες χρονιές τις προηγούμενες χρονιές ήταν δύσκολα λόγω του κορανίου αλλά φέτος η χρονιά ξεκίνησε με αισιόδοξη διάθεση.</a:t>
            </a:r>
            <a:endParaRPr sz="1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p:nvPr/>
        </p:nvSpPr>
        <p:spPr>
          <a:xfrm>
            <a:off x="0" y="0"/>
            <a:ext cx="9144000" cy="5241000"/>
          </a:xfrm>
          <a:prstGeom prst="rect">
            <a:avLst/>
          </a:prstGeom>
          <a:solidFill>
            <a:srgbClr val="D0E0E3"/>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l" sz="1800">
                <a:solidFill>
                  <a:schemeClr val="dk1"/>
                </a:solidFill>
              </a:rPr>
              <a:t>Κάποια τουριστικά μαγαζιά του Έμπωνα λειτουργούν χειμώνα καλοκαίρι για αυτό έχουν είδη τα οποία βοηθούν τους ανθρώπους και τους διευκολύνουν έτσι ώστε να μην τρέχουν στη Ρόδο για ψώνια.</a:t>
            </a:r>
            <a:endParaRPr sz="1800">
              <a:solidFill>
                <a:schemeClr val="dk1"/>
              </a:solidFill>
            </a:endParaRPr>
          </a:p>
          <a:p>
            <a:pPr marL="0" lvl="0" indent="0" algn="l" rtl="0">
              <a:lnSpc>
                <a:spcPct val="115000"/>
              </a:lnSpc>
              <a:spcBef>
                <a:spcPts val="0"/>
              </a:spcBef>
              <a:spcAft>
                <a:spcPts val="0"/>
              </a:spcAft>
              <a:buNone/>
            </a:pPr>
            <a:r>
              <a:rPr lang="el" sz="1800">
                <a:solidFill>
                  <a:schemeClr val="dk1"/>
                </a:solidFill>
              </a:rPr>
              <a:t>Έχει λοιπόν το κατάστημα της κιβωτού τα οποία έχει παραδοσιακά ηδύποτα πολύ ωραίες κατασκευές πάρα πολύ ωραία διακόσμηση έχει όμως και εποχιακά  είδη όπως είναι τα σωσίβια οι ρακέτες βιβλία τετράδια μολύβια.Πάρα πολλά βάζα, διακοσμητικά αλλά και ξύλινες εικόνες της εκκλησίας και διάφορες άλλες εικόνες αλλά και εκκλησιαστικά είδη μπορείς να βρεις στο μαγαζί της κιβωτού  και επειδή έχει τα πάντα για αυτό το λόγο ονομάστηκε και Κιβωτός. Έχει ένα πάρα πολύ ωραίο συντριβάνι κρασιού με βαμμένο νερό και με ποτήρια τα οποία διακοσμούν την είσοδο του καταστήματος και προσελκύουν την προσοχή των τουριστών.Το χειμώνα το κατάστημα λειτουργεί σαν βιβλιοπωλείο το καλοκαίρι μπορείς να βρεις πράγματα που είναι από τσάντα θαλάσσης μέχρι πιάτα τα Χριστούγεννα μπορείς να βρεις χριστουγεννιάτικα δέντρα μπάλες και στολίδια και το Πάσχα τα ανάλογα εποχιακά είδη. Η κυρία που το έχει είναι μία ευγενέστατη κυρία η οποία μας παραχώρησε συνέντευξη για το μαγαζί το οποίο είναι σχετικά καινούργιο.</a:t>
            </a:r>
            <a:endParaRPr sz="2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7"/>
          <p:cNvSpPr txBox="1"/>
          <p:nvPr/>
        </p:nvSpPr>
        <p:spPr>
          <a:xfrm>
            <a:off x="0" y="0"/>
            <a:ext cx="9144000" cy="4727100"/>
          </a:xfrm>
          <a:prstGeom prst="rect">
            <a:avLst/>
          </a:prstGeom>
          <a:solidFill>
            <a:srgbClr val="FFD966"/>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l" sz="2600">
                <a:solidFill>
                  <a:schemeClr val="dk1"/>
                </a:solidFill>
              </a:rPr>
              <a:t>Στο τέλος επισκεφτήκαμε το μαγαζί του Χριστόδουλου. Το όνομα του μαγαζιού είναι Άρωμα είναι ένα μικρό μαγαζάκι αλλά έχει τέλεια διακόσμηση.Μία πάρα πολύ ευγενική κοπέλα  η οποία και μας ξενάγησε πολλά διακοσμητικά μαγνητάκια, σκουλαρίκια, ξύλινα μαξιλαράκια, ελιές, σαπούνια τα οποία τα ξεχάσαμε να τα πούμε και τα έχουμε δει σε όλα τα μαγαζιά γιατί το σαπούνι είναι ένα πάρα πολύ ωραίο αναμνηστικό δώρο το οποίο το προτιμούν οι τουρίστες.Έχουν επίσης κρασάκια και είδη δώρων τα οποία είναι και αυτά από διάφορα τοπικά προϊόντα και μικρές οικοτεχνίες.</a:t>
            </a:r>
            <a:endParaRPr sz="2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8"/>
          <p:cNvSpPr txBox="1"/>
          <p:nvPr/>
        </p:nvSpPr>
        <p:spPr>
          <a:xfrm>
            <a:off x="0" y="0"/>
            <a:ext cx="9144000" cy="5227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l" sz="2400">
                <a:solidFill>
                  <a:schemeClr val="dk1"/>
                </a:solidFill>
              </a:rPr>
              <a:t>Θα μπορούσαμε όμως να σας πούμε ότι όλα τα μαγαζιά προσπαθούν να συνδυάσουν το καινούργιο το σύγχρονο μαζί με την παράδοση και είναι πάρα πολύ ωραίο να επισκεφτείτε τον Έμπωνα να φάτε τα καλύτερα ψητά παϊδάκια στα μαγαζιά του, τα οποία κατακλύζονται και τα Σαββατοκύριακα από ντόπιους πελάτες. Δηλαδή από άτομα που μένουν στη  Ρόδο. Θα ήταν ωραίο να βρεθείτε στο χωριό του κρασιού στα μεγάλα του πανηγύρια  και τις μεγάλες γιορτές όπως είναι η γιορτή κρασιού η γιορτή της εκκλησίας της Κοιμήσεως Της Θεοτόκου που  γίνεται στις 15 Αυγούστου. </a:t>
            </a:r>
            <a:br>
              <a:rPr lang="el" sz="2400">
                <a:solidFill>
                  <a:schemeClr val="dk1"/>
                </a:solidFill>
              </a:rPr>
            </a:br>
            <a:r>
              <a:rPr lang="el" sz="2400">
                <a:solidFill>
                  <a:schemeClr val="dk1"/>
                </a:solidFill>
              </a:rPr>
              <a:t>Η πρόσβαση είναι εύκολη με τα λεωφορεία της γραμμής από το κέντρο της Ρόδου. </a:t>
            </a:r>
            <a:endParaRPr sz="24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9"/>
          <p:cNvSpPr txBox="1"/>
          <p:nvPr/>
        </p:nvSpPr>
        <p:spPr>
          <a:xfrm>
            <a:off x="0" y="0"/>
            <a:ext cx="9144000" cy="5196300"/>
          </a:xfrm>
          <a:prstGeom prst="rect">
            <a:avLst/>
          </a:prstGeom>
          <a:solidFill>
            <a:srgbClr val="FFD966"/>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l" sz="2200">
                <a:solidFill>
                  <a:schemeClr val="dk1"/>
                </a:solidFill>
              </a:rPr>
              <a:t>Καταφέραμε να πάμε σε ορισμένα μόνο μαγαζιά .Αυτό δεν σημαίνει ότι ο Εμπωνας δεν έχει άλλα μαγαζιά η δεν μπορείς να βρεις ένα μέρος να κάτσεις για καφέ. Έχει και φούρνο και καφετέριες και την κρεπερί που πουλάει γλυκά καθημερινά και ιδιαίτερα τους καλοκαιρινούς μήνες. Υπάρχει και ξενοδοχείο για να μείνεις, υπάρχουν και ενοικιαζόμενα καταλύματα και ειδικά διαμορφωμένα δωμάτια και παραδοσιακά σπίτια. Υπάρχουν πολλά σούπερ μάρκετ και μίνι μάρκετ, υπάρχει ταχυδρομείο.Ένα πάρα πολύ ωραίο κτίριο είναι και το κτίριο του Δημαρχείου του Έμπωνα  μία και είναι η έδρα του καποδιστριακού δήμου.Γενικά θα περάσετε όμορφα αν έρθετε στον Έμπωνα.Και αναμνηστικά δωράκια θα πάρετε, και καλά θα φάτε και θα γυρίσετε στα γύρω χωριά έχοντας σαν ορμητήριο τον Έμπωνα. </a:t>
            </a:r>
            <a:endParaRPr sz="2200">
              <a:solidFill>
                <a:schemeClr val="dk1"/>
              </a:solidFill>
            </a:endParaRPr>
          </a:p>
          <a:p>
            <a:pPr marL="0" lvl="0" indent="0" algn="l" rtl="0">
              <a:lnSpc>
                <a:spcPct val="115000"/>
              </a:lnSpc>
              <a:spcBef>
                <a:spcPts val="0"/>
              </a:spcBef>
              <a:spcAft>
                <a:spcPts val="0"/>
              </a:spcAft>
              <a:buNone/>
            </a:pPr>
            <a:endParaRPr sz="2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0"/>
          <p:cNvSpPr txBox="1"/>
          <p:nvPr/>
        </p:nvSpPr>
        <p:spPr>
          <a:xfrm>
            <a:off x="0" y="0"/>
            <a:ext cx="9038700" cy="4050600"/>
          </a:xfrm>
          <a:prstGeom prst="rect">
            <a:avLst/>
          </a:prstGeom>
          <a:solidFill>
            <a:srgbClr val="D9D2E9"/>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l" sz="2000">
                <a:solidFill>
                  <a:schemeClr val="dk1"/>
                </a:solidFill>
              </a:rPr>
              <a:t>Ζητούμε συγνώμη από τους υπόλοιπους μαγαζάτορες που δεν μπορέσαμε να επισκεφτούμε τα καταστήματά τους αλλά ο χρόνος μας ήταν λίγος και οι δυσκολίες των απουσιών των παιδιών λόγω του κορωνιού δεν μας άφησαν να ολοκληρώσουμε με ευχέρεια τα εργαστήρια δεξιοτήτων. Πάντως τα επαγγέλματα που ανθούν  είναι αυτά που έχουν σχέση με τον τουρισμό και με τα τοπικά προϊόντα.Αυτά προτιμούν οι τουρίστες, σε </a:t>
            </a:r>
            <a:r>
              <a:rPr lang="el" sz="2100">
                <a:solidFill>
                  <a:schemeClr val="dk1"/>
                </a:solidFill>
              </a:rPr>
              <a:t>αυτά </a:t>
            </a:r>
            <a:r>
              <a:rPr lang="el" sz="2000">
                <a:solidFill>
                  <a:schemeClr val="dk1"/>
                </a:solidFill>
              </a:rPr>
              <a:t>επενδύουμε  και εμείς δίνοντας μία ιδιαίτερη έμφαση στην τοπική παράδοση και την πολιτιστική κληρονομιά.Γιατί  πολιτιστική κληρονομιά είναι ο τρόπος που φτιάχνουμε ί το κρασί, ο τρόπος που τσακίζουμε τις ελιές, η αποξήρανση των βοτάνων, τα σαπούνια με το αγνό ελαιόλαδο … πολιτιστική κληρονομιά είναι η ζωγραφική σε κολοκύθα, πολιτιστική κληρονομιά είναι τα τσαρούχια και οι  κουρελούδες .</a:t>
            </a:r>
            <a:endParaRPr sz="23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1"/>
          <p:cNvSpPr txBox="1"/>
          <p:nvPr/>
        </p:nvSpPr>
        <p:spPr>
          <a:xfrm>
            <a:off x="0" y="459100"/>
            <a:ext cx="9144000" cy="2470500"/>
          </a:xfrm>
          <a:prstGeom prst="rect">
            <a:avLst/>
          </a:prstGeom>
          <a:solidFill>
            <a:srgbClr val="F4CCCC"/>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l" sz="2200">
                <a:solidFill>
                  <a:schemeClr val="dk1"/>
                </a:solidFill>
              </a:rPr>
              <a:t>Όλα τα μαγαζιά και τα σπιτάκια είναι έτσι διαμορφωμένα ώστε  ο χώρος τους   να προσελκύει το ενδιαφέρον και να μην είναι ξένος με το φυσικό τοπίο του χωριού. Καλή συνέχεια και καλό καλοκαίρι! Καλή τουριστική σεζόν με υγεία πάνω από όλα και πάντα προσβλέποντας στα καλύτερα με σεβασμό και στον άνθρωπο και στην παράδοση. Ακολουθεί φωτογραφικό υλικό από τις επισκέψεις μας! </a:t>
            </a:r>
            <a:endParaRPr sz="220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1099</Words>
  <Application>Microsoft Office PowerPoint</Application>
  <PresentationFormat>Προβολή στην οθόνη (16:9)</PresentationFormat>
  <Paragraphs>40</Paragraphs>
  <Slides>24</Slides>
  <Notes>22</Notes>
  <HiddenSlides>0</HiddenSlides>
  <MMClips>0</MMClips>
  <ScaleCrop>false</ScaleCrop>
  <HeadingPairs>
    <vt:vector size="4" baseType="variant">
      <vt:variant>
        <vt:lpstr>Θέμα</vt:lpstr>
      </vt:variant>
      <vt:variant>
        <vt:i4>1</vt:i4>
      </vt:variant>
      <vt:variant>
        <vt:lpstr>Τίτλοι διαφανειών</vt:lpstr>
      </vt:variant>
      <vt:variant>
        <vt:i4>24</vt:i4>
      </vt:variant>
    </vt:vector>
  </HeadingPairs>
  <TitlesOfParts>
    <vt:vector size="25" baseType="lpstr">
      <vt:lpstr>Simple Light</vt:lpstr>
      <vt:lpstr>Καλωσήρθατε  στον Έμπωνα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Παραδοσιακή φορεσιά!</vt:lpstr>
      <vt:lpstr>Το χορευτικό μπαλέτο του χωριού</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Καλωσήρθατε  στον Έμπωνα</dc:title>
  <dc:creator>User</dc:creator>
  <cp:lastModifiedBy>User</cp:lastModifiedBy>
  <cp:revision>3</cp:revision>
  <dcterms:modified xsi:type="dcterms:W3CDTF">2022-05-26T18:33:23Z</dcterms:modified>
</cp:coreProperties>
</file>