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6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81" r:id="rId20"/>
    <p:sldId id="275" r:id="rId21"/>
    <p:sldId id="276" r:id="rId22"/>
    <p:sldId id="277" r:id="rId23"/>
    <p:sldId id="287" r:id="rId24"/>
    <p:sldId id="288" r:id="rId25"/>
    <p:sldId id="278" r:id="rId26"/>
    <p:sldId id="279" r:id="rId27"/>
    <p:sldId id="290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0042A5-2A35-498C-801D-5C17E883EEE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20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B97752-A502-4A1B-966A-9C2E7C336BE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55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8834-E183-496B-8A00-7647757B9FB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83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E63B-C4F2-4035-82C6-27CA13F41EF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1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5E2D1-7FA0-4400-A73A-9927DE7701C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9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0C48AF-3AF0-4BE7-9A01-6CBC1E3B232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2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BD56-AF28-45EE-BFFF-51D5402BFA4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62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FA7-4631-41AE-9181-DE43B10DF4B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1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6F02-698A-4E14-A3C4-ED8964E8D3B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6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DE6B-26A7-4499-A35E-C30F1EBAE10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CA34A-FDDB-4403-8633-A0B9C2A7663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76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E784A-66E1-46A4-9C50-15A2B263C64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9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F3548-905B-4469-9C67-0F1496281A9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21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FBE0B-7FB4-45EC-94A1-133BEB6D870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FC9CF-BB3F-42A3-95DC-F1C24CA07D3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00338" y="5229225"/>
            <a:ext cx="3455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l-GR" sz="1400">
                <a:solidFill>
                  <a:schemeClr val="accent2"/>
                </a:solidFill>
                <a:latin typeface="Arial" charset="0"/>
              </a:rPr>
              <a:t>ΥΠΟΥΡΓΕΙΟ ΠΟΛΙΤΙΣΜΟΥ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4213" y="5734050"/>
            <a:ext cx="7924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l-GR" sz="1400">
                <a:solidFill>
                  <a:schemeClr val="accent2"/>
                </a:solidFill>
                <a:latin typeface="Arial" charset="0"/>
              </a:rPr>
              <a:t>ΥΠΗΡΕΣΙΑ ΣΥΝΤΗΡΗΣΗΣ ΜΝΗΜΕΙΩΝ ΑΚΡΟΠΟΛΗΣ (ΥΣΜΑ)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l-GR" sz="1400">
                <a:solidFill>
                  <a:schemeClr val="accent2"/>
                </a:solidFill>
                <a:latin typeface="Arial" charset="0"/>
              </a:rPr>
              <a:t>Α’ ΕΦΟΡΕΙΑ ΠΡΟΪΣΤΟΡΙΚΩΝ &amp; ΚΛΑΣΙΚΩΝ ΑΡΧΑΙΟΤΗΤΩΝ (Α’ ΕΠΚΑ)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63713" y="6092825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>
                <a:solidFill>
                  <a:schemeClr val="accent2"/>
                </a:solidFill>
                <a:latin typeface="Arial" charset="0"/>
              </a:rPr>
              <a:t>ΤΟΜΕΑΣ ΕΝΗΜΕΡΩΣΗΣ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&amp; </a:t>
            </a:r>
            <a:r>
              <a:rPr lang="el-GR" sz="1400">
                <a:solidFill>
                  <a:schemeClr val="accent2"/>
                </a:solidFill>
                <a:latin typeface="Arial" charset="0"/>
              </a:rPr>
              <a:t>ΕΚΠΑΙΔΕΥΣΗΣ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52600" y="53340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>
                <a:solidFill>
                  <a:schemeClr val="accent2"/>
                </a:solidFill>
                <a:latin typeface="Arial" charset="0"/>
              </a:rPr>
              <a:t>ΕΚΠΑΙΔΕΥΤΙΚΗ ΜΟΥΣΕΙΟΣΚΕΥΗ</a:t>
            </a:r>
          </a:p>
          <a:p>
            <a:pPr algn="ctr">
              <a:spcBef>
                <a:spcPct val="50000"/>
              </a:spcBef>
            </a:pPr>
            <a:r>
              <a:rPr lang="el-GR" sz="2000" b="1">
                <a:solidFill>
                  <a:schemeClr val="accent2"/>
                </a:solidFill>
                <a:latin typeface="Arial" charset="0"/>
              </a:rPr>
              <a:t>«Πάμε στην Ακρόπολη»</a:t>
            </a:r>
          </a:p>
          <a:p>
            <a:pPr algn="ctr">
              <a:spcBef>
                <a:spcPct val="50000"/>
              </a:spcBef>
            </a:pPr>
            <a:r>
              <a:rPr lang="el-GR" sz="2000">
                <a:solidFill>
                  <a:schemeClr val="accent2"/>
                </a:solidFill>
                <a:latin typeface="Arial" charset="0"/>
              </a:rPr>
              <a:t>Οπτικό υλικό (30 διαφάνειες)</a:t>
            </a:r>
          </a:p>
        </p:txBody>
      </p:sp>
      <p:pic>
        <p:nvPicPr>
          <p:cNvPr id="34822" name="Picture 6" descr="logotyp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184400"/>
            <a:ext cx="190182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43200" y="3048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2ο αι. μ.Χ.</a:t>
            </a:r>
          </a:p>
        </p:txBody>
      </p:sp>
      <p:pic>
        <p:nvPicPr>
          <p:cNvPr id="13315" name="Picture 3" descr="10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812800"/>
            <a:ext cx="729615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5867400"/>
            <a:ext cx="7086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9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Το θέατρο του Διονύσου. Άποψη από νότια.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44788" y="357188"/>
            <a:ext cx="378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3ο αι. μ.Χ. </a:t>
            </a:r>
          </a:p>
        </p:txBody>
      </p:sp>
      <p:pic>
        <p:nvPicPr>
          <p:cNvPr id="14339" name="Picture 3" descr="11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866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943600"/>
            <a:ext cx="571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10. Γενική άποψη της Αθήνας.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Τα μνημεία της Ακρόπολης κατά τον 12 αι. μ.Χ.</a:t>
            </a:r>
          </a:p>
        </p:txBody>
      </p:sp>
      <p:pic>
        <p:nvPicPr>
          <p:cNvPr id="17412" name="Picture 4" descr="14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6950"/>
            <a:ext cx="699135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82296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Ο Παρθενώνας ως εκκλησία. Η ανατολική πλευρά.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Σχέδιο Μ. Κορρέ.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15ο αι. μ.Χ.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32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12. Άποψη από βορειοδυτικά.</a:t>
            </a:r>
          </a:p>
        </p:txBody>
      </p:sp>
      <p:pic>
        <p:nvPicPr>
          <p:cNvPr id="15365" name="Picture 5" descr="12P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7707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00600" y="76200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15ο αι. μ.Χ. </a:t>
            </a:r>
          </a:p>
        </p:txBody>
      </p:sp>
      <p:pic>
        <p:nvPicPr>
          <p:cNvPr id="16387" name="Picture 3" descr="13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76250"/>
            <a:ext cx="372427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76800" y="5257800"/>
            <a:ext cx="39624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13. Η είσοδος της Ακρόπολης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από νοτιοδυτικά.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5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275"/>
            <a:ext cx="6235700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6172200"/>
            <a:ext cx="800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14. Τα Προπύλαια ως οχυρό παλάτι μέχρι το 1640. Σχέδιο Τ. Τανούλα.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6096000"/>
            <a:ext cx="76962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5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Ο Παρθενώνας ως Οθωμανικό Τέμενος κατά τον 17ο αι..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Σχέδιο Μ. Κορρέ.</a:t>
            </a:r>
          </a:p>
        </p:txBody>
      </p:sp>
      <p:pic>
        <p:nvPicPr>
          <p:cNvPr id="19461" name="Picture 5" descr="Untitled-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913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17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9950"/>
            <a:ext cx="706120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6172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746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6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Η ανατίναξη του Παρθενώνα το 1687. Σχέδιο Μ. Κορρέ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tz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335088"/>
            <a:ext cx="74549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54864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Ο Παρθενώνας μετά την ανατίναξη του 1687 με το μικρό τζαμί στο εσωτερικό του σηκού.  Άποψη από βόρεια. </a:t>
            </a:r>
            <a:endParaRPr lang="el-GR" sz="16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3276600" y="304800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9699" name="Picture 1027" descr="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58578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1066800" y="6248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1371600" y="6096000"/>
            <a:ext cx="632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8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el-GR" sz="1600"/>
              <a:t>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Γενική άποψη από βορειοδυτικά.</a:t>
            </a:r>
            <a:endParaRPr lang="el-GR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User\My Documents\ΑΡΧΕΙΟ ΕΚΠ.ΠΡΟΓΡ\EKDOSEIS\MS\PAME\SLIDES MS PAME\01 PAM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7396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5867400"/>
            <a:ext cx="800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1.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Γενική άποψη του Βράχου.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76400" y="228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κατά την 4η χιλιετία π.Χ.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</p:txBody>
      </p:sp>
      <p:pic>
        <p:nvPicPr>
          <p:cNvPr id="22531" name="Picture 3" descr="19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0405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6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9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. Γενική άποψη από νοτιοανατολικά.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352800" y="381000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</p:txBody>
      </p:sp>
      <p:pic>
        <p:nvPicPr>
          <p:cNvPr id="23556" name="Picture 4" descr="20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041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5867400"/>
            <a:ext cx="708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20. Άποψη από βορειοανατολικά.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76600" y="457200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4580" name="Picture 4" descr="NIKE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949575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NIK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956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57150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21. Ναός της Αθηνάς Νίκης. Άποψη από βορειοδυτικά.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05200" y="5727700"/>
            <a:ext cx="487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22. Ναός της Αθηνάς Νίκης.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Άποψη από ανατολικά.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5661025"/>
            <a:ext cx="7032625" cy="4540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23. Προπύλαια. Άποψη από ανατολικά.</a:t>
            </a:r>
          </a:p>
        </p:txBody>
      </p:sp>
      <p:pic>
        <p:nvPicPr>
          <p:cNvPr id="37895" name="Picture 7" descr="ANATOLIK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188" y="939800"/>
            <a:ext cx="657225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426325" cy="701675"/>
          </a:xfrm>
        </p:spPr>
        <p:txBody>
          <a:bodyPr/>
          <a:lstStyle/>
          <a:p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σήμερα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5876925"/>
            <a:ext cx="6918325" cy="730250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24. Προπύλαια. Άποψη από δυτικά.</a:t>
            </a:r>
          </a:p>
        </p:txBody>
      </p:sp>
      <p:pic>
        <p:nvPicPr>
          <p:cNvPr id="39943" name="Picture 7" descr="DYTIK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879475"/>
            <a:ext cx="7067550" cy="484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36888" y="357188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 algn="ctr"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6627" name="Picture 3" descr="DSCF0341bFpp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8815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90600" y="5638800"/>
            <a:ext cx="6934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40000"/>
              </a:spcBef>
            </a:pPr>
            <a:endParaRPr lang="el-GR" sz="1800" b="1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  <a:spcBef>
                <a:spcPct val="4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25. Ερέχθειο. Άποψη από νοτιοδυτικά.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00400" y="381000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7651" name="Picture 3" descr="DSCF0346bpp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580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95400" y="5791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26. Ερέχθειο. Άποψη από βορειοανατολικά.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70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05200" y="381000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14400" y="6019800"/>
            <a:ext cx="708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27.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Παρθενώνας. Άποψη από βορειοδυτικά.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352800" y="381000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8675" name="Picture 3" descr="DSC_0362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706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28. Παρθενώνας. Δυτική πλευρά.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05200" y="381000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  <a:p>
            <a:pPr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0723" name="Picture 3" descr="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66775"/>
            <a:ext cx="6892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43000" y="5867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162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29. Παρθενώνας. Άποψη από δυτικά.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Διακρίνεται τμήμα της ζωφόρου.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το 480 π.Χ.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9600" y="5486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4101" name="Picture 5" descr="02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865188"/>
            <a:ext cx="7273925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6019800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2.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Γενική άποψη από βορειοδυτικά.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00400" y="609600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H </a:t>
            </a:r>
            <a:r>
              <a:rPr lang="el-GR" sz="1800" b="1">
                <a:solidFill>
                  <a:schemeClr val="accent2"/>
                </a:solidFill>
                <a:latin typeface="Arial" charset="0"/>
              </a:rPr>
              <a:t>Ακρόπολη σήμερα</a:t>
            </a:r>
          </a:p>
        </p:txBody>
      </p:sp>
      <p:pic>
        <p:nvPicPr>
          <p:cNvPr id="31747" name="Picture 3" descr="DSC_1018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38225"/>
            <a:ext cx="71691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95600" y="5943600"/>
            <a:ext cx="372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30. Παρθενώνας. Ανατολική πλευρά.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My Documents\ΑΡΧΕΙΟ ΕΚΠ.ΠΡΟΓΡ\EKDOSEIS\MS\PAME\SLIDES MS PAME\03 PAM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233488"/>
            <a:ext cx="67945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81200" y="533400"/>
            <a:ext cx="4953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το 480 π.Χ.</a:t>
            </a:r>
          </a:p>
          <a:p>
            <a:pPr>
              <a:spcBef>
                <a:spcPct val="50000"/>
              </a:spcBef>
            </a:pPr>
            <a:endParaRPr lang="el-GR" sz="1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3. Άποψη από νοτιοδυτικά.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533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5ο αι. π.Χ.</a:t>
            </a:r>
          </a:p>
          <a:p>
            <a:pPr>
              <a:spcBef>
                <a:spcPct val="50000"/>
              </a:spcBef>
            </a:pPr>
            <a:endParaRPr lang="el-GR" sz="1800"/>
          </a:p>
        </p:txBody>
      </p:sp>
      <p:pic>
        <p:nvPicPr>
          <p:cNvPr id="6148" name="Picture 4" descr="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3902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87450" y="6237288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4. Γενική άποψη από δυτικά.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477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sz="16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6019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48200" y="5257800"/>
            <a:ext cx="449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5. Γενική άποψη από δυτικά.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0" y="762000"/>
            <a:ext cx="6477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2ο αι. μ.Χ.</a:t>
            </a:r>
          </a:p>
          <a:p>
            <a:pPr>
              <a:spcBef>
                <a:spcPct val="50000"/>
              </a:spcBef>
            </a:pPr>
            <a:endParaRPr lang="el-GR" sz="1800"/>
          </a:p>
        </p:txBody>
      </p:sp>
      <p:pic>
        <p:nvPicPr>
          <p:cNvPr id="8200" name="Picture 8" descr="pame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711200"/>
            <a:ext cx="4137025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19200" y="1524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2ο αι. μ.Χ.</a:t>
            </a:r>
          </a:p>
        </p:txBody>
      </p:sp>
      <p:pic>
        <p:nvPicPr>
          <p:cNvPr id="9224" name="Picture 8" descr="C:\Documents and Settings\User\My Documents\ΑΡΧΕΙΟ ΕΚΠ.ΠΡΟΓΡ\EKDOSEIS\MS\PAME\SLIDES MS PAME\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090863"/>
            <a:ext cx="12223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Documents and Settings\User\My Documents\ΑΡΧΕΙΟ ΕΚΠ.ΠΡΟΓΡ\EKDOSEIS\MS\PAME\SLIDES MS PAME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27088"/>
            <a:ext cx="8242300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38200" y="5867400"/>
            <a:ext cx="74676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6. Άποψη από νότια.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Διακρίνονται όλα τα μνημεία της Νότιας Κλιτύος.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 p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651000"/>
            <a:ext cx="4511675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8 p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86475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52738" y="357188"/>
            <a:ext cx="371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2ο αι. μ.Χ.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6248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7010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7. Ο ναός της Αθηνάς Νίκης. Άποψη από ανατολικά.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11450" y="381000"/>
            <a:ext cx="371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accent2"/>
                </a:solidFill>
                <a:latin typeface="Arial" charset="0"/>
              </a:rPr>
              <a:t>Η Ακρόπολη κατά τον 2ο αι. μ.Χ.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620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600" b="1">
                <a:solidFill>
                  <a:schemeClr val="accent2"/>
                </a:solidFill>
                <a:latin typeface="Arial" charset="0"/>
              </a:rPr>
              <a:t>8. Το Ερέχθειο. Άποψη από ανατολικά.</a:t>
            </a:r>
          </a:p>
        </p:txBody>
      </p:sp>
      <p:pic>
        <p:nvPicPr>
          <p:cNvPr id="12293" name="Picture 5" descr="09P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76325"/>
            <a:ext cx="70199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487</Words>
  <Application>Microsoft Office PowerPoint</Application>
  <PresentationFormat>Προβολή στην οθόνη (4:3)</PresentationFormat>
  <Paragraphs>70</Paragraphs>
  <Slides>30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3" baseType="lpstr">
      <vt:lpstr>Times New Roman</vt:lpstr>
      <vt:lpstr>Arial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 Ακρόπολη σήμερα</vt:lpstr>
      <vt:lpstr>Η Ακρόπολη σήμερα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25</cp:revision>
  <dcterms:modified xsi:type="dcterms:W3CDTF">2024-06-30T11:15:01Z</dcterms:modified>
</cp:coreProperties>
</file>