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62" r:id="rId4"/>
    <p:sldId id="258" r:id="rId5"/>
    <p:sldId id="259" r:id="rId6"/>
    <p:sldId id="260"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1" autoAdjust="0"/>
    <p:restoredTop sz="94660"/>
  </p:normalViewPr>
  <p:slideViewPr>
    <p:cSldViewPr snapToGrid="0">
      <p:cViewPr varScale="1">
        <p:scale>
          <a:sx n="93" d="100"/>
          <a:sy n="93" d="100"/>
        </p:scale>
        <p:origin x="-37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altLang="en-US" dirty="0"/>
              <a:t> </a:t>
            </a:r>
            <a:r>
              <a:rPr lang="el-GR" altLang="en-US" b="1" dirty="0"/>
              <a:t>Η ΕΝΣΥΝΑΙΣΘΗΣΗ</a:t>
            </a:r>
          </a:p>
        </p:txBody>
      </p:sp>
      <p:sp>
        <p:nvSpPr>
          <p:cNvPr id="3" name="Subtitle 2"/>
          <p:cNvSpPr>
            <a:spLocks noGrp="1"/>
          </p:cNvSpPr>
          <p:nvPr>
            <p:ph type="subTitle" idx="1"/>
          </p:nvPr>
        </p:nvSpPr>
        <p:spPr>
          <a:xfrm>
            <a:off x="1524000" y="3602355"/>
            <a:ext cx="9144000" cy="2892425"/>
          </a:xfrm>
        </p:spPr>
        <p:txBody>
          <a:bodyPr>
            <a:normAutofit/>
          </a:bodyPr>
          <a:lstStyle/>
          <a:p>
            <a:r>
              <a:rPr lang="el-GR" altLang="en-US" i="1"/>
              <a:t>Μπαίνοντας στα παπούτσια του άλλου!</a:t>
            </a:r>
          </a:p>
          <a:p>
            <a:endParaRPr lang="el-GR" altLang="en-US" i="1"/>
          </a:p>
          <a:p>
            <a:r>
              <a:rPr lang="el-GR" altLang="en-US" i="1"/>
              <a:t>Αθηνά Αντωνιάδη - Κοινωνική Λειτουργός</a:t>
            </a:r>
          </a:p>
          <a:p>
            <a:r>
              <a:rPr lang="el-GR" altLang="en-US" i="1"/>
              <a:t>Ευγενία Μαρούση - Ψυχολόγος</a:t>
            </a:r>
          </a:p>
          <a:p>
            <a:r>
              <a:rPr lang="el-GR" altLang="en-US" i="1"/>
              <a:t>ΚΕ.ΔΑ.ΣΥ. ΑΙΤΩΛΟΑΚΑΡΝΑΝΙΑΣ 2021-22</a:t>
            </a:r>
          </a:p>
        </p:txBody>
      </p:sp>
      <p:pic>
        <p:nvPicPr>
          <p:cNvPr id="4" name="Picture 3" descr="screen_shot_2021-02-04_at_10.59.47_p.m"/>
          <p:cNvPicPr>
            <a:picLocks noChangeAspect="1"/>
          </p:cNvPicPr>
          <p:nvPr/>
        </p:nvPicPr>
        <p:blipFill>
          <a:blip r:embed="rId2"/>
          <a:stretch>
            <a:fillRect/>
          </a:stretch>
        </p:blipFill>
        <p:spPr>
          <a:xfrm rot="5400000">
            <a:off x="-1498600" y="1498600"/>
            <a:ext cx="6857365" cy="3860165"/>
          </a:xfrm>
          <a:prstGeom prst="rect">
            <a:avLst/>
          </a:prstGeom>
          <a:solidFill>
            <a:schemeClr val="accent2">
              <a:lumMod val="20000"/>
              <a:lumOff val="80000"/>
            </a:schemeClr>
          </a:solidFill>
          <a:effectLst>
            <a:softEdge rad="6350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430" y="561340"/>
            <a:ext cx="11209020" cy="1325880"/>
          </a:xfrm>
        </p:spPr>
        <p:txBody>
          <a:bodyPr>
            <a:normAutofit fontScale="90000"/>
          </a:bodyPr>
          <a:lstStyle/>
          <a:p>
            <a:pPr marL="0" indent="0"/>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2800" dirty="0"/>
              <a:t/>
            </a:r>
            <a:br>
              <a:rPr lang="el-GR" sz="2800" dirty="0"/>
            </a:br>
            <a:r>
              <a:rPr lang="el-GR" sz="3110" b="1" dirty="0"/>
              <a:t>Με την </a:t>
            </a:r>
            <a:r>
              <a:rPr lang="el-GR" sz="3110" b="1" dirty="0" err="1"/>
              <a:t>ενσυναίσθηση</a:t>
            </a:r>
            <a:r>
              <a:rPr lang="el-GR" sz="3110" b="1" dirty="0"/>
              <a:t> </a:t>
            </a:r>
            <a:br>
              <a:rPr lang="el-GR" sz="3110" b="1" dirty="0"/>
            </a:br>
            <a:r>
              <a:rPr lang="el-GR" sz="2800" dirty="0"/>
              <a:t/>
            </a:r>
            <a:br>
              <a:rPr lang="el-GR" sz="2800" dirty="0"/>
            </a:br>
            <a:r>
              <a:rPr lang="el-GR" sz="2800" dirty="0"/>
              <a:t>Χτίζουμε γερές σχέσεις με γερές βάσεις</a:t>
            </a:r>
            <a:br>
              <a:rPr lang="el-GR" sz="2800" dirty="0"/>
            </a:br>
            <a:r>
              <a:rPr lang="el-GR" sz="2800" dirty="0"/>
              <a:t>Ακούμε</a:t>
            </a:r>
            <a:r>
              <a:rPr lang="el-GR" sz="2800" dirty="0" smtClean="0"/>
              <a:t>, δεν </a:t>
            </a:r>
            <a:r>
              <a:rPr lang="el-GR" sz="2800" dirty="0"/>
              <a:t>αδιαφορούμε και είμαστε κοντά στους </a:t>
            </a:r>
            <a:r>
              <a:rPr lang="el-GR" sz="2800" dirty="0" smtClean="0"/>
              <a:t>συνανθρώπους </a:t>
            </a:r>
            <a:r>
              <a:rPr lang="el-GR" sz="2800" dirty="0"/>
              <a:t>μας</a:t>
            </a:r>
            <a:br>
              <a:rPr lang="el-GR" sz="2800" dirty="0"/>
            </a:br>
            <a:r>
              <a:rPr lang="el-GR" sz="2800" dirty="0"/>
              <a:t>Καλλιεργούμε και αναπτύσσουμε την κοινωνική συνοχή και την αλληλεγγύη</a:t>
            </a:r>
            <a:br>
              <a:rPr lang="el-GR" sz="2800" dirty="0"/>
            </a:br>
            <a:r>
              <a:rPr lang="el-GR" sz="2800" dirty="0"/>
              <a:t>Μαθαίνουμε να </a:t>
            </a:r>
            <a:r>
              <a:rPr lang="el-GR" sz="2800" dirty="0" smtClean="0"/>
              <a:t>συναισθανόμαστε </a:t>
            </a:r>
            <a:r>
              <a:rPr lang="el-GR" sz="2800" dirty="0"/>
              <a:t>τον απέναντι </a:t>
            </a:r>
            <a:r>
              <a:rPr lang="el-GR" sz="2800" i="1" dirty="0"/>
              <a:t>(αν βρίσκεται σε δύσκολη θέση πχ. δέχεται βία)</a:t>
            </a:r>
            <a:br>
              <a:rPr lang="el-GR" sz="2800" i="1" dirty="0"/>
            </a:br>
            <a:r>
              <a:rPr lang="el-GR" sz="2800" i="1" dirty="0"/>
              <a:t>Μπορούμε να </a:t>
            </a:r>
            <a:r>
              <a:rPr lang="el-GR" sz="2800" i="1" dirty="0" smtClean="0"/>
              <a:t>αναπτύσσουμε</a:t>
            </a:r>
            <a:r>
              <a:rPr lang="el-GR" sz="2800" dirty="0" smtClean="0"/>
              <a:t> </a:t>
            </a:r>
            <a:r>
              <a:rPr lang="el-GR" sz="2800" dirty="0"/>
              <a:t>δημιουργικές δράσεις με στόχο την </a:t>
            </a:r>
            <a:r>
              <a:rPr lang="el-GR" sz="2800" dirty="0" smtClean="0"/>
              <a:t>ενδυνάμωσή </a:t>
            </a:r>
            <a:r>
              <a:rPr lang="el-GR" sz="2800" dirty="0"/>
              <a:t>της (ενσυναίσθησης)</a:t>
            </a:r>
            <a:br>
              <a:rPr lang="el-GR" sz="2800" dirty="0"/>
            </a:br>
            <a:r>
              <a:rPr lang="el-GR" sz="2800" dirty="0" smtClean="0"/>
              <a:t>Αύξηση </a:t>
            </a:r>
            <a:r>
              <a:rPr lang="el-GR" sz="2800" dirty="0"/>
              <a:t>της αυτοεκτίμησης και Αφύπνιση  σε σχέση με την συναισθηματική</a:t>
            </a:r>
            <a:br>
              <a:rPr lang="el-GR" sz="2800" dirty="0"/>
            </a:br>
            <a:r>
              <a:rPr lang="el-GR" sz="2800" dirty="0"/>
              <a:t> κατάσταση των άλλων</a:t>
            </a:r>
            <a:br>
              <a:rPr lang="el-GR" sz="2800" dirty="0"/>
            </a:br>
            <a:r>
              <a:rPr lang="el-GR" sz="2800" dirty="0"/>
              <a:t>Ενθάρρυνση, υποστήριξη και αποδοχή του άλλου.</a:t>
            </a:r>
            <a:br>
              <a:rPr lang="el-GR" sz="2800" dirty="0"/>
            </a:br>
            <a:r>
              <a:rPr lang="el-GR" sz="2800" dirty="0" smtClean="0"/>
              <a:t>Συνεργαζόμαστε με τους άλλους.</a:t>
            </a:r>
            <a:r>
              <a:rPr lang="el-GR" sz="2800" dirty="0"/>
              <a:t/>
            </a:r>
            <a:br>
              <a:rPr lang="el-GR" sz="2800" dirty="0"/>
            </a:br>
            <a:r>
              <a:rPr lang="el-GR" sz="2800" dirty="0"/>
              <a:t>Να </a:t>
            </a:r>
            <a:r>
              <a:rPr lang="el-GR" sz="2800" dirty="0" smtClean="0"/>
              <a:t>μπορούν να </a:t>
            </a:r>
            <a:r>
              <a:rPr lang="el-GR" sz="2800" dirty="0"/>
              <a:t>συνθέτουν τις απόψεις τους , να</a:t>
            </a:r>
            <a:br>
              <a:rPr lang="el-GR" sz="2800" dirty="0"/>
            </a:br>
            <a:r>
              <a:rPr lang="el-GR" sz="2800" dirty="0"/>
              <a:t> οργανώνουν τα συναισθήματα τους και να</a:t>
            </a:r>
            <a:br>
              <a:rPr lang="el-GR" sz="2800" dirty="0"/>
            </a:br>
            <a:r>
              <a:rPr lang="el-GR" sz="2800" dirty="0"/>
              <a:t> διαχειρίζονται την διαφορετικότητα των</a:t>
            </a:r>
            <a:br>
              <a:rPr lang="el-GR" sz="2800" dirty="0"/>
            </a:br>
            <a:r>
              <a:rPr lang="el-GR" sz="2800" dirty="0"/>
              <a:t>απόψεών τους.</a:t>
            </a:r>
            <a:br>
              <a:rPr lang="el-GR" sz="2800" dirty="0"/>
            </a:br>
            <a:r>
              <a:rPr lang="el-GR" sz="2800" dirty="0"/>
              <a:t/>
            </a:r>
            <a:br>
              <a:rPr lang="el-GR" sz="2800" dirty="0"/>
            </a:br>
            <a:endParaRPr lang="el-GR" sz="2800" dirty="0"/>
          </a:p>
        </p:txBody>
      </p:sp>
      <p:pic>
        <p:nvPicPr>
          <p:cNvPr id="4" name="Content Placeholder 3" descr="30683397_empathy-b"/>
          <p:cNvPicPr>
            <a:picLocks noGrp="1" noChangeAspect="1"/>
          </p:cNvPicPr>
          <p:nvPr>
            <p:ph idx="1"/>
          </p:nvPr>
        </p:nvPicPr>
        <p:blipFill>
          <a:blip r:embed="rId3"/>
          <a:stretch>
            <a:fillRect/>
          </a:stretch>
        </p:blipFill>
        <p:spPr>
          <a:xfrm>
            <a:off x="8411853" y="4585784"/>
            <a:ext cx="3485622" cy="1873565"/>
          </a:xfrm>
          <a:prstGeom prst="rect">
            <a:avLst/>
          </a:prstGeom>
          <a:effectLst>
            <a:softEdge rad="635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9450" y="1527810"/>
            <a:ext cx="8251190" cy="1412875"/>
          </a:xfrm>
        </p:spPr>
        <p:txBody>
          <a:bodyPr>
            <a:normAutofit fontScale="90000"/>
          </a:bodyPr>
          <a:lstStyle/>
          <a:p>
            <a:pPr marL="0" indent="0"/>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Η Ενσυναίσθηση - Ορισμός</a:t>
            </a:r>
            <a:br>
              <a:rPr lang="el-GR" altLang="en-US" b="1" dirty="0"/>
            </a:br>
            <a:r>
              <a:rPr lang="el-GR" altLang="en-US" sz="2665" b="1" dirty="0"/>
              <a:t>Η ικανότητα </a:t>
            </a:r>
            <a:r>
              <a:rPr lang="el-GR" altLang="en-US" sz="2665" dirty="0"/>
              <a:t>να βλέπει κάποιος </a:t>
            </a:r>
            <a:br>
              <a:rPr lang="el-GR" altLang="en-US" sz="2665" dirty="0"/>
            </a:br>
            <a:r>
              <a:rPr lang="el-GR" altLang="en-US" sz="2665" dirty="0"/>
              <a:t>τον κόσμο του άλλου, όπως εκείνος </a:t>
            </a:r>
            <a:r>
              <a:rPr lang="en-US" altLang="en-US" sz="2665" dirty="0" smtClean="0"/>
              <a:t> </a:t>
            </a:r>
            <a:r>
              <a:rPr lang="el-GR" altLang="en-US" sz="2665" dirty="0" smtClean="0"/>
              <a:t>το βιώνει</a:t>
            </a:r>
            <a:r>
              <a:rPr lang="el-GR" altLang="en-US" sz="2665" dirty="0"/>
              <a:t/>
            </a:r>
            <a:br>
              <a:rPr lang="el-GR" altLang="en-US" sz="2665" dirty="0"/>
            </a:br>
            <a:r>
              <a:rPr lang="el-GR" altLang="en-US" sz="2665" dirty="0"/>
              <a:t>μέσα από τα δικά του μάτια.</a:t>
            </a:r>
            <a:br>
              <a:rPr lang="el-GR" altLang="en-US" sz="2665" dirty="0"/>
            </a:br>
            <a:r>
              <a:rPr lang="el-GR" altLang="en-US" sz="2665" b="1" dirty="0"/>
              <a:t>Έχει Γνωστική διάσταση</a:t>
            </a:r>
            <a:r>
              <a:rPr lang="el-GR" altLang="en-US" sz="2665" dirty="0"/>
              <a:t/>
            </a:r>
            <a:br>
              <a:rPr lang="el-GR" altLang="en-US" sz="2665" dirty="0"/>
            </a:br>
            <a:r>
              <a:rPr lang="en-US" altLang="el-GR" sz="2665" dirty="0" err="1"/>
              <a:t>i</a:t>
            </a:r>
            <a:r>
              <a:rPr lang="en-US" altLang="el-GR" sz="2665" dirty="0"/>
              <a:t>. </a:t>
            </a:r>
            <a:r>
              <a:rPr lang="el-GR" altLang="en-US" sz="2665" dirty="0"/>
              <a:t>Επικεντρώνομαι στον άλλον μέσα από  σωστή τεχνική προσεχτικής παρακολούθησης.</a:t>
            </a:r>
            <a:br>
              <a:rPr lang="el-GR" altLang="en-US" sz="2665" dirty="0"/>
            </a:br>
            <a:r>
              <a:rPr lang="en-US" altLang="el-GR" sz="2665" dirty="0"/>
              <a:t>ii.</a:t>
            </a:r>
            <a:r>
              <a:rPr lang="el-GR" altLang="en-US" sz="2665" dirty="0"/>
              <a:t>Κατανοώ το συναίσθημα που βιώνει ο </a:t>
            </a:r>
            <a:r>
              <a:rPr lang="el-GR" altLang="en-US" sz="2665" dirty="0" smtClean="0"/>
              <a:t>άλλος.</a:t>
            </a:r>
            <a:r>
              <a:rPr lang="el-GR" altLang="en-US" sz="2665" dirty="0"/>
              <a:t/>
            </a:r>
            <a:br>
              <a:rPr lang="el-GR" altLang="en-US" sz="2665" dirty="0"/>
            </a:br>
            <a:r>
              <a:rPr lang="en-US" altLang="el-GR" sz="2665" dirty="0"/>
              <a:t>iii.</a:t>
            </a:r>
            <a:r>
              <a:rPr lang="el-GR" altLang="el-GR" sz="2665" dirty="0"/>
              <a:t>Αποφεύγω το να αξιολογώ και να συγκρίνω ή να κριτικάρω τον εαυτό μου</a:t>
            </a:r>
            <a:br>
              <a:rPr lang="el-GR" altLang="el-GR" sz="2665" dirty="0"/>
            </a:br>
            <a:r>
              <a:rPr lang="el-GR" altLang="el-GR" sz="2665" b="1" dirty="0"/>
              <a:t>Συναισθηματική διάσταση</a:t>
            </a:r>
            <a:r>
              <a:rPr lang="el-GR" altLang="el-GR" sz="2665" dirty="0"/>
              <a:t/>
            </a:r>
            <a:br>
              <a:rPr lang="el-GR" altLang="el-GR" sz="2665" dirty="0"/>
            </a:br>
            <a:r>
              <a:rPr lang="en-US" altLang="el-GR" sz="2665" dirty="0" err="1"/>
              <a:t>i</a:t>
            </a:r>
            <a:r>
              <a:rPr lang="en-US" altLang="el-GR" sz="2665" dirty="0"/>
              <a:t>. </a:t>
            </a:r>
            <a:r>
              <a:rPr lang="el-GR" altLang="el-GR" sz="2665" dirty="0"/>
              <a:t>Αισθάνομαι - διαισθάνομαι αυτό που ζει ο άλλος, </a:t>
            </a:r>
            <a:r>
              <a:rPr lang="el-GR" altLang="el-GR" sz="2665" i="1" u="sng" dirty="0"/>
              <a:t>χωρίς</a:t>
            </a:r>
            <a:r>
              <a:rPr lang="el-GR" altLang="el-GR" sz="2665" dirty="0"/>
              <a:t> να ταυτίζομαι μαζί του.</a:t>
            </a:r>
            <a:br>
              <a:rPr lang="el-GR" altLang="el-GR" sz="2665" dirty="0"/>
            </a:br>
            <a:r>
              <a:rPr lang="en-US" altLang="el-GR" sz="2665" dirty="0"/>
              <a:t>ii. </a:t>
            </a:r>
            <a:r>
              <a:rPr lang="el-GR" altLang="en-US" sz="2665" dirty="0"/>
              <a:t>Δεν αφαιρώ προσωπικές </a:t>
            </a:r>
            <a:r>
              <a:rPr lang="el-GR" altLang="en-US" sz="2665" dirty="0" smtClean="0"/>
              <a:t>απόψεις </a:t>
            </a:r>
            <a:r>
              <a:rPr lang="el-GR" altLang="en-US" sz="2665" dirty="0"/>
              <a:t>ή </a:t>
            </a:r>
            <a:r>
              <a:rPr lang="el-GR" altLang="en-US" sz="2665" dirty="0" smtClean="0"/>
              <a:t>σκέψεις - </a:t>
            </a:r>
            <a:r>
              <a:rPr lang="el-GR" altLang="en-US" sz="2665" dirty="0"/>
              <a:t>συναισθήματα διότι δεν υιοθετώ το συναίσθημα του άλλου.</a:t>
            </a:r>
            <a:br>
              <a:rPr lang="el-GR" altLang="en-US" sz="2665" dirty="0"/>
            </a:br>
            <a:r>
              <a:rPr lang="en-US" altLang="en-US" sz="2665" dirty="0"/>
              <a:t>iii. </a:t>
            </a:r>
            <a:r>
              <a:rPr lang="el-GR" altLang="en-US" sz="2665" dirty="0"/>
              <a:t>Ξαναφέρνω στο μυαλό μου τα </a:t>
            </a:r>
            <a:r>
              <a:rPr lang="el-GR" altLang="en-US" sz="2665" dirty="0" smtClean="0"/>
              <a:t>λεγόμενα </a:t>
            </a:r>
            <a:r>
              <a:rPr lang="el-GR" altLang="en-US" sz="2665" dirty="0"/>
              <a:t>του</a:t>
            </a:r>
            <a:r>
              <a:rPr lang="el-GR" altLang="en-US" sz="2665" dirty="0" smtClean="0"/>
              <a:t>, με </a:t>
            </a:r>
            <a:r>
              <a:rPr lang="el-GR" altLang="en-US" sz="2665" dirty="0"/>
              <a:t>σκοπό </a:t>
            </a:r>
            <a:r>
              <a:rPr lang="el-GR" altLang="en-US" sz="2665" dirty="0" smtClean="0"/>
              <a:t>να </a:t>
            </a:r>
            <a:r>
              <a:rPr lang="el-GR" altLang="en-US" sz="2665" dirty="0"/>
              <a:t>καταλάβω αν τον έχω κατανοήσει</a:t>
            </a:r>
            <a:r>
              <a:rPr lang="el-GR" altLang="el-GR" sz="2665" dirty="0"/>
              <a:t/>
            </a:r>
            <a:br>
              <a:rPr lang="el-GR" altLang="el-GR" sz="2665" dirty="0"/>
            </a:br>
            <a:r>
              <a:rPr lang="el-GR" altLang="en-US" sz="2665" b="1" dirty="0"/>
              <a:t/>
            </a:r>
            <a:br>
              <a:rPr lang="el-GR" altLang="en-US" sz="2665" b="1" dirty="0"/>
            </a:br>
            <a:r>
              <a:rPr lang="el-GR" altLang="en-US" sz="2665" b="1" dirty="0"/>
              <a:t/>
            </a:r>
            <a:br>
              <a:rPr lang="el-GR" altLang="en-US" sz="2665" b="1" dirty="0"/>
            </a:br>
            <a:endParaRPr lang="el-GR" altLang="en-US" sz="2665" b="1" dirty="0"/>
          </a:p>
        </p:txBody>
      </p:sp>
      <p:pic>
        <p:nvPicPr>
          <p:cNvPr id="4" name="Content Placeholder 3" descr="screen_shot_2021-02-04_at_10.59.47_p.m"/>
          <p:cNvPicPr>
            <a:picLocks noGrp="1" noChangeAspect="1"/>
          </p:cNvPicPr>
          <p:nvPr>
            <p:ph idx="1"/>
          </p:nvPr>
        </p:nvPicPr>
        <p:blipFill>
          <a:blip r:embed="rId2"/>
          <a:stretch>
            <a:fillRect/>
          </a:stretch>
        </p:blipFill>
        <p:spPr>
          <a:xfrm rot="5400000">
            <a:off x="-675843" y="1220039"/>
            <a:ext cx="4460139" cy="2510918"/>
          </a:xfrm>
          <a:prstGeom prst="rect">
            <a:avLst/>
          </a:prstGeom>
          <a:effectLst>
            <a:softEdge rad="635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ltLang="en-US"/>
              <a:t> </a:t>
            </a:r>
          </a:p>
        </p:txBody>
      </p:sp>
      <p:pic>
        <p:nvPicPr>
          <p:cNvPr id="4" name="Content Placeholder 3" descr="23f6a067599ae98276b159b7685c0abf_XL"/>
          <p:cNvPicPr>
            <a:picLocks noGrp="1" noChangeAspect="1"/>
          </p:cNvPicPr>
          <p:nvPr>
            <p:ph sz="half" idx="1"/>
          </p:nvPr>
        </p:nvPicPr>
        <p:blipFill>
          <a:blip r:embed="rId2" cstate="print"/>
          <a:stretch>
            <a:fillRect/>
          </a:stretch>
        </p:blipFill>
        <p:spPr>
          <a:xfrm>
            <a:off x="0" y="4813503"/>
            <a:ext cx="2568539" cy="2044497"/>
          </a:xfrm>
          <a:prstGeom prst="rect">
            <a:avLst/>
          </a:prstGeom>
          <a:effectLst>
            <a:softEdge rad="635000"/>
          </a:effectLst>
        </p:spPr>
      </p:pic>
      <p:pic>
        <p:nvPicPr>
          <p:cNvPr id="5" name="Content Placeholder 4" descr="screen_shot_2021-02-04_at_10.59.47_p.m"/>
          <p:cNvPicPr>
            <a:picLocks noGrp="1" noChangeAspect="1"/>
          </p:cNvPicPr>
          <p:nvPr>
            <p:ph sz="half" idx="2"/>
          </p:nvPr>
        </p:nvPicPr>
        <p:blipFill>
          <a:blip r:embed="rId3" cstate="print"/>
          <a:stretch>
            <a:fillRect/>
          </a:stretch>
        </p:blipFill>
        <p:spPr>
          <a:xfrm>
            <a:off x="9714267" y="5032555"/>
            <a:ext cx="2018822" cy="1650784"/>
          </a:xfrm>
          <a:prstGeom prst="rect">
            <a:avLst/>
          </a:prstGeom>
          <a:effectLst>
            <a:softEdge rad="635000"/>
          </a:effectLst>
        </p:spPr>
      </p:pic>
      <p:sp>
        <p:nvSpPr>
          <p:cNvPr id="7" name="Text Box 6"/>
          <p:cNvSpPr txBox="1"/>
          <p:nvPr/>
        </p:nvSpPr>
        <p:spPr>
          <a:xfrm>
            <a:off x="307975" y="365125"/>
            <a:ext cx="11576685" cy="4092575"/>
          </a:xfrm>
          <a:prstGeom prst="rect">
            <a:avLst/>
          </a:prstGeom>
          <a:noFill/>
        </p:spPr>
        <p:txBody>
          <a:bodyPr wrap="square" rtlCol="0" anchor="t">
            <a:spAutoFit/>
          </a:bodyPr>
          <a:lstStyle/>
          <a:p>
            <a:pPr algn="just"/>
            <a:r>
              <a:rPr lang="el-GR" altLang="en-US" sz="2000" dirty="0">
                <a:latin typeface="+mj-lt"/>
                <a:cs typeface="+mj-lt"/>
              </a:rPr>
              <a:t>Λοιπόν....</a:t>
            </a:r>
            <a:endParaRPr lang="en-US" sz="2000" dirty="0">
              <a:latin typeface="+mj-lt"/>
              <a:cs typeface="+mj-lt"/>
            </a:endParaRPr>
          </a:p>
          <a:p>
            <a:pPr algn="just"/>
            <a:r>
              <a:rPr lang="en-US" sz="2000" b="1" dirty="0">
                <a:latin typeface="+mj-lt"/>
                <a:cs typeface="+mj-lt"/>
              </a:rPr>
              <a:t>Η ενσυναίσθηση </a:t>
            </a:r>
            <a:r>
              <a:rPr lang="en-US" sz="2000" dirty="0" err="1">
                <a:latin typeface="+mj-lt"/>
                <a:cs typeface="+mj-lt"/>
              </a:rPr>
              <a:t>είναι</a:t>
            </a:r>
            <a:r>
              <a:rPr lang="en-US" sz="2000" dirty="0">
                <a:latin typeface="+mj-lt"/>
                <a:cs typeface="+mj-lt"/>
              </a:rPr>
              <a:t> </a:t>
            </a:r>
            <a:r>
              <a:rPr lang="en-US" sz="2000" dirty="0" err="1">
                <a:latin typeface="+mj-lt"/>
                <a:cs typeface="+mj-lt"/>
              </a:rPr>
              <a:t>στην</a:t>
            </a:r>
            <a:r>
              <a:rPr lang="en-US" sz="2000" dirty="0">
                <a:latin typeface="+mj-lt"/>
                <a:cs typeface="+mj-lt"/>
              </a:rPr>
              <a:t> </a:t>
            </a:r>
            <a:r>
              <a:rPr lang="en-US" sz="2000" dirty="0" err="1">
                <a:latin typeface="+mj-lt"/>
                <a:cs typeface="+mj-lt"/>
              </a:rPr>
              <a:t>πραγματικότητα</a:t>
            </a:r>
            <a:r>
              <a:rPr lang="en-US" sz="2000" dirty="0">
                <a:latin typeface="+mj-lt"/>
                <a:cs typeface="+mj-lt"/>
              </a:rPr>
              <a:t> η </a:t>
            </a:r>
            <a:r>
              <a:rPr lang="en-US" sz="2000" dirty="0" err="1" smtClean="0">
                <a:latin typeface="+mj-lt"/>
                <a:cs typeface="+mj-lt"/>
              </a:rPr>
              <a:t>συμπόν</a:t>
            </a:r>
            <a:r>
              <a:rPr lang="el-GR" sz="2000" dirty="0" smtClean="0">
                <a:latin typeface="+mj-lt"/>
                <a:cs typeface="+mj-lt"/>
              </a:rPr>
              <a:t>ο</a:t>
            </a:r>
            <a:r>
              <a:rPr lang="en-US" sz="2000" dirty="0" err="1" smtClean="0">
                <a:latin typeface="+mj-lt"/>
                <a:cs typeface="+mj-lt"/>
              </a:rPr>
              <a:t>ια</a:t>
            </a:r>
            <a:r>
              <a:rPr lang="en-US" sz="2000" dirty="0" smtClean="0">
                <a:latin typeface="+mj-lt"/>
                <a:cs typeface="+mj-lt"/>
              </a:rPr>
              <a:t> </a:t>
            </a:r>
            <a:r>
              <a:rPr lang="en-US" sz="2000" dirty="0" err="1">
                <a:latin typeface="+mj-lt"/>
                <a:cs typeface="+mj-lt"/>
              </a:rPr>
              <a:t>που</a:t>
            </a:r>
            <a:r>
              <a:rPr lang="en-US" sz="2000" dirty="0">
                <a:latin typeface="+mj-lt"/>
                <a:cs typeface="+mj-lt"/>
              </a:rPr>
              <a:t> </a:t>
            </a:r>
            <a:r>
              <a:rPr lang="en-US" sz="2000" dirty="0" err="1">
                <a:latin typeface="+mj-lt"/>
                <a:cs typeface="+mj-lt"/>
              </a:rPr>
              <a:t>έχουμε</a:t>
            </a:r>
            <a:r>
              <a:rPr lang="en-US" sz="2000" dirty="0">
                <a:latin typeface="+mj-lt"/>
                <a:cs typeface="+mj-lt"/>
              </a:rPr>
              <a:t> για </a:t>
            </a:r>
            <a:r>
              <a:rPr lang="en-US" sz="2000" dirty="0" err="1">
                <a:latin typeface="+mj-lt"/>
                <a:cs typeface="+mj-lt"/>
              </a:rPr>
              <a:t>τους</a:t>
            </a:r>
            <a:r>
              <a:rPr lang="en-US" sz="2000" dirty="0">
                <a:latin typeface="+mj-lt"/>
                <a:cs typeface="+mj-lt"/>
              </a:rPr>
              <a:t> </a:t>
            </a:r>
            <a:r>
              <a:rPr lang="en-US" sz="2000" dirty="0" err="1">
                <a:latin typeface="+mj-lt"/>
                <a:cs typeface="+mj-lt"/>
              </a:rPr>
              <a:t>άλλους</a:t>
            </a:r>
            <a:r>
              <a:rPr lang="en-US" sz="2000" dirty="0">
                <a:latin typeface="+mj-lt"/>
                <a:cs typeface="+mj-lt"/>
              </a:rPr>
              <a:t> </a:t>
            </a:r>
            <a:r>
              <a:rPr lang="en-US" sz="2000" dirty="0" err="1">
                <a:latin typeface="+mj-lt"/>
                <a:cs typeface="+mj-lt"/>
              </a:rPr>
              <a:t>ανθρώπους</a:t>
            </a:r>
            <a:r>
              <a:rPr lang="en-US" sz="2000" dirty="0">
                <a:latin typeface="+mj-lt"/>
                <a:cs typeface="+mj-lt"/>
              </a:rPr>
              <a:t> </a:t>
            </a:r>
            <a:r>
              <a:rPr lang="en-US" sz="2000" dirty="0" err="1">
                <a:latin typeface="+mj-lt"/>
                <a:cs typeface="+mj-lt"/>
              </a:rPr>
              <a:t>όταν</a:t>
            </a:r>
            <a:r>
              <a:rPr lang="en-US" sz="2000" dirty="0">
                <a:latin typeface="+mj-lt"/>
                <a:cs typeface="+mj-lt"/>
              </a:rPr>
              <a:t> </a:t>
            </a:r>
            <a:r>
              <a:rPr lang="en-US" sz="2000" dirty="0" err="1">
                <a:latin typeface="+mj-lt"/>
                <a:cs typeface="+mj-lt"/>
              </a:rPr>
              <a:t>εκείνοι</a:t>
            </a:r>
            <a:r>
              <a:rPr lang="en-US" sz="2000" dirty="0">
                <a:latin typeface="+mj-lt"/>
                <a:cs typeface="+mj-lt"/>
              </a:rPr>
              <a:t> </a:t>
            </a:r>
            <a:r>
              <a:rPr lang="en-US" sz="2000" dirty="0" err="1">
                <a:latin typeface="+mj-lt"/>
                <a:cs typeface="+mj-lt"/>
              </a:rPr>
              <a:t>βιώνουν</a:t>
            </a:r>
            <a:r>
              <a:rPr lang="en-US" sz="2000" dirty="0">
                <a:latin typeface="+mj-lt"/>
                <a:cs typeface="+mj-lt"/>
              </a:rPr>
              <a:t> </a:t>
            </a:r>
            <a:r>
              <a:rPr lang="en-US" sz="2000" dirty="0" err="1">
                <a:latin typeface="+mj-lt"/>
                <a:cs typeface="+mj-lt"/>
              </a:rPr>
              <a:t>συγκεκριμένες</a:t>
            </a:r>
            <a:r>
              <a:rPr lang="en-US" sz="2000" dirty="0">
                <a:latin typeface="+mj-lt"/>
                <a:cs typeface="+mj-lt"/>
              </a:rPr>
              <a:t> </a:t>
            </a:r>
            <a:r>
              <a:rPr lang="en-US" sz="2000" dirty="0" err="1">
                <a:latin typeface="+mj-lt"/>
                <a:cs typeface="+mj-lt"/>
              </a:rPr>
              <a:t>καταστάσεις</a:t>
            </a:r>
            <a:r>
              <a:rPr lang="en-US" sz="2000" dirty="0">
                <a:latin typeface="+mj-lt"/>
                <a:cs typeface="+mj-lt"/>
              </a:rPr>
              <a:t> </a:t>
            </a:r>
            <a:r>
              <a:rPr lang="en-US" sz="2000" dirty="0" err="1">
                <a:latin typeface="+mj-lt"/>
                <a:cs typeface="+mj-lt"/>
              </a:rPr>
              <a:t>ψυχικές</a:t>
            </a:r>
            <a:r>
              <a:rPr lang="en-US" sz="2000" dirty="0">
                <a:latin typeface="+mj-lt"/>
                <a:cs typeface="+mj-lt"/>
              </a:rPr>
              <a:t> ή </a:t>
            </a:r>
            <a:r>
              <a:rPr lang="en-US" sz="2000" dirty="0" err="1">
                <a:latin typeface="+mj-lt"/>
                <a:cs typeface="+mj-lt"/>
              </a:rPr>
              <a:t>σωματικές</a:t>
            </a:r>
            <a:r>
              <a:rPr lang="en-US" sz="2000" dirty="0">
                <a:latin typeface="+mj-lt"/>
                <a:cs typeface="+mj-lt"/>
              </a:rPr>
              <a:t>, η </a:t>
            </a:r>
            <a:r>
              <a:rPr lang="en-US" sz="2000" dirty="0" err="1" smtClean="0">
                <a:latin typeface="+mj-lt"/>
                <a:cs typeface="+mj-lt"/>
              </a:rPr>
              <a:t>κατάσταση</a:t>
            </a:r>
            <a:r>
              <a:rPr lang="el-GR" sz="2000" dirty="0" smtClean="0">
                <a:latin typeface="+mj-lt"/>
                <a:cs typeface="+mj-lt"/>
              </a:rPr>
              <a:t>,δηλαδή ,</a:t>
            </a:r>
            <a:r>
              <a:rPr lang="en-US" sz="2000" dirty="0" smtClean="0">
                <a:latin typeface="+mj-lt"/>
                <a:cs typeface="+mj-lt"/>
              </a:rPr>
              <a:t> </a:t>
            </a:r>
            <a:r>
              <a:rPr lang="en-US" sz="2000" dirty="0" err="1">
                <a:latin typeface="+mj-lt"/>
                <a:cs typeface="+mj-lt"/>
              </a:rPr>
              <a:t>του</a:t>
            </a:r>
            <a:r>
              <a:rPr lang="en-US" sz="2000" dirty="0">
                <a:latin typeface="+mj-lt"/>
                <a:cs typeface="+mj-lt"/>
              </a:rPr>
              <a:t> </a:t>
            </a:r>
            <a:r>
              <a:rPr lang="en-US" sz="2000" dirty="0" err="1">
                <a:latin typeface="+mj-lt"/>
                <a:cs typeface="+mj-lt"/>
              </a:rPr>
              <a:t>να</a:t>
            </a:r>
            <a:r>
              <a:rPr lang="en-US" sz="2000" dirty="0">
                <a:latin typeface="+mj-lt"/>
                <a:cs typeface="+mj-lt"/>
              </a:rPr>
              <a:t> «</a:t>
            </a:r>
            <a:r>
              <a:rPr lang="en-US" sz="2000" dirty="0" err="1">
                <a:latin typeface="+mj-lt"/>
                <a:cs typeface="+mj-lt"/>
              </a:rPr>
              <a:t>μπαίνουμε</a:t>
            </a:r>
            <a:r>
              <a:rPr lang="en-US" sz="2000" dirty="0">
                <a:latin typeface="+mj-lt"/>
                <a:cs typeface="+mj-lt"/>
              </a:rPr>
              <a:t> </a:t>
            </a:r>
            <a:r>
              <a:rPr lang="en-US" sz="2000" dirty="0" err="1">
                <a:latin typeface="+mj-lt"/>
                <a:cs typeface="+mj-lt"/>
              </a:rPr>
              <a:t>στη</a:t>
            </a:r>
            <a:r>
              <a:rPr lang="en-US" sz="2000" dirty="0">
                <a:latin typeface="+mj-lt"/>
                <a:cs typeface="+mj-lt"/>
              </a:rPr>
              <a:t> </a:t>
            </a:r>
            <a:r>
              <a:rPr lang="en-US" sz="2000" dirty="0" err="1">
                <a:latin typeface="+mj-lt"/>
                <a:cs typeface="+mj-lt"/>
              </a:rPr>
              <a:t>θέση</a:t>
            </a:r>
            <a:r>
              <a:rPr lang="en-US" sz="2000" dirty="0">
                <a:latin typeface="+mj-lt"/>
                <a:cs typeface="+mj-lt"/>
              </a:rPr>
              <a:t> </a:t>
            </a:r>
            <a:r>
              <a:rPr lang="en-US" sz="2000" dirty="0" err="1">
                <a:latin typeface="+mj-lt"/>
                <a:cs typeface="+mj-lt"/>
              </a:rPr>
              <a:t>του</a:t>
            </a:r>
            <a:r>
              <a:rPr lang="en-US" sz="2000" dirty="0">
                <a:latin typeface="+mj-lt"/>
                <a:cs typeface="+mj-lt"/>
              </a:rPr>
              <a:t> </a:t>
            </a:r>
            <a:r>
              <a:rPr lang="en-US" sz="2000" dirty="0" err="1">
                <a:latin typeface="+mj-lt"/>
                <a:cs typeface="+mj-lt"/>
              </a:rPr>
              <a:t>άλλου</a:t>
            </a:r>
            <a:r>
              <a:rPr lang="en-US" sz="2000" dirty="0">
                <a:latin typeface="+mj-lt"/>
                <a:cs typeface="+mj-lt"/>
              </a:rPr>
              <a:t>». Για </a:t>
            </a:r>
            <a:r>
              <a:rPr lang="en-US" sz="2000" dirty="0" err="1">
                <a:latin typeface="+mj-lt"/>
                <a:cs typeface="+mj-lt"/>
              </a:rPr>
              <a:t>παράδειγμα</a:t>
            </a:r>
            <a:r>
              <a:rPr lang="en-US" sz="2000" dirty="0">
                <a:latin typeface="+mj-lt"/>
                <a:cs typeface="+mj-lt"/>
              </a:rPr>
              <a:t>, </a:t>
            </a:r>
            <a:r>
              <a:rPr lang="en-US" sz="2000" dirty="0" err="1">
                <a:latin typeface="+mj-lt"/>
                <a:cs typeface="+mj-lt"/>
              </a:rPr>
              <a:t>στενοχωριέμαι</a:t>
            </a:r>
            <a:r>
              <a:rPr lang="en-US" sz="2000" dirty="0">
                <a:latin typeface="+mj-lt"/>
                <a:cs typeface="+mj-lt"/>
              </a:rPr>
              <a:t> </a:t>
            </a:r>
            <a:r>
              <a:rPr lang="en-US" sz="2000" dirty="0" err="1">
                <a:latin typeface="+mj-lt"/>
                <a:cs typeface="+mj-lt"/>
              </a:rPr>
              <a:t>όταν</a:t>
            </a:r>
            <a:r>
              <a:rPr lang="en-US" sz="2000" dirty="0">
                <a:latin typeface="+mj-lt"/>
                <a:cs typeface="+mj-lt"/>
              </a:rPr>
              <a:t> </a:t>
            </a:r>
            <a:r>
              <a:rPr lang="en-US" sz="2000" dirty="0" err="1">
                <a:latin typeface="+mj-lt"/>
                <a:cs typeface="+mj-lt"/>
              </a:rPr>
              <a:t>αδικείται</a:t>
            </a:r>
            <a:r>
              <a:rPr lang="en-US" sz="2000" dirty="0">
                <a:latin typeface="+mj-lt"/>
                <a:cs typeface="+mj-lt"/>
              </a:rPr>
              <a:t> ο </a:t>
            </a:r>
            <a:r>
              <a:rPr lang="en-US" sz="2000" dirty="0" err="1">
                <a:latin typeface="+mj-lt"/>
                <a:cs typeface="+mj-lt"/>
              </a:rPr>
              <a:t>συνάδελφός</a:t>
            </a:r>
            <a:r>
              <a:rPr lang="en-US" sz="2000" dirty="0">
                <a:latin typeface="+mj-lt"/>
                <a:cs typeface="+mj-lt"/>
              </a:rPr>
              <a:t> </a:t>
            </a:r>
            <a:r>
              <a:rPr lang="en-US" sz="2000" dirty="0" err="1">
                <a:latin typeface="+mj-lt"/>
                <a:cs typeface="+mj-lt"/>
              </a:rPr>
              <a:t>μου</a:t>
            </a:r>
            <a:r>
              <a:rPr lang="en-US" sz="2000" dirty="0">
                <a:latin typeface="+mj-lt"/>
                <a:cs typeface="+mj-lt"/>
              </a:rPr>
              <a:t> </a:t>
            </a:r>
            <a:r>
              <a:rPr lang="en-US" sz="2000" dirty="0" err="1">
                <a:latin typeface="+mj-lt"/>
                <a:cs typeface="+mj-lt"/>
              </a:rPr>
              <a:t>στη</a:t>
            </a:r>
            <a:r>
              <a:rPr lang="en-US" sz="2000" dirty="0">
                <a:latin typeface="+mj-lt"/>
                <a:cs typeface="+mj-lt"/>
              </a:rPr>
              <a:t> </a:t>
            </a:r>
            <a:r>
              <a:rPr lang="en-US" sz="2000" dirty="0" err="1">
                <a:latin typeface="+mj-lt"/>
                <a:cs typeface="+mj-lt"/>
              </a:rPr>
              <a:t>δουλειά</a:t>
            </a:r>
            <a:r>
              <a:rPr lang="en-US" sz="2000" dirty="0">
                <a:latin typeface="+mj-lt"/>
                <a:cs typeface="+mj-lt"/>
              </a:rPr>
              <a:t>, </a:t>
            </a:r>
            <a:r>
              <a:rPr lang="en-US" sz="2000" dirty="0" err="1">
                <a:latin typeface="+mj-lt"/>
                <a:cs typeface="+mj-lt"/>
              </a:rPr>
              <a:t>όταν</a:t>
            </a:r>
            <a:r>
              <a:rPr lang="en-US" sz="2000" dirty="0">
                <a:latin typeface="+mj-lt"/>
                <a:cs typeface="+mj-lt"/>
              </a:rPr>
              <a:t> </a:t>
            </a:r>
            <a:r>
              <a:rPr lang="en-US" sz="2000" dirty="0" err="1">
                <a:latin typeface="+mj-lt"/>
                <a:cs typeface="+mj-lt"/>
              </a:rPr>
              <a:t>δέχεται</a:t>
            </a:r>
            <a:r>
              <a:rPr lang="en-US" sz="2000" dirty="0">
                <a:latin typeface="+mj-lt"/>
                <a:cs typeface="+mj-lt"/>
              </a:rPr>
              <a:t> </a:t>
            </a:r>
            <a:r>
              <a:rPr lang="en-US" sz="2000" dirty="0" err="1">
                <a:latin typeface="+mj-lt"/>
                <a:cs typeface="+mj-lt"/>
              </a:rPr>
              <a:t>κακοποίηση</a:t>
            </a:r>
            <a:r>
              <a:rPr lang="en-US" sz="2000" dirty="0">
                <a:latin typeface="+mj-lt"/>
                <a:cs typeface="+mj-lt"/>
              </a:rPr>
              <a:t> </a:t>
            </a:r>
            <a:r>
              <a:rPr lang="en-US" sz="2000" dirty="0" err="1">
                <a:latin typeface="+mj-lt"/>
                <a:cs typeface="+mj-lt"/>
              </a:rPr>
              <a:t>ένας</a:t>
            </a:r>
            <a:r>
              <a:rPr lang="en-US" sz="2000" dirty="0">
                <a:latin typeface="+mj-lt"/>
                <a:cs typeface="+mj-lt"/>
              </a:rPr>
              <a:t> </a:t>
            </a:r>
            <a:r>
              <a:rPr lang="en-US" sz="2000" dirty="0" err="1">
                <a:latin typeface="+mj-lt"/>
                <a:cs typeface="+mj-lt"/>
              </a:rPr>
              <a:t>άνθρωπος</a:t>
            </a:r>
            <a:r>
              <a:rPr lang="en-US" sz="2000" dirty="0">
                <a:latin typeface="+mj-lt"/>
                <a:cs typeface="+mj-lt"/>
              </a:rPr>
              <a:t> </a:t>
            </a:r>
            <a:r>
              <a:rPr lang="en-US" sz="2000" dirty="0" err="1">
                <a:latin typeface="+mj-lt"/>
                <a:cs typeface="+mj-lt"/>
              </a:rPr>
              <a:t>ανεξαρτήτως</a:t>
            </a:r>
            <a:r>
              <a:rPr lang="en-US" sz="2000" dirty="0">
                <a:latin typeface="+mj-lt"/>
                <a:cs typeface="+mj-lt"/>
              </a:rPr>
              <a:t> </a:t>
            </a:r>
            <a:r>
              <a:rPr lang="en-US" sz="2000" dirty="0" err="1">
                <a:latin typeface="+mj-lt"/>
                <a:cs typeface="+mj-lt"/>
              </a:rPr>
              <a:t>φύλου</a:t>
            </a:r>
            <a:r>
              <a:rPr lang="en-US" sz="2000" dirty="0">
                <a:latin typeface="+mj-lt"/>
                <a:cs typeface="+mj-lt"/>
              </a:rPr>
              <a:t>, </a:t>
            </a:r>
            <a:r>
              <a:rPr lang="en-US" sz="2000" dirty="0" err="1">
                <a:latin typeface="+mj-lt"/>
                <a:cs typeface="+mj-lt"/>
              </a:rPr>
              <a:t>όταν</a:t>
            </a:r>
            <a:r>
              <a:rPr lang="en-US" sz="2000" dirty="0">
                <a:latin typeface="+mj-lt"/>
                <a:cs typeface="+mj-lt"/>
              </a:rPr>
              <a:t> </a:t>
            </a:r>
            <a:r>
              <a:rPr lang="en-US" sz="2000" dirty="0" err="1">
                <a:latin typeface="+mj-lt"/>
                <a:cs typeface="+mj-lt"/>
              </a:rPr>
              <a:t>περιθωριοποιείται</a:t>
            </a:r>
            <a:r>
              <a:rPr lang="en-US" sz="2000" dirty="0">
                <a:latin typeface="+mj-lt"/>
                <a:cs typeface="+mj-lt"/>
              </a:rPr>
              <a:t> </a:t>
            </a:r>
            <a:r>
              <a:rPr lang="en-US" sz="2000" dirty="0" err="1">
                <a:latin typeface="+mj-lt"/>
                <a:cs typeface="+mj-lt"/>
              </a:rPr>
              <a:t>μια</a:t>
            </a:r>
            <a:r>
              <a:rPr lang="en-US" sz="2000" dirty="0">
                <a:latin typeface="+mj-lt"/>
                <a:cs typeface="+mj-lt"/>
              </a:rPr>
              <a:t> </a:t>
            </a:r>
            <a:r>
              <a:rPr lang="en-US" sz="2000" dirty="0" err="1">
                <a:latin typeface="+mj-lt"/>
                <a:cs typeface="+mj-lt"/>
              </a:rPr>
              <a:t>μειονότητα</a:t>
            </a:r>
            <a:r>
              <a:rPr lang="en-US" sz="2000" dirty="0">
                <a:latin typeface="+mj-lt"/>
                <a:cs typeface="+mj-lt"/>
              </a:rPr>
              <a:t> </a:t>
            </a:r>
            <a:r>
              <a:rPr lang="en-US" sz="2000" dirty="0" err="1">
                <a:latin typeface="+mj-lt"/>
                <a:cs typeface="+mj-lt"/>
              </a:rPr>
              <a:t>και</a:t>
            </a:r>
            <a:r>
              <a:rPr lang="en-US" sz="2000" dirty="0">
                <a:latin typeface="+mj-lt"/>
                <a:cs typeface="+mj-lt"/>
              </a:rPr>
              <a:t> </a:t>
            </a:r>
            <a:r>
              <a:rPr lang="en-US" sz="2000" dirty="0" err="1">
                <a:latin typeface="+mj-lt"/>
                <a:cs typeface="+mj-lt"/>
              </a:rPr>
              <a:t>ας</a:t>
            </a:r>
            <a:r>
              <a:rPr lang="en-US" sz="2000" dirty="0">
                <a:latin typeface="+mj-lt"/>
                <a:cs typeface="+mj-lt"/>
              </a:rPr>
              <a:t> </a:t>
            </a:r>
            <a:r>
              <a:rPr lang="en-US" sz="2000" dirty="0" err="1">
                <a:latin typeface="+mj-lt"/>
                <a:cs typeface="+mj-lt"/>
              </a:rPr>
              <a:t>μην</a:t>
            </a:r>
            <a:r>
              <a:rPr lang="en-US" sz="2000" dirty="0">
                <a:latin typeface="+mj-lt"/>
                <a:cs typeface="+mj-lt"/>
              </a:rPr>
              <a:t> </a:t>
            </a:r>
            <a:r>
              <a:rPr lang="en-US" sz="2000" dirty="0" err="1">
                <a:latin typeface="+mj-lt"/>
                <a:cs typeface="+mj-lt"/>
              </a:rPr>
              <a:t>με</a:t>
            </a:r>
            <a:r>
              <a:rPr lang="en-US" sz="2000" dirty="0">
                <a:latin typeface="+mj-lt"/>
                <a:cs typeface="+mj-lt"/>
              </a:rPr>
              <a:t> </a:t>
            </a:r>
            <a:r>
              <a:rPr lang="en-US" sz="2000" dirty="0" err="1">
                <a:latin typeface="+mj-lt"/>
                <a:cs typeface="+mj-lt"/>
              </a:rPr>
              <a:t>αφορούν</a:t>
            </a:r>
            <a:r>
              <a:rPr lang="en-US" sz="2000" dirty="0">
                <a:latin typeface="+mj-lt"/>
                <a:cs typeface="+mj-lt"/>
              </a:rPr>
              <a:t> </a:t>
            </a:r>
            <a:r>
              <a:rPr lang="en-US" sz="2000" dirty="0" err="1">
                <a:latin typeface="+mj-lt"/>
                <a:cs typeface="+mj-lt"/>
              </a:rPr>
              <a:t>άμεσα</a:t>
            </a:r>
            <a:r>
              <a:rPr lang="en-US" sz="2000" dirty="0">
                <a:latin typeface="+mj-lt"/>
                <a:cs typeface="+mj-lt"/>
              </a:rPr>
              <a:t>. </a:t>
            </a:r>
            <a:r>
              <a:rPr lang="en-US" sz="2000" dirty="0" err="1">
                <a:latin typeface="+mj-lt"/>
                <a:cs typeface="+mj-lt"/>
              </a:rPr>
              <a:t>Με</a:t>
            </a:r>
            <a:r>
              <a:rPr lang="en-US" sz="2000" dirty="0">
                <a:latin typeface="+mj-lt"/>
                <a:cs typeface="+mj-lt"/>
              </a:rPr>
              <a:t> </a:t>
            </a:r>
            <a:r>
              <a:rPr lang="en-US" sz="2000" dirty="0" err="1">
                <a:latin typeface="+mj-lt"/>
                <a:cs typeface="+mj-lt"/>
              </a:rPr>
              <a:t>άλλα</a:t>
            </a:r>
            <a:r>
              <a:rPr lang="en-US" sz="2000" dirty="0">
                <a:latin typeface="+mj-lt"/>
                <a:cs typeface="+mj-lt"/>
              </a:rPr>
              <a:t> </a:t>
            </a:r>
            <a:r>
              <a:rPr lang="en-US" sz="2000" dirty="0" err="1">
                <a:latin typeface="+mj-lt"/>
                <a:cs typeface="+mj-lt"/>
              </a:rPr>
              <a:t>λόγια</a:t>
            </a:r>
            <a:r>
              <a:rPr lang="en-US" sz="2000" dirty="0">
                <a:latin typeface="+mj-lt"/>
                <a:cs typeface="+mj-lt"/>
              </a:rPr>
              <a:t>, η </a:t>
            </a:r>
            <a:r>
              <a:rPr lang="en-US" sz="2000" dirty="0" err="1">
                <a:latin typeface="+mj-lt"/>
                <a:cs typeface="+mj-lt"/>
              </a:rPr>
              <a:t>ενσυναίσθηση</a:t>
            </a:r>
            <a:r>
              <a:rPr lang="en-US" sz="2000" dirty="0">
                <a:latin typeface="+mj-lt"/>
                <a:cs typeface="+mj-lt"/>
              </a:rPr>
              <a:t> </a:t>
            </a:r>
            <a:r>
              <a:rPr lang="en-US" sz="2000" dirty="0" err="1">
                <a:latin typeface="+mj-lt"/>
                <a:cs typeface="+mj-lt"/>
              </a:rPr>
              <a:t>τοποθετείται</a:t>
            </a:r>
            <a:r>
              <a:rPr lang="en-US" sz="2000" dirty="0">
                <a:latin typeface="+mj-lt"/>
                <a:cs typeface="+mj-lt"/>
              </a:rPr>
              <a:t> </a:t>
            </a:r>
            <a:r>
              <a:rPr lang="en-US" sz="2000" dirty="0" err="1">
                <a:latin typeface="+mj-lt"/>
                <a:cs typeface="+mj-lt"/>
              </a:rPr>
              <a:t>ως</a:t>
            </a:r>
            <a:r>
              <a:rPr lang="en-US" sz="2000" dirty="0">
                <a:latin typeface="+mj-lt"/>
                <a:cs typeface="+mj-lt"/>
              </a:rPr>
              <a:t> η </a:t>
            </a:r>
            <a:r>
              <a:rPr lang="en-US" sz="2000" dirty="0" err="1">
                <a:latin typeface="+mj-lt"/>
                <a:cs typeface="+mj-lt"/>
              </a:rPr>
              <a:t>ταύτιση</a:t>
            </a:r>
            <a:r>
              <a:rPr lang="en-US" sz="2000" dirty="0">
                <a:latin typeface="+mj-lt"/>
                <a:cs typeface="+mj-lt"/>
              </a:rPr>
              <a:t> </a:t>
            </a:r>
            <a:r>
              <a:rPr lang="en-US" sz="2000" dirty="0" err="1">
                <a:latin typeface="+mj-lt"/>
                <a:cs typeface="+mj-lt"/>
              </a:rPr>
              <a:t>των</a:t>
            </a:r>
            <a:r>
              <a:rPr lang="en-US" sz="2000" dirty="0">
                <a:latin typeface="+mj-lt"/>
                <a:cs typeface="+mj-lt"/>
              </a:rPr>
              <a:t> </a:t>
            </a:r>
            <a:r>
              <a:rPr lang="en-US" sz="2000" dirty="0" err="1">
                <a:latin typeface="+mj-lt"/>
                <a:cs typeface="+mj-lt"/>
              </a:rPr>
              <a:t>συναισθημάτων</a:t>
            </a:r>
            <a:r>
              <a:rPr lang="en-US" sz="2000" dirty="0">
                <a:latin typeface="+mj-lt"/>
                <a:cs typeface="+mj-lt"/>
              </a:rPr>
              <a:t> </a:t>
            </a:r>
            <a:r>
              <a:rPr lang="en-US" sz="2000" dirty="0" err="1">
                <a:latin typeface="+mj-lt"/>
                <a:cs typeface="+mj-lt"/>
              </a:rPr>
              <a:t>ενός</a:t>
            </a:r>
            <a:r>
              <a:rPr lang="en-US" sz="2000" dirty="0">
                <a:latin typeface="+mj-lt"/>
                <a:cs typeface="+mj-lt"/>
              </a:rPr>
              <a:t> </a:t>
            </a:r>
            <a:r>
              <a:rPr lang="en-US" sz="2000" dirty="0" err="1">
                <a:latin typeface="+mj-lt"/>
                <a:cs typeface="+mj-lt"/>
              </a:rPr>
              <a:t>υποκειμένου</a:t>
            </a:r>
            <a:r>
              <a:rPr lang="en-US" sz="2000" dirty="0">
                <a:latin typeface="+mj-lt"/>
                <a:cs typeface="+mj-lt"/>
              </a:rPr>
              <a:t> </a:t>
            </a:r>
            <a:r>
              <a:rPr lang="en-US" sz="2000" dirty="0" err="1">
                <a:latin typeface="+mj-lt"/>
                <a:cs typeface="+mj-lt"/>
              </a:rPr>
              <a:t>με</a:t>
            </a:r>
            <a:r>
              <a:rPr lang="en-US" sz="2000" dirty="0">
                <a:latin typeface="+mj-lt"/>
                <a:cs typeface="+mj-lt"/>
              </a:rPr>
              <a:t> </a:t>
            </a:r>
            <a:r>
              <a:rPr lang="en-US" sz="2000" dirty="0" err="1">
                <a:latin typeface="+mj-lt"/>
                <a:cs typeface="+mj-lt"/>
              </a:rPr>
              <a:t>τα</a:t>
            </a:r>
            <a:r>
              <a:rPr lang="en-US" sz="2000" dirty="0">
                <a:latin typeface="+mj-lt"/>
                <a:cs typeface="+mj-lt"/>
              </a:rPr>
              <a:t> </a:t>
            </a:r>
            <a:r>
              <a:rPr lang="en-US" sz="2000" dirty="0" err="1">
                <a:latin typeface="+mj-lt"/>
                <a:cs typeface="+mj-lt"/>
              </a:rPr>
              <a:t>αισθήματα</a:t>
            </a:r>
            <a:r>
              <a:rPr lang="en-US" sz="2000" dirty="0">
                <a:latin typeface="+mj-lt"/>
                <a:cs typeface="+mj-lt"/>
              </a:rPr>
              <a:t> </a:t>
            </a:r>
            <a:r>
              <a:rPr lang="en-US" sz="2000" dirty="0" err="1">
                <a:latin typeface="+mj-lt"/>
                <a:cs typeface="+mj-lt"/>
              </a:rPr>
              <a:t>πόνου</a:t>
            </a:r>
            <a:r>
              <a:rPr lang="en-US" sz="2000" dirty="0">
                <a:latin typeface="+mj-lt"/>
                <a:cs typeface="+mj-lt"/>
              </a:rPr>
              <a:t>, </a:t>
            </a:r>
            <a:r>
              <a:rPr lang="en-US" sz="2000" dirty="0" err="1">
                <a:latin typeface="+mj-lt"/>
                <a:cs typeface="+mj-lt"/>
              </a:rPr>
              <a:t>στενοχώριας</a:t>
            </a:r>
            <a:r>
              <a:rPr lang="en-US" sz="2000" dirty="0">
                <a:latin typeface="+mj-lt"/>
                <a:cs typeface="+mj-lt"/>
              </a:rPr>
              <a:t>, </a:t>
            </a:r>
            <a:r>
              <a:rPr lang="en-US" sz="2000" dirty="0" err="1">
                <a:latin typeface="+mj-lt"/>
                <a:cs typeface="+mj-lt"/>
              </a:rPr>
              <a:t>αδικίας</a:t>
            </a:r>
            <a:r>
              <a:rPr lang="en-US" sz="2000" dirty="0">
                <a:latin typeface="+mj-lt"/>
                <a:cs typeface="+mj-lt"/>
              </a:rPr>
              <a:t>, </a:t>
            </a:r>
            <a:r>
              <a:rPr lang="en-US" sz="2000" dirty="0" err="1">
                <a:latin typeface="+mj-lt"/>
                <a:cs typeface="+mj-lt"/>
              </a:rPr>
              <a:t>ενός</a:t>
            </a:r>
            <a:r>
              <a:rPr lang="en-US" sz="2000" dirty="0">
                <a:latin typeface="+mj-lt"/>
                <a:cs typeface="+mj-lt"/>
              </a:rPr>
              <a:t> </a:t>
            </a:r>
            <a:r>
              <a:rPr lang="en-US" sz="2000" dirty="0" err="1">
                <a:latin typeface="+mj-lt"/>
                <a:cs typeface="+mj-lt"/>
              </a:rPr>
              <a:t>άλλου</a:t>
            </a:r>
            <a:r>
              <a:rPr lang="en-US" sz="2000" dirty="0">
                <a:latin typeface="+mj-lt"/>
                <a:cs typeface="+mj-lt"/>
              </a:rPr>
              <a:t> </a:t>
            </a:r>
            <a:r>
              <a:rPr lang="en-US" sz="2000" dirty="0" err="1">
                <a:latin typeface="+mj-lt"/>
                <a:cs typeface="+mj-lt"/>
              </a:rPr>
              <a:t>που</a:t>
            </a:r>
            <a:r>
              <a:rPr lang="en-US" sz="2000" dirty="0">
                <a:latin typeface="+mj-lt"/>
                <a:cs typeface="+mj-lt"/>
              </a:rPr>
              <a:t> </a:t>
            </a:r>
            <a:r>
              <a:rPr lang="en-US" sz="2000" dirty="0" err="1">
                <a:latin typeface="+mj-lt"/>
                <a:cs typeface="+mj-lt"/>
              </a:rPr>
              <a:t>το</a:t>
            </a:r>
            <a:r>
              <a:rPr lang="en-US" sz="2000" dirty="0">
                <a:latin typeface="+mj-lt"/>
                <a:cs typeface="+mj-lt"/>
              </a:rPr>
              <a:t> </a:t>
            </a:r>
            <a:r>
              <a:rPr lang="en-US" sz="2000" dirty="0" err="1">
                <a:latin typeface="+mj-lt"/>
                <a:cs typeface="+mj-lt"/>
              </a:rPr>
              <a:t>βιώνει</a:t>
            </a:r>
            <a:r>
              <a:rPr lang="en-US" sz="2000" dirty="0">
                <a:latin typeface="+mj-lt"/>
                <a:cs typeface="+mj-lt"/>
              </a:rPr>
              <a:t>.</a:t>
            </a:r>
          </a:p>
          <a:p>
            <a:pPr algn="just"/>
            <a:endParaRPr lang="en-US" sz="2000" dirty="0">
              <a:latin typeface="+mj-lt"/>
              <a:cs typeface="+mj-lt"/>
            </a:endParaRPr>
          </a:p>
          <a:p>
            <a:pPr algn="just"/>
            <a:r>
              <a:rPr lang="en-US" sz="2000" b="1" i="1" dirty="0" err="1">
                <a:latin typeface="+mj-lt"/>
                <a:cs typeface="+mj-lt"/>
              </a:rPr>
              <a:t>Ενσυναίσθηση</a:t>
            </a:r>
            <a:r>
              <a:rPr lang="en-US" sz="2000" b="1" i="1" dirty="0">
                <a:latin typeface="+mj-lt"/>
                <a:cs typeface="+mj-lt"/>
              </a:rPr>
              <a:t>: </a:t>
            </a:r>
            <a:r>
              <a:rPr lang="en-US" sz="2000" i="1" dirty="0" err="1">
                <a:latin typeface="+mj-lt"/>
                <a:cs typeface="+mj-lt"/>
              </a:rPr>
              <a:t>Οποιαδήποτε</a:t>
            </a:r>
            <a:r>
              <a:rPr lang="en-US" sz="2000" i="1" dirty="0">
                <a:latin typeface="+mj-lt"/>
                <a:cs typeface="+mj-lt"/>
              </a:rPr>
              <a:t> </a:t>
            </a:r>
            <a:r>
              <a:rPr lang="en-US" sz="2000" i="1" dirty="0" err="1">
                <a:latin typeface="+mj-lt"/>
                <a:cs typeface="+mj-lt"/>
              </a:rPr>
              <a:t>διαδικασία</a:t>
            </a:r>
            <a:r>
              <a:rPr lang="en-US" sz="2000" i="1" dirty="0">
                <a:latin typeface="+mj-lt"/>
                <a:cs typeface="+mj-lt"/>
              </a:rPr>
              <a:t> </a:t>
            </a:r>
            <a:r>
              <a:rPr lang="en-US" sz="2000" i="1" dirty="0" err="1">
                <a:latin typeface="+mj-lt"/>
                <a:cs typeface="+mj-lt"/>
              </a:rPr>
              <a:t>προκύπτει</a:t>
            </a:r>
            <a:r>
              <a:rPr lang="en-US" sz="2000" i="1" dirty="0">
                <a:latin typeface="+mj-lt"/>
                <a:cs typeface="+mj-lt"/>
              </a:rPr>
              <a:t> </a:t>
            </a:r>
            <a:r>
              <a:rPr lang="en-US" sz="2000" i="1" dirty="0" err="1">
                <a:latin typeface="+mj-lt"/>
                <a:cs typeface="+mj-lt"/>
              </a:rPr>
              <a:t>από</a:t>
            </a:r>
            <a:r>
              <a:rPr lang="en-US" sz="2000" i="1" dirty="0">
                <a:latin typeface="+mj-lt"/>
                <a:cs typeface="+mj-lt"/>
              </a:rPr>
              <a:t> </a:t>
            </a:r>
            <a:r>
              <a:rPr lang="en-US" sz="2000" i="1" dirty="0" err="1">
                <a:latin typeface="+mj-lt"/>
                <a:cs typeface="+mj-lt"/>
              </a:rPr>
              <a:t>το</a:t>
            </a:r>
            <a:r>
              <a:rPr lang="en-US" sz="2000" i="1" dirty="0">
                <a:latin typeface="+mj-lt"/>
                <a:cs typeface="+mj-lt"/>
              </a:rPr>
              <a:t> </a:t>
            </a:r>
            <a:r>
              <a:rPr lang="en-US" sz="2000" i="1" dirty="0" err="1">
                <a:latin typeface="+mj-lt"/>
                <a:cs typeface="+mj-lt"/>
              </a:rPr>
              <a:t>γεγονός</a:t>
            </a:r>
            <a:r>
              <a:rPr lang="en-US" sz="2000" i="1" dirty="0">
                <a:latin typeface="+mj-lt"/>
                <a:cs typeface="+mj-lt"/>
              </a:rPr>
              <a:t> </a:t>
            </a:r>
            <a:r>
              <a:rPr lang="en-US" sz="2000" i="1" dirty="0" err="1">
                <a:latin typeface="+mj-lt"/>
                <a:cs typeface="+mj-lt"/>
              </a:rPr>
              <a:t>ότι</a:t>
            </a:r>
            <a:r>
              <a:rPr lang="en-US" sz="2000" i="1" dirty="0">
                <a:latin typeface="+mj-lt"/>
                <a:cs typeface="+mj-lt"/>
              </a:rPr>
              <a:t> </a:t>
            </a:r>
            <a:r>
              <a:rPr lang="en-US" sz="2000" i="1" dirty="0" err="1">
                <a:latin typeface="+mj-lt"/>
                <a:cs typeface="+mj-lt"/>
              </a:rPr>
              <a:t>ένας</a:t>
            </a:r>
            <a:r>
              <a:rPr lang="en-US" sz="2000" i="1" dirty="0">
                <a:latin typeface="+mj-lt"/>
                <a:cs typeface="+mj-lt"/>
              </a:rPr>
              <a:t> </a:t>
            </a:r>
            <a:r>
              <a:rPr lang="en-US" sz="2000" i="1" dirty="0" err="1">
                <a:latin typeface="+mj-lt"/>
                <a:cs typeface="+mj-lt"/>
              </a:rPr>
              <a:t>παρατηρητής</a:t>
            </a:r>
            <a:r>
              <a:rPr lang="en-US" sz="2000" i="1" dirty="0">
                <a:latin typeface="+mj-lt"/>
                <a:cs typeface="+mj-lt"/>
              </a:rPr>
              <a:t> </a:t>
            </a:r>
            <a:r>
              <a:rPr lang="en-US" sz="2000" i="1" dirty="0" err="1">
                <a:latin typeface="+mj-lt"/>
                <a:cs typeface="+mj-lt"/>
              </a:rPr>
              <a:t>κατανοεί</a:t>
            </a:r>
            <a:r>
              <a:rPr lang="en-US" sz="2000" i="1" dirty="0">
                <a:latin typeface="+mj-lt"/>
                <a:cs typeface="+mj-lt"/>
              </a:rPr>
              <a:t> </a:t>
            </a:r>
            <a:r>
              <a:rPr lang="en-US" sz="2000" i="1" dirty="0" err="1">
                <a:latin typeface="+mj-lt"/>
                <a:cs typeface="+mj-lt"/>
              </a:rPr>
              <a:t>την</a:t>
            </a:r>
            <a:r>
              <a:rPr lang="en-US" sz="2000" i="1" dirty="0">
                <a:latin typeface="+mj-lt"/>
                <a:cs typeface="+mj-lt"/>
              </a:rPr>
              <a:t> </a:t>
            </a:r>
            <a:r>
              <a:rPr lang="en-US" sz="2000" i="1" dirty="0" err="1">
                <a:latin typeface="+mj-lt"/>
                <a:cs typeface="+mj-lt"/>
              </a:rPr>
              <a:t>κατάσταση</a:t>
            </a:r>
            <a:r>
              <a:rPr lang="en-US" sz="2000" i="1" dirty="0">
                <a:latin typeface="+mj-lt"/>
                <a:cs typeface="+mj-lt"/>
              </a:rPr>
              <a:t> </a:t>
            </a:r>
            <a:r>
              <a:rPr lang="en-US" sz="2000" i="1" dirty="0" err="1">
                <a:latin typeface="+mj-lt"/>
                <a:cs typeface="+mj-lt"/>
              </a:rPr>
              <a:t>των</a:t>
            </a:r>
            <a:r>
              <a:rPr lang="en-US" sz="2000" i="1" dirty="0">
                <a:latin typeface="+mj-lt"/>
                <a:cs typeface="+mj-lt"/>
              </a:rPr>
              <a:t> </a:t>
            </a:r>
            <a:r>
              <a:rPr lang="en-US" sz="2000" i="1" dirty="0" err="1">
                <a:latin typeface="+mj-lt"/>
                <a:cs typeface="+mj-lt"/>
              </a:rPr>
              <a:t>άλλων</a:t>
            </a:r>
            <a:r>
              <a:rPr lang="en-US" sz="2000" i="1" dirty="0">
                <a:latin typeface="+mj-lt"/>
                <a:cs typeface="+mj-lt"/>
              </a:rPr>
              <a:t> </a:t>
            </a:r>
            <a:r>
              <a:rPr lang="en-US" sz="2000" i="1" dirty="0" err="1">
                <a:latin typeface="+mj-lt"/>
                <a:cs typeface="+mj-lt"/>
              </a:rPr>
              <a:t>από</a:t>
            </a:r>
            <a:r>
              <a:rPr lang="en-US" sz="2000" i="1" dirty="0">
                <a:latin typeface="+mj-lt"/>
                <a:cs typeface="+mj-lt"/>
              </a:rPr>
              <a:t> </a:t>
            </a:r>
            <a:r>
              <a:rPr lang="en-US" sz="2000" i="1" dirty="0" err="1">
                <a:latin typeface="+mj-lt"/>
                <a:cs typeface="+mj-lt"/>
              </a:rPr>
              <a:t>ενεργοποίηση</a:t>
            </a:r>
            <a:r>
              <a:rPr lang="en-US" sz="2000" i="1" dirty="0">
                <a:latin typeface="+mj-lt"/>
                <a:cs typeface="+mj-lt"/>
              </a:rPr>
              <a:t> </a:t>
            </a:r>
            <a:r>
              <a:rPr lang="en-US" sz="2000" i="1" dirty="0" err="1">
                <a:latin typeface="+mj-lt"/>
                <a:cs typeface="+mj-lt"/>
              </a:rPr>
              <a:t>προσωπικών</a:t>
            </a:r>
            <a:r>
              <a:rPr lang="en-US" sz="2000" i="1" dirty="0">
                <a:latin typeface="+mj-lt"/>
                <a:cs typeface="+mj-lt"/>
              </a:rPr>
              <a:t>, </a:t>
            </a:r>
            <a:r>
              <a:rPr lang="en-US" sz="2000" i="1" dirty="0" err="1">
                <a:latin typeface="+mj-lt"/>
                <a:cs typeface="+mj-lt"/>
              </a:rPr>
              <a:t>νευρικών</a:t>
            </a:r>
            <a:r>
              <a:rPr lang="en-US" sz="2000" i="1" dirty="0">
                <a:latin typeface="+mj-lt"/>
                <a:cs typeface="+mj-lt"/>
              </a:rPr>
              <a:t> </a:t>
            </a:r>
            <a:r>
              <a:rPr lang="en-US" sz="2000" i="1" dirty="0" err="1">
                <a:latin typeface="+mj-lt"/>
                <a:cs typeface="+mj-lt"/>
              </a:rPr>
              <a:t>και</a:t>
            </a:r>
            <a:r>
              <a:rPr lang="en-US" sz="2000" i="1" dirty="0">
                <a:latin typeface="+mj-lt"/>
                <a:cs typeface="+mj-lt"/>
              </a:rPr>
              <a:t> </a:t>
            </a:r>
            <a:r>
              <a:rPr lang="en-US" sz="2000" i="1" dirty="0" err="1">
                <a:latin typeface="+mj-lt"/>
                <a:cs typeface="+mj-lt"/>
              </a:rPr>
              <a:t>διανοητικών</a:t>
            </a:r>
            <a:r>
              <a:rPr lang="en-US" sz="2000" i="1" dirty="0">
                <a:latin typeface="+mj-lt"/>
                <a:cs typeface="+mj-lt"/>
              </a:rPr>
              <a:t> </a:t>
            </a:r>
            <a:r>
              <a:rPr lang="en-US" sz="2000" i="1" dirty="0" err="1">
                <a:latin typeface="+mj-lt"/>
                <a:cs typeface="+mj-lt"/>
              </a:rPr>
              <a:t>αναπαραστάσεων</a:t>
            </a:r>
            <a:r>
              <a:rPr lang="en-US" sz="2000" i="1" dirty="0">
                <a:latin typeface="+mj-lt"/>
                <a:cs typeface="+mj-lt"/>
              </a:rPr>
              <a:t> </a:t>
            </a:r>
            <a:r>
              <a:rPr lang="en-US" sz="2000" i="1" dirty="0" err="1">
                <a:latin typeface="+mj-lt"/>
                <a:cs typeface="+mj-lt"/>
              </a:rPr>
              <a:t>αυτής</a:t>
            </a:r>
            <a:r>
              <a:rPr lang="en-US" sz="2000" i="1" dirty="0">
                <a:latin typeface="+mj-lt"/>
                <a:cs typeface="+mj-lt"/>
              </a:rPr>
              <a:t> </a:t>
            </a:r>
            <a:r>
              <a:rPr lang="en-US" sz="2000" i="1" dirty="0" err="1">
                <a:latin typeface="+mj-lt"/>
                <a:cs typeface="+mj-lt"/>
              </a:rPr>
              <a:t>της</a:t>
            </a:r>
            <a:r>
              <a:rPr lang="en-US" sz="2000" i="1" dirty="0">
                <a:latin typeface="+mj-lt"/>
                <a:cs typeface="+mj-lt"/>
              </a:rPr>
              <a:t> </a:t>
            </a:r>
            <a:r>
              <a:rPr lang="en-US" sz="2000" i="1" dirty="0" err="1">
                <a:latin typeface="+mj-lt"/>
                <a:cs typeface="+mj-lt"/>
              </a:rPr>
              <a:t>κατάστασης</a:t>
            </a:r>
            <a:r>
              <a:rPr lang="en-US" sz="2000" i="1" dirty="0">
                <a:latin typeface="+mj-lt"/>
                <a:cs typeface="+mj-lt"/>
              </a:rPr>
              <a:t>, </a:t>
            </a:r>
            <a:r>
              <a:rPr lang="en-US" sz="2000" i="1" dirty="0" err="1">
                <a:latin typeface="+mj-lt"/>
                <a:cs typeface="+mj-lt"/>
              </a:rPr>
              <a:t>συμπεριλαμβανομένης</a:t>
            </a:r>
            <a:r>
              <a:rPr lang="en-US" sz="2000" i="1" dirty="0">
                <a:latin typeface="+mj-lt"/>
                <a:cs typeface="+mj-lt"/>
              </a:rPr>
              <a:t> </a:t>
            </a:r>
            <a:r>
              <a:rPr lang="en-US" sz="2000" i="1" dirty="0" err="1">
                <a:latin typeface="+mj-lt"/>
                <a:cs typeface="+mj-lt"/>
              </a:rPr>
              <a:t>της</a:t>
            </a:r>
            <a:r>
              <a:rPr lang="en-US" sz="2000" i="1" dirty="0">
                <a:latin typeface="+mj-lt"/>
                <a:cs typeface="+mj-lt"/>
              </a:rPr>
              <a:t> </a:t>
            </a:r>
            <a:r>
              <a:rPr lang="en-US" sz="2000" i="1" dirty="0" err="1">
                <a:latin typeface="+mj-lt"/>
                <a:cs typeface="+mj-lt"/>
              </a:rPr>
              <a:t>ικανότητας</a:t>
            </a:r>
            <a:r>
              <a:rPr lang="en-US" sz="2000" i="1" dirty="0">
                <a:latin typeface="+mj-lt"/>
                <a:cs typeface="+mj-lt"/>
              </a:rPr>
              <a:t> </a:t>
            </a:r>
            <a:r>
              <a:rPr lang="en-US" sz="2000" i="1" dirty="0" err="1">
                <a:latin typeface="+mj-lt"/>
                <a:cs typeface="+mj-lt"/>
              </a:rPr>
              <a:t>να</a:t>
            </a:r>
            <a:r>
              <a:rPr lang="en-US" sz="2000" i="1" dirty="0">
                <a:latin typeface="+mj-lt"/>
                <a:cs typeface="+mj-lt"/>
              </a:rPr>
              <a:t> </a:t>
            </a:r>
            <a:r>
              <a:rPr lang="en-US" sz="2000" i="1" dirty="0" err="1">
                <a:latin typeface="+mj-lt"/>
                <a:cs typeface="+mj-lt"/>
              </a:rPr>
              <a:t>επηρεαστεί</a:t>
            </a:r>
            <a:r>
              <a:rPr lang="en-US" sz="2000" i="1" dirty="0">
                <a:latin typeface="+mj-lt"/>
                <a:cs typeface="+mj-lt"/>
              </a:rPr>
              <a:t> </a:t>
            </a:r>
            <a:r>
              <a:rPr lang="en-US" sz="2000" i="1" dirty="0" err="1">
                <a:latin typeface="+mj-lt"/>
                <a:cs typeface="+mj-lt"/>
              </a:rPr>
              <a:t>και</a:t>
            </a:r>
            <a:r>
              <a:rPr lang="en-US" sz="2000" i="1" dirty="0">
                <a:latin typeface="+mj-lt"/>
                <a:cs typeface="+mj-lt"/>
              </a:rPr>
              <a:t> </a:t>
            </a:r>
            <a:r>
              <a:rPr lang="en-US" sz="2000" i="1" dirty="0" err="1">
                <a:latin typeface="+mj-lt"/>
                <a:cs typeface="+mj-lt"/>
              </a:rPr>
              <a:t>να</a:t>
            </a:r>
            <a:r>
              <a:rPr lang="en-US" sz="2000" i="1" dirty="0">
                <a:latin typeface="+mj-lt"/>
                <a:cs typeface="+mj-lt"/>
              </a:rPr>
              <a:t> </a:t>
            </a:r>
            <a:r>
              <a:rPr lang="en-US" sz="2000" i="1" dirty="0" err="1">
                <a:latin typeface="+mj-lt"/>
                <a:cs typeface="+mj-lt"/>
              </a:rPr>
              <a:t>ταυτιστεί</a:t>
            </a:r>
            <a:r>
              <a:rPr lang="en-US" sz="2000" i="1" dirty="0">
                <a:latin typeface="+mj-lt"/>
                <a:cs typeface="+mj-lt"/>
              </a:rPr>
              <a:t> </a:t>
            </a:r>
            <a:r>
              <a:rPr lang="en-US" sz="2000" i="1" dirty="0" err="1">
                <a:latin typeface="+mj-lt"/>
                <a:cs typeface="+mj-lt"/>
              </a:rPr>
              <a:t>με</a:t>
            </a:r>
            <a:r>
              <a:rPr lang="en-US" sz="2000" i="1" dirty="0">
                <a:latin typeface="+mj-lt"/>
                <a:cs typeface="+mj-lt"/>
              </a:rPr>
              <a:t> </a:t>
            </a:r>
            <a:r>
              <a:rPr lang="en-US" sz="2000" i="1" dirty="0" err="1">
                <a:latin typeface="+mj-lt"/>
                <a:cs typeface="+mj-lt"/>
              </a:rPr>
              <a:t>τη</a:t>
            </a:r>
            <a:r>
              <a:rPr lang="en-US" sz="2000" i="1" dirty="0">
                <a:latin typeface="+mj-lt"/>
                <a:cs typeface="+mj-lt"/>
              </a:rPr>
              <a:t> </a:t>
            </a:r>
            <a:r>
              <a:rPr lang="en-US" sz="2000" i="1" dirty="0" err="1">
                <a:latin typeface="+mj-lt"/>
                <a:cs typeface="+mj-lt"/>
              </a:rPr>
              <a:t>συναισθηματική</a:t>
            </a:r>
            <a:r>
              <a:rPr lang="en-US" sz="2000" i="1" dirty="0">
                <a:latin typeface="+mj-lt"/>
                <a:cs typeface="+mj-lt"/>
              </a:rPr>
              <a:t> </a:t>
            </a:r>
            <a:r>
              <a:rPr lang="en-US" sz="2000" i="1" dirty="0" err="1">
                <a:latin typeface="+mj-lt"/>
                <a:cs typeface="+mj-lt"/>
              </a:rPr>
              <a:t>κατάσταση</a:t>
            </a:r>
            <a:r>
              <a:rPr lang="en-US" sz="2000" i="1" dirty="0">
                <a:latin typeface="+mj-lt"/>
                <a:cs typeface="+mj-lt"/>
              </a:rPr>
              <a:t> </a:t>
            </a:r>
            <a:r>
              <a:rPr lang="en-US" sz="2000" i="1" dirty="0" err="1">
                <a:latin typeface="+mj-lt"/>
                <a:cs typeface="+mj-lt"/>
              </a:rPr>
              <a:t>του</a:t>
            </a:r>
            <a:r>
              <a:rPr lang="en-US" sz="2000" i="1" dirty="0">
                <a:latin typeface="+mj-lt"/>
                <a:cs typeface="+mj-lt"/>
              </a:rPr>
              <a:t> </a:t>
            </a:r>
            <a:r>
              <a:rPr lang="en-US" sz="2000" i="1" dirty="0" err="1">
                <a:latin typeface="+mj-lt"/>
                <a:cs typeface="+mj-lt"/>
              </a:rPr>
              <a:t>άλλου</a:t>
            </a:r>
            <a:r>
              <a:rPr lang="en-US" sz="2000" i="1" dirty="0">
                <a:latin typeface="+mj-lt"/>
                <a:cs typeface="+mj-lt"/>
              </a:rPr>
              <a:t>, </a:t>
            </a:r>
            <a:r>
              <a:rPr lang="en-US" sz="2000" i="1" dirty="0" err="1">
                <a:latin typeface="+mj-lt"/>
                <a:cs typeface="+mj-lt"/>
              </a:rPr>
              <a:t>να</a:t>
            </a:r>
            <a:r>
              <a:rPr lang="en-US" sz="2000" i="1" dirty="0">
                <a:latin typeface="+mj-lt"/>
                <a:cs typeface="+mj-lt"/>
              </a:rPr>
              <a:t> </a:t>
            </a:r>
            <a:r>
              <a:rPr lang="en-US" sz="2000" i="1" dirty="0" err="1">
                <a:latin typeface="+mj-lt"/>
                <a:cs typeface="+mj-lt"/>
              </a:rPr>
              <a:t>εκτιμήσει</a:t>
            </a:r>
            <a:r>
              <a:rPr lang="en-US" sz="2000" i="1" dirty="0">
                <a:latin typeface="+mj-lt"/>
                <a:cs typeface="+mj-lt"/>
              </a:rPr>
              <a:t> </a:t>
            </a:r>
            <a:r>
              <a:rPr lang="en-US" sz="2000" i="1" dirty="0" err="1">
                <a:latin typeface="+mj-lt"/>
                <a:cs typeface="+mj-lt"/>
              </a:rPr>
              <a:t>τους</a:t>
            </a:r>
            <a:r>
              <a:rPr lang="en-US" sz="2000" i="1" dirty="0">
                <a:latin typeface="+mj-lt"/>
                <a:cs typeface="+mj-lt"/>
              </a:rPr>
              <a:t> </a:t>
            </a:r>
            <a:r>
              <a:rPr lang="en-US" sz="2000" i="1" dirty="0" err="1">
                <a:latin typeface="+mj-lt"/>
                <a:cs typeface="+mj-lt"/>
              </a:rPr>
              <a:t>λόγους</a:t>
            </a:r>
            <a:r>
              <a:rPr lang="en-US" sz="2000" i="1" dirty="0">
                <a:latin typeface="+mj-lt"/>
                <a:cs typeface="+mj-lt"/>
              </a:rPr>
              <a:t> </a:t>
            </a:r>
            <a:r>
              <a:rPr lang="en-US" sz="2000" i="1" dirty="0" err="1">
                <a:latin typeface="+mj-lt"/>
                <a:cs typeface="+mj-lt"/>
              </a:rPr>
              <a:t>που</a:t>
            </a:r>
            <a:r>
              <a:rPr lang="en-US" sz="2000" i="1" dirty="0">
                <a:latin typeface="+mj-lt"/>
                <a:cs typeface="+mj-lt"/>
              </a:rPr>
              <a:t> </a:t>
            </a:r>
            <a:r>
              <a:rPr lang="en-US" sz="2000" i="1" dirty="0" err="1">
                <a:latin typeface="+mj-lt"/>
                <a:cs typeface="+mj-lt"/>
              </a:rPr>
              <a:t>οδήγησαν</a:t>
            </a:r>
            <a:r>
              <a:rPr lang="en-US" sz="2000" i="1" dirty="0">
                <a:latin typeface="+mj-lt"/>
                <a:cs typeface="+mj-lt"/>
              </a:rPr>
              <a:t> </a:t>
            </a:r>
            <a:r>
              <a:rPr lang="en-US" sz="2000" i="1" dirty="0" err="1">
                <a:latin typeface="+mj-lt"/>
                <a:cs typeface="+mj-lt"/>
              </a:rPr>
              <a:t>στην</a:t>
            </a:r>
            <a:r>
              <a:rPr lang="en-US" sz="2000" i="1" dirty="0">
                <a:latin typeface="+mj-lt"/>
                <a:cs typeface="+mj-lt"/>
              </a:rPr>
              <a:t> </a:t>
            </a:r>
            <a:r>
              <a:rPr lang="en-US" sz="2000" i="1" dirty="0" err="1">
                <a:latin typeface="+mj-lt"/>
                <a:cs typeface="+mj-lt"/>
              </a:rPr>
              <a:t>κατάσταση</a:t>
            </a:r>
            <a:r>
              <a:rPr lang="en-US" sz="2000" i="1" dirty="0">
                <a:latin typeface="+mj-lt"/>
                <a:cs typeface="+mj-lt"/>
              </a:rPr>
              <a:t> </a:t>
            </a:r>
            <a:r>
              <a:rPr lang="en-US" sz="2000" i="1" dirty="0" err="1">
                <a:latin typeface="+mj-lt"/>
                <a:cs typeface="+mj-lt"/>
              </a:rPr>
              <a:t>αυτή</a:t>
            </a:r>
            <a:r>
              <a:rPr lang="en-US" sz="2000" i="1" dirty="0">
                <a:latin typeface="+mj-lt"/>
                <a:cs typeface="+mj-lt"/>
              </a:rPr>
              <a:t> </a:t>
            </a:r>
            <a:r>
              <a:rPr lang="en-US" sz="2000" i="1" dirty="0" err="1">
                <a:latin typeface="+mj-lt"/>
                <a:cs typeface="+mj-lt"/>
              </a:rPr>
              <a:t>και</a:t>
            </a:r>
            <a:r>
              <a:rPr lang="en-US" sz="2000" i="1" dirty="0">
                <a:latin typeface="+mj-lt"/>
                <a:cs typeface="+mj-lt"/>
              </a:rPr>
              <a:t> </a:t>
            </a:r>
            <a:r>
              <a:rPr lang="en-US" sz="2000" i="1" dirty="0" err="1">
                <a:latin typeface="+mj-lt"/>
                <a:cs typeface="+mj-lt"/>
              </a:rPr>
              <a:t>να</a:t>
            </a:r>
            <a:r>
              <a:rPr lang="en-US" sz="2000" i="1" dirty="0">
                <a:latin typeface="+mj-lt"/>
                <a:cs typeface="+mj-lt"/>
              </a:rPr>
              <a:t> </a:t>
            </a:r>
            <a:r>
              <a:rPr lang="en-US" sz="2000" i="1" dirty="0" err="1">
                <a:latin typeface="+mj-lt"/>
                <a:cs typeface="+mj-lt"/>
              </a:rPr>
              <a:t>ταυτιστεί</a:t>
            </a:r>
            <a:r>
              <a:rPr lang="en-US" sz="2000" i="1" dirty="0">
                <a:latin typeface="+mj-lt"/>
                <a:cs typeface="+mj-lt"/>
              </a:rPr>
              <a:t> </a:t>
            </a:r>
            <a:r>
              <a:rPr lang="en-US" sz="2000" i="1" dirty="0" err="1">
                <a:latin typeface="+mj-lt"/>
                <a:cs typeface="+mj-lt"/>
              </a:rPr>
              <a:t>με</a:t>
            </a:r>
            <a:r>
              <a:rPr lang="en-US" sz="2000" i="1" dirty="0">
                <a:latin typeface="+mj-lt"/>
                <a:cs typeface="+mj-lt"/>
              </a:rPr>
              <a:t> </a:t>
            </a:r>
            <a:r>
              <a:rPr lang="en-US" sz="2000" i="1" dirty="0" err="1">
                <a:latin typeface="+mj-lt"/>
                <a:cs typeface="+mj-lt"/>
              </a:rPr>
              <a:t>τον</a:t>
            </a:r>
            <a:r>
              <a:rPr lang="en-US" sz="2000" i="1" dirty="0">
                <a:latin typeface="+mj-lt"/>
                <a:cs typeface="+mj-lt"/>
              </a:rPr>
              <a:t> </a:t>
            </a:r>
            <a:r>
              <a:rPr lang="en-US" sz="2000" i="1" dirty="0" err="1">
                <a:latin typeface="+mj-lt"/>
                <a:cs typeface="+mj-lt"/>
              </a:rPr>
              <a:t>άλλο</a:t>
            </a:r>
            <a:r>
              <a:rPr lang="en-US" sz="2000" i="1" dirty="0">
                <a:latin typeface="+mj-lt"/>
                <a:cs typeface="+mj-lt"/>
              </a:rPr>
              <a:t>, </a:t>
            </a:r>
            <a:r>
              <a:rPr lang="en-US" sz="2000" i="1" dirty="0" err="1">
                <a:latin typeface="+mj-lt"/>
                <a:cs typeface="+mj-lt"/>
              </a:rPr>
              <a:t>υιοθετώντας</a:t>
            </a:r>
            <a:r>
              <a:rPr lang="en-US" sz="2000" i="1" dirty="0">
                <a:latin typeface="+mj-lt"/>
                <a:cs typeface="+mj-lt"/>
              </a:rPr>
              <a:t> </a:t>
            </a:r>
            <a:r>
              <a:rPr lang="en-US" sz="2000" i="1" dirty="0" err="1">
                <a:latin typeface="+mj-lt"/>
                <a:cs typeface="+mj-lt"/>
              </a:rPr>
              <a:t>τη</a:t>
            </a:r>
            <a:r>
              <a:rPr lang="en-US" sz="2000" i="1" dirty="0">
                <a:latin typeface="+mj-lt"/>
                <a:cs typeface="+mj-lt"/>
              </a:rPr>
              <a:t> </a:t>
            </a:r>
            <a:r>
              <a:rPr lang="en-US" sz="2000" i="1" dirty="0" err="1">
                <a:latin typeface="+mj-lt"/>
                <a:cs typeface="+mj-lt"/>
              </a:rPr>
              <a:t>δική</a:t>
            </a:r>
            <a:r>
              <a:rPr lang="en-US" sz="2000" i="1" dirty="0">
                <a:latin typeface="+mj-lt"/>
                <a:cs typeface="+mj-lt"/>
              </a:rPr>
              <a:t> </a:t>
            </a:r>
            <a:r>
              <a:rPr lang="en-US" sz="2000" i="1" dirty="0" err="1">
                <a:latin typeface="+mj-lt"/>
                <a:cs typeface="+mj-lt"/>
              </a:rPr>
              <a:t>του</a:t>
            </a:r>
            <a:r>
              <a:rPr lang="en-US" sz="2000" i="1" dirty="0">
                <a:latin typeface="+mj-lt"/>
                <a:cs typeface="+mj-lt"/>
              </a:rPr>
              <a:t> </a:t>
            </a:r>
            <a:r>
              <a:rPr lang="en-US" sz="2000" i="1" dirty="0" err="1">
                <a:latin typeface="+mj-lt"/>
                <a:cs typeface="+mj-lt"/>
              </a:rPr>
              <a:t>αντίληψη</a:t>
            </a:r>
            <a:r>
              <a:rPr lang="en-US" sz="2000" i="1" dirty="0">
                <a:latin typeface="+mj-lt"/>
                <a:cs typeface="+mj-lt"/>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2575"/>
            <a:ext cx="10515600" cy="1729105"/>
          </a:xfrm>
        </p:spPr>
        <p:txBody>
          <a:bodyPr>
            <a:normAutofit fontScale="90000"/>
          </a:bodyPr>
          <a:lstStyle/>
          <a:p>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Η Ενσυναίσθηση: Γονέας - Παιδί</a:t>
            </a:r>
            <a:br>
              <a:rPr lang="el-GR" altLang="en-US" b="1" dirty="0"/>
            </a:br>
            <a:r>
              <a:rPr lang="en-US" altLang="el-GR" sz="3110" dirty="0" err="1"/>
              <a:t>i</a:t>
            </a:r>
            <a:r>
              <a:rPr lang="en-US" altLang="el-GR" sz="3110" dirty="0"/>
              <a:t>.</a:t>
            </a:r>
            <a:r>
              <a:rPr lang="el-GR" altLang="en-US" sz="3110" dirty="0"/>
              <a:t> Η ικανότητα του γονέα να κατανοεί τον κόσμο </a:t>
            </a:r>
            <a:r>
              <a:rPr lang="el-GR" altLang="en-US" sz="3110" dirty="0" smtClean="0"/>
              <a:t>μέσα </a:t>
            </a:r>
            <a:r>
              <a:rPr lang="el-GR" altLang="en-US" sz="3110" dirty="0"/>
              <a:t>από τα μάτια του παιδιού</a:t>
            </a:r>
            <a:r>
              <a:rPr lang="en-GB" altLang="el-GR" sz="3110" i="1" dirty="0"/>
              <a:t> (</a:t>
            </a:r>
            <a:r>
              <a:rPr lang="el-GR" altLang="el-GR" sz="3110" i="1" dirty="0"/>
              <a:t>γνωστική διάσταση)</a:t>
            </a:r>
            <a:r>
              <a:rPr lang="el-GR" altLang="el-GR" sz="3110" dirty="0"/>
              <a:t> και να μπορεί να βιώνει/ κατανοεί τα συναισθήματα που βιώνει το παιδί </a:t>
            </a:r>
            <a:r>
              <a:rPr lang="el-GR" altLang="el-GR" sz="3110" i="1" dirty="0"/>
              <a:t>(συναισθηματική διάσταση)</a:t>
            </a:r>
            <a:r>
              <a:rPr lang="el-GR" altLang="en-US" sz="3110" dirty="0"/>
              <a:t/>
            </a:r>
            <a:br>
              <a:rPr lang="el-GR" altLang="en-US" sz="3110" dirty="0"/>
            </a:br>
            <a:r>
              <a:rPr lang="en-US" altLang="el-GR" sz="3110" dirty="0"/>
              <a:t>ii.</a:t>
            </a:r>
            <a:r>
              <a:rPr lang="el-GR" altLang="en-US" sz="3110" dirty="0"/>
              <a:t>Δεν πρέπει να κάνει δεκτές </a:t>
            </a:r>
            <a:r>
              <a:rPr lang="el-GR" altLang="en-US" sz="3110" i="1" u="sng" dirty="0"/>
              <a:t>όλες</a:t>
            </a:r>
            <a:r>
              <a:rPr lang="el-GR" altLang="en-US" sz="3110" dirty="0"/>
              <a:t> τις συμπεριφορές του παιδιού</a:t>
            </a:r>
            <a:r>
              <a:rPr lang="el-GR" altLang="en-US" sz="3110" b="1" dirty="0"/>
              <a:t/>
            </a:r>
            <a:br>
              <a:rPr lang="el-GR" altLang="en-US" sz="3110" b="1" dirty="0"/>
            </a:br>
            <a:r>
              <a:rPr lang="en-US" altLang="en-US" sz="3110" dirty="0"/>
              <a:t>iii.</a:t>
            </a:r>
            <a:r>
              <a:rPr lang="el-GR" altLang="en-US" sz="3110" dirty="0"/>
              <a:t>Ο γονέας μέσα σε αυτή τη σχέση πρέπει να έχει τη δυνατότητα να εκφράζει τις προσωπικές του ανάγκες που θέλει να πραγματοποιούνται και έτσι να διαπραγματευτεί με το </a:t>
            </a:r>
            <a:r>
              <a:rPr lang="el-GR" altLang="en-US" sz="3110" dirty="0" smtClean="0"/>
              <a:t>παιδί, </a:t>
            </a:r>
            <a:r>
              <a:rPr lang="el-GR" altLang="en-US" sz="3110" dirty="0"/>
              <a:t>τους κανόνες στην οικογένεια.</a:t>
            </a:r>
          </a:p>
        </p:txBody>
      </p:sp>
      <p:pic>
        <p:nvPicPr>
          <p:cNvPr id="4" name="Content Placeholder 3" descr="screen_shot_2021-02-04_at_10.59.47_p.m"/>
          <p:cNvPicPr>
            <a:picLocks noGrp="1" noChangeAspect="1"/>
          </p:cNvPicPr>
          <p:nvPr>
            <p:ph idx="1"/>
          </p:nvPr>
        </p:nvPicPr>
        <p:blipFill>
          <a:blip r:embed="rId2"/>
          <a:stretch>
            <a:fillRect/>
          </a:stretch>
        </p:blipFill>
        <p:spPr>
          <a:xfrm>
            <a:off x="224976" y="4643918"/>
            <a:ext cx="4311163" cy="1599871"/>
          </a:xfrm>
          <a:prstGeom prst="rect">
            <a:avLst/>
          </a:prstGeom>
          <a:effectLst>
            <a:softEdge rad="635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Ενσυναίσθηση: Εκπαιδευτικός - Μαθητής</a:t>
            </a:r>
            <a:r>
              <a:rPr lang="el-GR" altLang="en-US" dirty="0"/>
              <a:t/>
            </a:r>
            <a:br>
              <a:rPr lang="el-GR" altLang="en-US" dirty="0"/>
            </a:br>
            <a:r>
              <a:rPr lang="en-US" altLang="el-GR" sz="3110" dirty="0" err="1"/>
              <a:t>i</a:t>
            </a:r>
            <a:r>
              <a:rPr lang="en-US" altLang="el-GR" sz="3110" dirty="0"/>
              <a:t>. </a:t>
            </a:r>
            <a:r>
              <a:rPr lang="el-GR" altLang="en-US" sz="3110" dirty="0"/>
              <a:t>Ο εκπαιδευτικός είναι σωστό να συναισθάνεται έγκαιρα τα προβλήματα και τα συναισθήματα που νιώθει το παιδί μέσα στον εκπαιδευτικό χώρο</a:t>
            </a:r>
            <a:br>
              <a:rPr lang="el-GR" altLang="en-US" sz="3110" dirty="0"/>
            </a:br>
            <a:r>
              <a:rPr lang="en-US" altLang="el-GR" sz="3110" dirty="0"/>
              <a:t>ii.</a:t>
            </a:r>
            <a:r>
              <a:rPr lang="el-GR" altLang="el-GR" sz="3110" dirty="0"/>
              <a:t>Να προετοιμάζει την κατάλληλη εκπαιδευτική παρέμβαση, η οποία να στοχεύει στην πρόληψη της κάθε τυχόν συμπεριφοράς που παρατηρείται</a:t>
            </a:r>
            <a:br>
              <a:rPr lang="el-GR" altLang="el-GR" sz="3110" dirty="0"/>
            </a:br>
            <a:r>
              <a:rPr lang="el-GR" altLang="el-GR" sz="3110" dirty="0"/>
              <a:t/>
            </a:r>
            <a:br>
              <a:rPr lang="el-GR" altLang="el-GR" sz="3110" dirty="0"/>
            </a:br>
            <a:r>
              <a:rPr lang="el-GR" altLang="el-GR" sz="3110" dirty="0"/>
              <a:t>...Το παιδί που δημιουργεί θέματα μέσα στην τάξη και στο σχολείο είναι ένα παιδί που έχει άλυτα θέματα τα οποία δεν μπορεί να διαχειριστεί...</a:t>
            </a:r>
          </a:p>
        </p:txBody>
      </p:sp>
      <p:pic>
        <p:nvPicPr>
          <p:cNvPr id="4" name="Content Placeholder 3" descr="screen_shot_2021-02-04_at_10.59.47_p.m"/>
          <p:cNvPicPr>
            <a:picLocks noGrp="1" noChangeAspect="1"/>
          </p:cNvPicPr>
          <p:nvPr>
            <p:ph idx="1"/>
          </p:nvPr>
        </p:nvPicPr>
        <p:blipFill>
          <a:blip r:embed="rId2"/>
          <a:stretch>
            <a:fillRect/>
          </a:stretch>
        </p:blipFill>
        <p:spPr>
          <a:xfrm>
            <a:off x="8691937" y="4901214"/>
            <a:ext cx="3205537" cy="1804229"/>
          </a:xfrm>
          <a:prstGeom prst="rect">
            <a:avLst/>
          </a:prstGeom>
          <a:effectLst>
            <a:softEdge rad="635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
            </a:r>
            <a:br>
              <a:rPr lang="el-GR" altLang="en-US" b="1" dirty="0"/>
            </a:br>
            <a:r>
              <a:rPr lang="el-GR" altLang="en-US" b="1" dirty="0"/>
              <a:t>Τι κάνει ο εκπαιδευτικός;</a:t>
            </a:r>
            <a:r>
              <a:rPr lang="el-GR" altLang="en-US" dirty="0"/>
              <a:t/>
            </a:r>
            <a:br>
              <a:rPr lang="el-GR" altLang="en-US" dirty="0"/>
            </a:br>
            <a:r>
              <a:rPr lang="en-US" altLang="el-GR" sz="3110" dirty="0" err="1"/>
              <a:t>i</a:t>
            </a:r>
            <a:r>
              <a:rPr lang="en-US" altLang="el-GR" sz="3110" dirty="0"/>
              <a:t>. </a:t>
            </a:r>
            <a:r>
              <a:rPr lang="el-GR" altLang="el-GR" sz="3110" dirty="0"/>
              <a:t>Ουσιαστική και όχι κριτική ακρόαση</a:t>
            </a:r>
            <a:br>
              <a:rPr lang="el-GR" altLang="el-GR" sz="3110" dirty="0"/>
            </a:br>
            <a:r>
              <a:rPr lang="en-US" altLang="el-GR" sz="3110" dirty="0"/>
              <a:t>ii. </a:t>
            </a:r>
            <a:r>
              <a:rPr lang="el-GR" altLang="el-GR" sz="3110" dirty="0"/>
              <a:t>Προληπτική μόρφωση (</a:t>
            </a:r>
            <a:r>
              <a:rPr lang="en-US" altLang="el-GR" sz="3110" dirty="0" err="1"/>
              <a:t>Kabbat</a:t>
            </a:r>
            <a:r>
              <a:rPr lang="en-US" altLang="el-GR" sz="3110" dirty="0"/>
              <a:t> </a:t>
            </a:r>
            <a:r>
              <a:rPr lang="en-US" altLang="el-GR" sz="3110" dirty="0" err="1"/>
              <a:t>Zin</a:t>
            </a:r>
            <a:r>
              <a:rPr lang="en-US" altLang="el-GR" sz="3110" dirty="0"/>
              <a:t>)</a:t>
            </a:r>
            <a:r>
              <a:rPr lang="el-GR" altLang="el-GR" sz="3110" dirty="0"/>
              <a:t> : </a:t>
            </a:r>
            <a:br>
              <a:rPr lang="el-GR" altLang="el-GR" sz="3110" dirty="0"/>
            </a:br>
            <a:r>
              <a:rPr lang="el-GR" altLang="el-GR" sz="3110" dirty="0" smtClean="0"/>
              <a:t>Εκπαιδεύουμε </a:t>
            </a:r>
            <a:r>
              <a:rPr lang="el-GR" altLang="el-GR" sz="3110" dirty="0"/>
              <a:t>τα παιδιά για τη ζωή, όχι μόνο </a:t>
            </a:r>
            <a:br>
              <a:rPr lang="el-GR" altLang="el-GR" sz="3110" dirty="0"/>
            </a:br>
            <a:r>
              <a:rPr lang="el-GR" altLang="el-GR" sz="3110" dirty="0"/>
              <a:t>για τη δουλειά.</a:t>
            </a:r>
            <a:br>
              <a:rPr lang="el-GR" altLang="el-GR" sz="3110" dirty="0"/>
            </a:br>
            <a:r>
              <a:rPr lang="en-US" altLang="el-GR" sz="3110" dirty="0"/>
              <a:t>iii.</a:t>
            </a:r>
            <a:r>
              <a:rPr lang="el-GR" altLang="en-US" sz="3110" dirty="0"/>
              <a:t>Διάλογος για να κατανοήσουμε </a:t>
            </a:r>
            <a:br>
              <a:rPr lang="el-GR" altLang="en-US" sz="3110" dirty="0"/>
            </a:br>
            <a:r>
              <a:rPr lang="el-GR" altLang="en-US" sz="3110" dirty="0"/>
              <a:t>τον τρόπο σκέψης του παιδιού και εκείνο τον δικό μας</a:t>
            </a:r>
            <a:br>
              <a:rPr lang="el-GR" altLang="en-US" sz="3110" dirty="0"/>
            </a:br>
            <a:r>
              <a:rPr lang="en-US" altLang="el-GR" sz="3110" dirty="0"/>
              <a:t>iv</a:t>
            </a:r>
            <a:r>
              <a:rPr lang="el-GR" altLang="el-GR" sz="3110" dirty="0"/>
              <a:t>. Να “εμπλακεί” ο μαθητής σε δραστηριότητες που αφορούν ζητήματα κοινωνικών σχέσεων, αλλά και να καλλιεργεί κλίμα αποδοχής  για παιδιά με ειδικές ιδιαιτερότητες.</a:t>
            </a:r>
            <a:br>
              <a:rPr lang="el-GR" altLang="el-GR" sz="3110" dirty="0"/>
            </a:br>
            <a:r>
              <a:rPr lang="en-US" altLang="el-GR" sz="3110" dirty="0"/>
              <a:t>v.</a:t>
            </a:r>
            <a:r>
              <a:rPr lang="el-GR" altLang="en-US" sz="3110" dirty="0"/>
              <a:t>Προσαρμογή παιδαγωγικών μεθόδων , στόχων αγωγής</a:t>
            </a:r>
            <a:br>
              <a:rPr lang="el-GR" altLang="en-US" sz="3110" dirty="0"/>
            </a:br>
            <a:r>
              <a:rPr lang="en-US" altLang="en-US" sz="3110" dirty="0"/>
              <a:t>vi.</a:t>
            </a:r>
            <a:r>
              <a:rPr lang="el-GR" altLang="en-US" sz="3110" dirty="0"/>
              <a:t>Κοινωνικοποίηση όλων των μελών. Η εκπαιδευτική διαδικασία πρέπει να αποτελεί συλλογικό δρώμενο δηλ. ΟΛΟΙ ΜΑΖΙ.</a:t>
            </a:r>
            <a:br>
              <a:rPr lang="el-GR" altLang="en-US" sz="3110" dirty="0"/>
            </a:br>
            <a:r>
              <a:rPr lang="en-US" altLang="el-GR" sz="3110" dirty="0"/>
              <a:t>vii.</a:t>
            </a:r>
            <a:r>
              <a:rPr lang="el-GR" altLang="en-US" sz="3110" dirty="0"/>
              <a:t>Θετικό κλίμα μέσα στην τάξη με </a:t>
            </a:r>
            <a:r>
              <a:rPr lang="el-GR" altLang="en-US" sz="3110" dirty="0" smtClean="0"/>
              <a:t>στόχους </a:t>
            </a:r>
            <a:r>
              <a:rPr lang="el-GR" altLang="en-US" sz="3110" dirty="0"/>
              <a:t/>
            </a:r>
            <a:br>
              <a:rPr lang="el-GR" altLang="en-US" sz="3110" dirty="0"/>
            </a:br>
            <a:r>
              <a:rPr lang="el-GR" altLang="en-US" sz="3110" dirty="0"/>
              <a:t>Αλληλεπίδραση - Συνεργασία - Προσαρμογή - Αποδοχή</a:t>
            </a:r>
          </a:p>
        </p:txBody>
      </p:sp>
      <p:pic>
        <p:nvPicPr>
          <p:cNvPr id="4" name="Content Placeholder 3" descr="screen_shot_2021-02-04_at_10.59.47_p.m"/>
          <p:cNvPicPr>
            <a:picLocks noGrp="1" noChangeAspect="1"/>
          </p:cNvPicPr>
          <p:nvPr>
            <p:ph idx="1"/>
          </p:nvPr>
        </p:nvPicPr>
        <p:blipFill>
          <a:blip r:embed="rId2" cstate="print"/>
          <a:stretch>
            <a:fillRect/>
          </a:stretch>
        </p:blipFill>
        <p:spPr>
          <a:xfrm>
            <a:off x="9112592" y="380145"/>
            <a:ext cx="2664961" cy="1500026"/>
          </a:xfrm>
          <a:prstGeom prst="rect">
            <a:avLst/>
          </a:prstGeom>
          <a:effectLst>
            <a:softEdge rad="6350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710" y="1406525"/>
            <a:ext cx="7966075" cy="3678555"/>
          </a:xfrm>
        </p:spPr>
        <p:txBody>
          <a:bodyPr>
            <a:normAutofit fontScale="90000"/>
          </a:bodyPr>
          <a:lstStyle/>
          <a:p>
            <a:r>
              <a:rPr lang="el-GR" altLang="en-US" sz="2220" b="1" dirty="0"/>
              <a:t>Τύποι ενσυναίσθησης</a:t>
            </a:r>
            <a:r>
              <a:rPr lang="el-GR" altLang="en-US" sz="2220" dirty="0"/>
              <a:t/>
            </a:r>
            <a:br>
              <a:rPr lang="el-GR" altLang="en-US" sz="2220" dirty="0"/>
            </a:br>
            <a:r>
              <a:rPr lang="el-GR" altLang="en-US" sz="2220" dirty="0"/>
              <a:t>Οι επιστήμονες έχουν καταλήξει σε δύο διακριτές κατηγορίες της ενσυναίσθησης.</a:t>
            </a:r>
            <a:br>
              <a:rPr lang="el-GR" altLang="en-US" sz="2220" dirty="0"/>
            </a:br>
            <a:r>
              <a:rPr lang="el-GR" altLang="en-US" sz="2220" b="1" i="1" dirty="0"/>
              <a:t> </a:t>
            </a:r>
            <a:r>
              <a:rPr lang="en-US" altLang="en-US" sz="2220" b="1" i="1" dirty="0" err="1"/>
              <a:t>i</a:t>
            </a:r>
            <a:r>
              <a:rPr lang="en-US" altLang="en-US" sz="2220" b="1" i="1" dirty="0"/>
              <a:t>.</a:t>
            </a:r>
            <a:r>
              <a:rPr lang="el-GR" altLang="en-US" sz="2220" b="1" i="1" dirty="0"/>
              <a:t>Η συναισθηματική ενσυναίσθηση </a:t>
            </a:r>
            <a:r>
              <a:rPr lang="el-GR" altLang="en-US" sz="2220" dirty="0"/>
              <a:t>απαντά και σε άλλα θηλαστικά, αφορά τη στιγμιαία και αυτόματη αντίδραση σε ένα ερέθισμα και φαίνεται να είναι απόρροια εξελικτικών μηχανισμών. Εξελικτικά, δηλαδή, τα άτομα που ήταν σε θέση να αντιδρούν με αγωνία αντί για επιθετικότητα στην αγωνία ενός τρίτου, ήταν πιο πιθανό να επιβιώσουν και να αναπαραχθούν γιατί ήταν σε θέση να φροντίζουν καλυτέρα τους απογόνους τους και να είναι σε μεγαλύτερη ετοιμότητα ενάντια σε πιθανούς εξωγενείς κινδύνους</a:t>
            </a:r>
            <a:br>
              <a:rPr lang="el-GR" altLang="en-US" sz="2220" dirty="0"/>
            </a:br>
            <a:r>
              <a:rPr lang="el-GR" altLang="en-US" sz="2220" dirty="0"/>
              <a:t/>
            </a:r>
            <a:br>
              <a:rPr lang="el-GR" altLang="en-US" sz="2220" dirty="0"/>
            </a:br>
            <a:r>
              <a:rPr lang="en-US" altLang="el-GR" sz="2220" b="1" dirty="0"/>
              <a:t>ii.</a:t>
            </a:r>
            <a:r>
              <a:rPr lang="en-US" altLang="el-GR" sz="2220" dirty="0"/>
              <a:t> </a:t>
            </a:r>
            <a:r>
              <a:rPr lang="el-GR" altLang="en-US" sz="2220" dirty="0"/>
              <a:t>Από την άλλη μεριά, </a:t>
            </a:r>
            <a:r>
              <a:rPr lang="el-GR" altLang="en-US" sz="2220" b="1" i="1" dirty="0"/>
              <a:t>η </a:t>
            </a:r>
            <a:r>
              <a:rPr lang="el-GR" altLang="en-US" sz="2220" b="1" i="1" dirty="0" err="1"/>
              <a:t>γνωσιακή</a:t>
            </a:r>
            <a:r>
              <a:rPr lang="el-GR" altLang="en-US" sz="2220" b="1" i="1" dirty="0"/>
              <a:t> ενσυναίσθηση </a:t>
            </a:r>
            <a:r>
              <a:rPr lang="el-GR" altLang="en-US" sz="2220" dirty="0"/>
              <a:t>έχει να κάνει με μια όχι τόσο αυθόρμητη αντίδραση, αλλά με μια συνειδητή κατανόηση της συναισθηματικής κατάστασης ενός τρίτου, συνεπάγεται παροχή βοήθειας και αναπτύσσεται αργότερα στη ζωή. Σχετίζεται με τις εμπειρίες του υποκειμένου και γι’ αυτό απαντά -εντονότερα- σε ανώτερα θηλαστικά όπως ο άνθρωπος, ο ελέφαντας, το δελφίνι κλπ. Για παράδειγμα, ένα δελφίνι μπορεί να «σώσει» ένα άλλο δελφίνι αν αυτό δεν μπορεί να αναπνεύσει ή ένας νεαρός χιμπατζής μπορεί να φέρει φρούτα από το δέντρο σε ένα γηραιότερο χιμπατζή που έχει χάσει την ικανότητα αναρρίχησης</a:t>
            </a:r>
            <a:r>
              <a:rPr lang="el-GR" altLang="en-US" sz="1780" dirty="0"/>
              <a:t>.</a:t>
            </a:r>
          </a:p>
        </p:txBody>
      </p:sp>
      <p:pic>
        <p:nvPicPr>
          <p:cNvPr id="4" name="Content Placeholder 3" descr="screen_shot_2021-02-04_at_10.59.47_p.m"/>
          <p:cNvPicPr>
            <a:picLocks noGrp="1" noChangeAspect="1"/>
          </p:cNvPicPr>
          <p:nvPr>
            <p:ph idx="1"/>
          </p:nvPr>
        </p:nvPicPr>
        <p:blipFill>
          <a:blip r:embed="rId2"/>
          <a:stretch>
            <a:fillRect/>
          </a:stretch>
        </p:blipFill>
        <p:spPr>
          <a:xfrm rot="5400000">
            <a:off x="8086979" y="1575727"/>
            <a:ext cx="3991969" cy="2247163"/>
          </a:xfrm>
          <a:prstGeom prst="rect">
            <a:avLst/>
          </a:prstGeom>
          <a:effectLst>
            <a:softEdge rad="6350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
            </a:r>
            <a:br>
              <a:rPr lang="en-US" sz="2220"/>
            </a:br>
            <a:r>
              <a:rPr lang="en-US" sz="2220"/>
              <a:t>Μπορεί</a:t>
            </a:r>
            <a:r>
              <a:rPr lang="en-US" sz="2220" b="1" i="1"/>
              <a:t> η ενσυναίσθηση</a:t>
            </a:r>
            <a:r>
              <a:rPr lang="en-US" sz="2220"/>
              <a:t> να καλλιεργηθεί και να υπερκεράσει παγιωμένες προκαταλήψεις;</a:t>
            </a:r>
            <a:br>
              <a:rPr lang="en-US" sz="2220"/>
            </a:br>
            <a:r>
              <a:rPr lang="en-US" sz="2220" b="1" i="1"/>
              <a:t>Η γνωσιακή ενσυναίσθηση</a:t>
            </a:r>
            <a:r>
              <a:rPr lang="en-US" sz="2220"/>
              <a:t> μπορεί και πρέπει να ενισχυθεί στη διάρκεια της ζωής ενός ανθρώπου ώστε να υπερκεραστούν προκαταλήψεις και φοβίες για τη διαφορετικότητα. Πώς μπορεί να γίνει αυτό; Φυσικά, με την απλή προσπάθεια να «μπει στα παπούτσια του άλλου».</a:t>
            </a:r>
            <a:br>
              <a:rPr lang="en-US" sz="2220"/>
            </a:br>
            <a:r>
              <a:rPr lang="en-US" sz="2220"/>
              <a:t/>
            </a:r>
            <a:br>
              <a:rPr lang="en-US" sz="2220"/>
            </a:br>
            <a:r>
              <a:rPr lang="en-US" sz="2220"/>
              <a:t>Μια ενδιαφέρουσα μελέτη δείχνει ότι το ατομικό παιχνίδι με κούκλες στην παιδική ηλικία βοηθάει στην ανάπτυξη της ενσυναίσθησης σε σχέση με παιχνίδια μπροστά από μια οθόνη. Επίσης, στη Δανία, τα παιδιά στο σχολείο κάνουν μαθήματα ενσυναίσθησης. Για την ακρίβεια, τα παιδιά μαθαίνουν να εκφράζουν τα συναισθήματά τους και να σέβονται τα συναισθήματα των άλλων παιδιών με αποτέλεσμα να ενισχύουν τη μεταξύ τους σχέση και να μειώνουν το bullying και την περιθωριοποίηση. Σύμφωνα με τον παγκόσμιο χάρτη ευτυχίας 2017-2019 η Δανία έρχεται στη δεύτερη θέση παγκοσμίως μετά τη Φινλανδία! (Η Ελλάδα κατατάσσεται στην 77η θέση σε σύνολο 153 χωρών). Μπορεί η ενίσχυση της ενσυναίσθησης να αποτελεί παράγοντα για το θετικό αποτέλεσμα της Δανίας; Δεν μπορούμε να το πούμε με σιγουριά. Δεν είναι απίθανο ωστόσο.</a:t>
            </a:r>
            <a:br>
              <a:rPr lang="en-US" sz="2220"/>
            </a:br>
            <a:r>
              <a:rPr lang="en-US" sz="2220"/>
              <a:t/>
            </a:r>
            <a:br>
              <a:rPr lang="en-US" sz="2220"/>
            </a:br>
            <a:r>
              <a:rPr lang="en-US" sz="2220" b="1" i="1"/>
              <a:t>Η ενσυναίσθηση</a:t>
            </a:r>
            <a:r>
              <a:rPr lang="en-US" sz="2220"/>
              <a:t> απαιτεί γνωσιακές, συναισθηματικές, συμπεριφορικές και ηθικές ικανότητες ώστε να μπορεί κανείς να ταυτίζεται με τη συναισθηματική κατάσταση των άλλων.</a:t>
            </a:r>
            <a:br>
              <a:rPr lang="en-US" sz="2220"/>
            </a:br>
            <a:r>
              <a:rPr lang="en-US" sz="2220"/>
              <a:t> Η συμπόνια είναι μια τρυφερή απόκριση στον πόνο, στη δυσκολία, </a:t>
            </a:r>
            <a:br>
              <a:rPr lang="en-US" sz="2220"/>
            </a:br>
            <a:r>
              <a:rPr lang="en-US" sz="2220"/>
              <a:t>στην αδικία. Η συμπόνια δεν μπορεί να υπάρξει χωρίς ενσυναίσθηση, </a:t>
            </a:r>
            <a:br>
              <a:rPr lang="en-US" sz="2220"/>
            </a:br>
            <a:r>
              <a:rPr lang="en-US" sz="2220"/>
              <a:t>καθώς αποτελούν μέρος της ίδιας απόκρισης που κινεί τους</a:t>
            </a:r>
            <a:br>
              <a:rPr lang="en-US" sz="2220"/>
            </a:br>
            <a:r>
              <a:rPr lang="en-US" sz="2220"/>
              <a:t> ανθρώπους από την παρατήρηση στην πράξη.</a:t>
            </a:r>
            <a:br>
              <a:rPr lang="en-US" sz="2220"/>
            </a:br>
            <a:r>
              <a:rPr lang="en-US" sz="2220"/>
              <a:t/>
            </a:r>
            <a:br>
              <a:rPr lang="en-US" sz="2220"/>
            </a:br>
            <a:endParaRPr lang="en-US" sz="2220"/>
          </a:p>
        </p:txBody>
      </p:sp>
      <p:pic>
        <p:nvPicPr>
          <p:cNvPr id="4" name="Content Placeholder 3" descr="23f6a067599ae98276b159b7685c0abf_XL"/>
          <p:cNvPicPr>
            <a:picLocks noGrp="1" noChangeAspect="1"/>
          </p:cNvPicPr>
          <p:nvPr>
            <p:ph idx="1"/>
          </p:nvPr>
        </p:nvPicPr>
        <p:blipFill>
          <a:blip r:embed="rId2" cstate="print"/>
          <a:stretch>
            <a:fillRect/>
          </a:stretch>
        </p:blipFill>
        <p:spPr>
          <a:xfrm>
            <a:off x="8959786" y="4814735"/>
            <a:ext cx="3102074" cy="1700258"/>
          </a:xfrm>
          <a:prstGeom prst="rect">
            <a:avLst/>
          </a:prstGeom>
          <a:effectLst>
            <a:softEdge rad="635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2665" dirty="0">
                <a:sym typeface="+mn-ea"/>
              </a:rPr>
              <a:t/>
            </a:r>
            <a:br>
              <a:rPr lang="en-US" sz="2665" dirty="0">
                <a:sym typeface="+mn-ea"/>
              </a:rPr>
            </a:br>
            <a:r>
              <a:rPr lang="en-US" sz="3110" dirty="0">
                <a:sym typeface="+mn-ea"/>
              </a:rPr>
              <a:t>Η </a:t>
            </a:r>
            <a:r>
              <a:rPr lang="en-US" sz="3110" dirty="0" err="1">
                <a:sym typeface="+mn-ea"/>
              </a:rPr>
              <a:t>εξωστρέφεια</a:t>
            </a:r>
            <a:r>
              <a:rPr lang="en-US" sz="3110" dirty="0">
                <a:sym typeface="+mn-ea"/>
              </a:rPr>
              <a:t>, </a:t>
            </a:r>
            <a:r>
              <a:rPr lang="en-US" sz="3110" dirty="0" err="1">
                <a:sym typeface="+mn-ea"/>
              </a:rPr>
              <a:t>τα</a:t>
            </a:r>
            <a:r>
              <a:rPr lang="en-US" sz="3110" dirty="0">
                <a:sym typeface="+mn-ea"/>
              </a:rPr>
              <a:t> </a:t>
            </a:r>
            <a:r>
              <a:rPr lang="en-US" sz="3110" dirty="0" err="1">
                <a:sym typeface="+mn-ea"/>
              </a:rPr>
              <a:t>ταξίδια</a:t>
            </a:r>
            <a:r>
              <a:rPr lang="en-US" sz="3110" dirty="0">
                <a:sym typeface="+mn-ea"/>
              </a:rPr>
              <a:t>, η </a:t>
            </a:r>
            <a:r>
              <a:rPr lang="en-US" sz="3110" dirty="0" err="1">
                <a:sym typeface="+mn-ea"/>
              </a:rPr>
              <a:t>συναναστροφή</a:t>
            </a:r>
            <a:r>
              <a:rPr lang="en-US" sz="3110" dirty="0">
                <a:sym typeface="+mn-ea"/>
              </a:rPr>
              <a:t>, η </a:t>
            </a:r>
            <a:r>
              <a:rPr lang="en-US" sz="3110" dirty="0" err="1">
                <a:sym typeface="+mn-ea"/>
              </a:rPr>
              <a:t>καθημερινή</a:t>
            </a:r>
            <a:r>
              <a:rPr lang="en-US" sz="3110" dirty="0">
                <a:sym typeface="+mn-ea"/>
              </a:rPr>
              <a:t> </a:t>
            </a:r>
            <a:r>
              <a:rPr lang="en-US" sz="3110" dirty="0" err="1">
                <a:sym typeface="+mn-ea"/>
              </a:rPr>
              <a:t>τριβή</a:t>
            </a:r>
            <a:r>
              <a:rPr lang="en-US" sz="3110" dirty="0">
                <a:sym typeface="+mn-ea"/>
              </a:rPr>
              <a:t> </a:t>
            </a:r>
            <a:r>
              <a:rPr lang="en-US" sz="3110" dirty="0" err="1">
                <a:sym typeface="+mn-ea"/>
              </a:rPr>
              <a:t>με</a:t>
            </a:r>
            <a:r>
              <a:rPr lang="en-US" sz="3110" dirty="0">
                <a:sym typeface="+mn-ea"/>
              </a:rPr>
              <a:t> </a:t>
            </a:r>
            <a:r>
              <a:rPr lang="en-US" sz="3110" dirty="0" err="1">
                <a:sym typeface="+mn-ea"/>
              </a:rPr>
              <a:t>ανθρώπους</a:t>
            </a:r>
            <a:r>
              <a:rPr lang="en-US" sz="3110" dirty="0">
                <a:sym typeface="+mn-ea"/>
              </a:rPr>
              <a:t> </a:t>
            </a:r>
            <a:r>
              <a:rPr lang="en-US" sz="3110" dirty="0" err="1">
                <a:sym typeface="+mn-ea"/>
              </a:rPr>
              <a:t>διαφορετικούς</a:t>
            </a:r>
            <a:r>
              <a:rPr lang="en-US" sz="3110" dirty="0">
                <a:sym typeface="+mn-ea"/>
              </a:rPr>
              <a:t> </a:t>
            </a:r>
            <a:r>
              <a:rPr lang="en-US" sz="3110" dirty="0" err="1">
                <a:sym typeface="+mn-ea"/>
              </a:rPr>
              <a:t>από</a:t>
            </a:r>
            <a:r>
              <a:rPr lang="en-US" sz="3110" dirty="0">
                <a:sym typeface="+mn-ea"/>
              </a:rPr>
              <a:t> </a:t>
            </a:r>
            <a:r>
              <a:rPr lang="en-US" sz="3110" dirty="0" err="1">
                <a:sym typeface="+mn-ea"/>
              </a:rPr>
              <a:t>εμάς</a:t>
            </a:r>
            <a:r>
              <a:rPr lang="en-US" sz="3110" dirty="0">
                <a:sym typeface="+mn-ea"/>
              </a:rPr>
              <a:t>, η </a:t>
            </a:r>
            <a:r>
              <a:rPr lang="en-US" sz="3110" dirty="0" err="1">
                <a:sym typeface="+mn-ea"/>
              </a:rPr>
              <a:t>αλληλεπίδραση</a:t>
            </a:r>
            <a:r>
              <a:rPr lang="en-US" sz="3110" dirty="0">
                <a:sym typeface="+mn-ea"/>
              </a:rPr>
              <a:t> </a:t>
            </a:r>
            <a:r>
              <a:rPr lang="en-US" sz="3110" dirty="0" err="1">
                <a:sym typeface="+mn-ea"/>
              </a:rPr>
              <a:t>και</a:t>
            </a:r>
            <a:r>
              <a:rPr lang="en-US" sz="3110" dirty="0">
                <a:sym typeface="+mn-ea"/>
              </a:rPr>
              <a:t> η </a:t>
            </a:r>
            <a:r>
              <a:rPr lang="en-US" sz="3110" dirty="0" err="1">
                <a:sym typeface="+mn-ea"/>
              </a:rPr>
              <a:t>ανταλλαγή</a:t>
            </a:r>
            <a:r>
              <a:rPr lang="en-US" sz="3110" dirty="0">
                <a:sym typeface="+mn-ea"/>
              </a:rPr>
              <a:t> </a:t>
            </a:r>
            <a:r>
              <a:rPr lang="en-US" sz="3110" dirty="0" err="1">
                <a:sym typeface="+mn-ea"/>
              </a:rPr>
              <a:t>εμπειριών</a:t>
            </a:r>
            <a:r>
              <a:rPr lang="en-US" sz="3110" dirty="0">
                <a:sym typeface="+mn-ea"/>
              </a:rPr>
              <a:t> </a:t>
            </a:r>
            <a:r>
              <a:rPr lang="en-US" sz="3110" dirty="0" err="1">
                <a:sym typeface="+mn-ea"/>
              </a:rPr>
              <a:t>μπορεί</a:t>
            </a:r>
            <a:r>
              <a:rPr lang="en-US" sz="3110" dirty="0">
                <a:sym typeface="+mn-ea"/>
              </a:rPr>
              <a:t> </a:t>
            </a:r>
            <a:r>
              <a:rPr lang="en-US" sz="3110" dirty="0" err="1">
                <a:sym typeface="+mn-ea"/>
              </a:rPr>
              <a:t>να</a:t>
            </a:r>
            <a:r>
              <a:rPr lang="en-US" sz="3110" dirty="0">
                <a:sym typeface="+mn-ea"/>
              </a:rPr>
              <a:t> </a:t>
            </a:r>
            <a:r>
              <a:rPr lang="en-US" sz="3110" dirty="0" err="1">
                <a:sym typeface="+mn-ea"/>
              </a:rPr>
              <a:t>χτίσει</a:t>
            </a:r>
            <a:r>
              <a:rPr lang="en-US" sz="3110" dirty="0">
                <a:sym typeface="+mn-ea"/>
              </a:rPr>
              <a:t> </a:t>
            </a:r>
            <a:r>
              <a:rPr lang="en-US" sz="3110" dirty="0" err="1">
                <a:sym typeface="+mn-ea"/>
              </a:rPr>
              <a:t>μια</a:t>
            </a:r>
            <a:r>
              <a:rPr lang="en-US" sz="3110" dirty="0">
                <a:sym typeface="+mn-ea"/>
              </a:rPr>
              <a:t> </a:t>
            </a:r>
            <a:r>
              <a:rPr lang="en-US" sz="3110" dirty="0" err="1">
                <a:sym typeface="+mn-ea"/>
              </a:rPr>
              <a:t>πραγματική</a:t>
            </a:r>
            <a:r>
              <a:rPr lang="en-US" sz="3110" dirty="0">
                <a:sym typeface="+mn-ea"/>
              </a:rPr>
              <a:t> </a:t>
            </a:r>
            <a:r>
              <a:rPr lang="en-US" sz="3110" dirty="0" err="1">
                <a:sym typeface="+mn-ea"/>
              </a:rPr>
              <a:t>σχέση</a:t>
            </a:r>
            <a:r>
              <a:rPr lang="en-US" sz="3110" dirty="0">
                <a:sym typeface="+mn-ea"/>
              </a:rPr>
              <a:t>, </a:t>
            </a:r>
            <a:r>
              <a:rPr lang="en-US" sz="3110" dirty="0" err="1">
                <a:sym typeface="+mn-ea"/>
              </a:rPr>
              <a:t>να</a:t>
            </a:r>
            <a:r>
              <a:rPr lang="en-US" sz="3110" dirty="0">
                <a:sym typeface="+mn-ea"/>
              </a:rPr>
              <a:t> </a:t>
            </a:r>
            <a:r>
              <a:rPr lang="en-US" sz="3110" dirty="0" err="1">
                <a:sym typeface="+mn-ea"/>
              </a:rPr>
              <a:t>μειώσει</a:t>
            </a:r>
            <a:r>
              <a:rPr lang="en-US" sz="3110" dirty="0">
                <a:sym typeface="+mn-ea"/>
              </a:rPr>
              <a:t> </a:t>
            </a:r>
            <a:r>
              <a:rPr lang="en-US" sz="3110" dirty="0" err="1">
                <a:sym typeface="+mn-ea"/>
              </a:rPr>
              <a:t>τις</a:t>
            </a:r>
            <a:r>
              <a:rPr lang="en-US" sz="3110" dirty="0">
                <a:sym typeface="+mn-ea"/>
              </a:rPr>
              <a:t> </a:t>
            </a:r>
            <a:r>
              <a:rPr lang="en-US" sz="3110" dirty="0" err="1">
                <a:sym typeface="+mn-ea"/>
              </a:rPr>
              <a:t>εντάσεις</a:t>
            </a:r>
            <a:r>
              <a:rPr lang="en-US" sz="3110" dirty="0">
                <a:sym typeface="+mn-ea"/>
              </a:rPr>
              <a:t>, </a:t>
            </a:r>
            <a:r>
              <a:rPr lang="en-US" sz="3110" dirty="0" err="1">
                <a:sym typeface="+mn-ea"/>
              </a:rPr>
              <a:t>να</a:t>
            </a:r>
            <a:r>
              <a:rPr lang="en-US" sz="3110" dirty="0">
                <a:sym typeface="+mn-ea"/>
              </a:rPr>
              <a:t> </a:t>
            </a:r>
            <a:r>
              <a:rPr lang="en-US" sz="3110" dirty="0" err="1">
                <a:sym typeface="+mn-ea"/>
              </a:rPr>
              <a:t>απαλύνει</a:t>
            </a:r>
            <a:r>
              <a:rPr lang="en-US" sz="3110" dirty="0">
                <a:sym typeface="+mn-ea"/>
              </a:rPr>
              <a:t> </a:t>
            </a:r>
            <a:r>
              <a:rPr lang="en-US" sz="3110" dirty="0" err="1">
                <a:sym typeface="+mn-ea"/>
              </a:rPr>
              <a:t>τις</a:t>
            </a:r>
            <a:r>
              <a:rPr lang="en-US" sz="3110" dirty="0">
                <a:sym typeface="+mn-ea"/>
              </a:rPr>
              <a:t> </a:t>
            </a:r>
            <a:r>
              <a:rPr lang="en-US" sz="3110" dirty="0" err="1">
                <a:sym typeface="+mn-ea"/>
              </a:rPr>
              <a:t>διαφορές</a:t>
            </a:r>
            <a:r>
              <a:rPr lang="en-US" sz="3110" dirty="0">
                <a:sym typeface="+mn-ea"/>
              </a:rPr>
              <a:t> </a:t>
            </a:r>
            <a:r>
              <a:rPr lang="en-US" sz="3110" dirty="0" err="1">
                <a:sym typeface="+mn-ea"/>
              </a:rPr>
              <a:t>και</a:t>
            </a:r>
            <a:r>
              <a:rPr lang="en-US" sz="3110" dirty="0">
                <a:sym typeface="+mn-ea"/>
              </a:rPr>
              <a:t> </a:t>
            </a:r>
            <a:r>
              <a:rPr lang="en-US" sz="3110" dirty="0" err="1">
                <a:sym typeface="+mn-ea"/>
              </a:rPr>
              <a:t>να</a:t>
            </a:r>
            <a:r>
              <a:rPr lang="en-US" sz="3110" dirty="0">
                <a:sym typeface="+mn-ea"/>
              </a:rPr>
              <a:t> </a:t>
            </a:r>
            <a:r>
              <a:rPr lang="en-US" sz="3110" dirty="0" err="1">
                <a:sym typeface="+mn-ea"/>
              </a:rPr>
              <a:t>βελτιώσει</a:t>
            </a:r>
            <a:r>
              <a:rPr lang="en-US" sz="3110" dirty="0">
                <a:sym typeface="+mn-ea"/>
              </a:rPr>
              <a:t> </a:t>
            </a:r>
            <a:r>
              <a:rPr lang="en-US" sz="3110" dirty="0" err="1">
                <a:sym typeface="+mn-ea"/>
              </a:rPr>
              <a:t>μια</a:t>
            </a:r>
            <a:r>
              <a:rPr lang="en-US" sz="3110" dirty="0">
                <a:sym typeface="+mn-ea"/>
              </a:rPr>
              <a:t> </a:t>
            </a:r>
            <a:r>
              <a:rPr lang="en-US" sz="3110" dirty="0" err="1">
                <a:sym typeface="+mn-ea"/>
              </a:rPr>
              <a:t>κοινωνία</a:t>
            </a:r>
            <a:r>
              <a:rPr lang="en-US" sz="3110" dirty="0">
                <a:sym typeface="+mn-ea"/>
              </a:rPr>
              <a:t>.</a:t>
            </a:r>
            <a:r>
              <a:rPr lang="en-US" sz="3110" dirty="0"/>
              <a:t/>
            </a:r>
            <a:br>
              <a:rPr lang="en-US" sz="3110" dirty="0"/>
            </a:br>
            <a:r>
              <a:rPr lang="en-US" sz="3110" dirty="0"/>
              <a:t/>
            </a:r>
            <a:br>
              <a:rPr lang="en-US" sz="3110" dirty="0"/>
            </a:br>
            <a:r>
              <a:rPr lang="en-US" sz="2665" i="1" dirty="0"/>
              <a:t>Fun fact: Ο </a:t>
            </a:r>
            <a:r>
              <a:rPr lang="en-US" sz="2665" i="1" dirty="0" err="1"/>
              <a:t>αγγλικός</a:t>
            </a:r>
            <a:r>
              <a:rPr lang="en-US" sz="2665" i="1" dirty="0"/>
              <a:t> </a:t>
            </a:r>
            <a:r>
              <a:rPr lang="en-US" sz="2665" i="1" dirty="0" err="1"/>
              <a:t>όρος</a:t>
            </a:r>
            <a:r>
              <a:rPr lang="en-US" sz="2665" i="1" dirty="0"/>
              <a:t> για </a:t>
            </a:r>
            <a:r>
              <a:rPr lang="en-US" sz="2665" i="1" dirty="0" err="1"/>
              <a:t>τη</a:t>
            </a:r>
            <a:r>
              <a:rPr lang="en-US" sz="2665" i="1" dirty="0"/>
              <a:t> </a:t>
            </a:r>
            <a:r>
              <a:rPr lang="en-US" sz="2665" i="1" dirty="0" err="1"/>
              <a:t>ενσυναίσθηση</a:t>
            </a:r>
            <a:r>
              <a:rPr lang="en-US" sz="2665" i="1" dirty="0"/>
              <a:t> </a:t>
            </a:r>
            <a:r>
              <a:rPr lang="en-US" sz="2665" i="1" dirty="0" err="1"/>
              <a:t>είναι</a:t>
            </a:r>
            <a:r>
              <a:rPr lang="en-US" sz="2665" i="1" dirty="0"/>
              <a:t> “empathy” </a:t>
            </a:r>
            <a:r>
              <a:rPr lang="en-US" sz="2665" i="1" dirty="0" err="1"/>
              <a:t>που</a:t>
            </a:r>
            <a:r>
              <a:rPr lang="en-US" sz="2665" i="1" dirty="0"/>
              <a:t> </a:t>
            </a:r>
            <a:r>
              <a:rPr lang="en-US" sz="2665" i="1" dirty="0" err="1"/>
              <a:t>προέρχεται</a:t>
            </a:r>
            <a:r>
              <a:rPr lang="en-US" sz="2665" i="1" dirty="0"/>
              <a:t> </a:t>
            </a:r>
            <a:r>
              <a:rPr lang="en-US" sz="2665" i="1" dirty="0" err="1"/>
              <a:t>από</a:t>
            </a:r>
            <a:r>
              <a:rPr lang="en-US" sz="2665" i="1" dirty="0"/>
              <a:t> </a:t>
            </a:r>
            <a:r>
              <a:rPr lang="en-US" sz="2665" i="1" dirty="0" err="1"/>
              <a:t>την</a:t>
            </a:r>
            <a:r>
              <a:rPr lang="en-US" sz="2665" i="1" dirty="0"/>
              <a:t> </a:t>
            </a:r>
            <a:r>
              <a:rPr lang="en-US" sz="2665" i="1" dirty="0" err="1"/>
              <a:t>ελληνική</a:t>
            </a:r>
            <a:r>
              <a:rPr lang="en-US" sz="2665" i="1" dirty="0"/>
              <a:t> </a:t>
            </a:r>
            <a:r>
              <a:rPr lang="en-US" sz="2665" i="1" dirty="0" err="1"/>
              <a:t>λέξη</a:t>
            </a:r>
            <a:r>
              <a:rPr lang="en-US" sz="2665" i="1" dirty="0"/>
              <a:t> «</a:t>
            </a:r>
            <a:r>
              <a:rPr lang="en-US" sz="2665" i="1" dirty="0" err="1"/>
              <a:t>εμπάθεια</a:t>
            </a:r>
            <a:r>
              <a:rPr lang="en-US" sz="2665" i="1" dirty="0"/>
              <a:t>» η </a:t>
            </a:r>
            <a:r>
              <a:rPr lang="en-US" sz="2665" i="1" dirty="0" err="1"/>
              <a:t>οποία</a:t>
            </a:r>
            <a:r>
              <a:rPr lang="en-US" sz="2665" i="1" dirty="0"/>
              <a:t> </a:t>
            </a:r>
            <a:r>
              <a:rPr lang="en-US" sz="2665" i="1" dirty="0" err="1"/>
              <a:t>όμως</a:t>
            </a:r>
            <a:r>
              <a:rPr lang="en-US" sz="2665" i="1" dirty="0"/>
              <a:t> </a:t>
            </a:r>
            <a:r>
              <a:rPr lang="en-US" sz="2665" i="1" dirty="0" err="1"/>
              <a:t>στα</a:t>
            </a:r>
            <a:r>
              <a:rPr lang="en-US" sz="2665" i="1" dirty="0"/>
              <a:t> </a:t>
            </a:r>
            <a:r>
              <a:rPr lang="en-US" sz="2665" i="1" dirty="0" err="1"/>
              <a:t>αρχαία</a:t>
            </a:r>
            <a:r>
              <a:rPr lang="en-US" sz="2665" i="1" dirty="0"/>
              <a:t> </a:t>
            </a:r>
            <a:r>
              <a:rPr lang="en-US" sz="2665" i="1" dirty="0" err="1"/>
              <a:t>ελληνικά</a:t>
            </a:r>
            <a:r>
              <a:rPr lang="en-US" sz="2665" i="1" dirty="0"/>
              <a:t> </a:t>
            </a:r>
            <a:r>
              <a:rPr lang="el-GR" sz="2665" i="1" dirty="0" smtClean="0"/>
              <a:t>ε</a:t>
            </a:r>
            <a:r>
              <a:rPr lang="en-US" sz="2665" i="1" dirty="0" err="1" smtClean="0"/>
              <a:t>νοούνταν</a:t>
            </a:r>
            <a:r>
              <a:rPr lang="en-US" sz="2665" i="1" dirty="0" smtClean="0"/>
              <a:t> </a:t>
            </a:r>
            <a:r>
              <a:rPr lang="en-US" sz="2665" i="1" dirty="0" err="1"/>
              <a:t>ως</a:t>
            </a:r>
            <a:r>
              <a:rPr lang="en-US" sz="2665" i="1" dirty="0"/>
              <a:t> «</a:t>
            </a:r>
            <a:r>
              <a:rPr lang="en-US" sz="2665" i="1" dirty="0" err="1"/>
              <a:t>σε</a:t>
            </a:r>
            <a:r>
              <a:rPr lang="en-US" sz="2665" i="1" dirty="0"/>
              <a:t> </a:t>
            </a:r>
            <a:r>
              <a:rPr lang="en-US" sz="2665" i="1" dirty="0" err="1"/>
              <a:t>έντονο</a:t>
            </a:r>
            <a:r>
              <a:rPr lang="en-US" sz="2665" i="1" dirty="0"/>
              <a:t> </a:t>
            </a:r>
            <a:r>
              <a:rPr lang="en-US" sz="2665" i="1" dirty="0" err="1"/>
              <a:t>πάθος</a:t>
            </a:r>
            <a:r>
              <a:rPr lang="en-US" sz="2665" i="1" dirty="0"/>
              <a:t>, </a:t>
            </a:r>
            <a:r>
              <a:rPr lang="en-US" sz="2665" i="1" dirty="0" err="1"/>
              <a:t>δεινό</a:t>
            </a:r>
            <a:r>
              <a:rPr lang="en-US" sz="2665" i="1" dirty="0"/>
              <a:t>». </a:t>
            </a:r>
            <a:r>
              <a:rPr lang="en-US" sz="2665" i="1" dirty="0" err="1"/>
              <a:t>Στα</a:t>
            </a:r>
            <a:r>
              <a:rPr lang="en-US" sz="2665" i="1" dirty="0"/>
              <a:t> </a:t>
            </a:r>
            <a:r>
              <a:rPr lang="en-US" sz="2665" i="1" dirty="0" err="1"/>
              <a:t>νέα</a:t>
            </a:r>
            <a:r>
              <a:rPr lang="en-US" sz="2665" i="1" dirty="0"/>
              <a:t> </a:t>
            </a:r>
            <a:r>
              <a:rPr lang="en-US" sz="2665" i="1" dirty="0" err="1"/>
              <a:t>Ελληνικά</a:t>
            </a:r>
            <a:r>
              <a:rPr lang="en-US" sz="2665" i="1" dirty="0"/>
              <a:t> </a:t>
            </a:r>
            <a:r>
              <a:rPr lang="en-US" sz="2665" i="1" dirty="0" err="1"/>
              <a:t>ωστόσο</a:t>
            </a:r>
            <a:r>
              <a:rPr lang="en-US" sz="2665" i="1" dirty="0"/>
              <a:t> </a:t>
            </a:r>
            <a:r>
              <a:rPr lang="en-US" sz="2665" i="1" dirty="0" err="1"/>
              <a:t>έχει</a:t>
            </a:r>
            <a:r>
              <a:rPr lang="en-US" sz="2665" i="1" dirty="0"/>
              <a:t> </a:t>
            </a:r>
            <a:r>
              <a:rPr lang="en-US" sz="2665" i="1" dirty="0" err="1"/>
              <a:t>επικρατήσει</a:t>
            </a:r>
            <a:r>
              <a:rPr lang="en-US" sz="2665" i="1" dirty="0"/>
              <a:t> </a:t>
            </a:r>
            <a:r>
              <a:rPr lang="en-US" sz="2665" i="1" dirty="0" err="1"/>
              <a:t>με</a:t>
            </a:r>
            <a:r>
              <a:rPr lang="en-US" sz="2665" i="1" dirty="0"/>
              <a:t> </a:t>
            </a:r>
            <a:r>
              <a:rPr lang="en-US" sz="2665" i="1" dirty="0" err="1"/>
              <a:t>την</a:t>
            </a:r>
            <a:r>
              <a:rPr lang="en-US" sz="2665" i="1" dirty="0"/>
              <a:t> </a:t>
            </a:r>
            <a:r>
              <a:rPr lang="en-US" sz="2665" i="1" dirty="0" err="1"/>
              <a:t>ακριβώς</a:t>
            </a:r>
            <a:r>
              <a:rPr lang="en-US" sz="2665" i="1" dirty="0"/>
              <a:t> </a:t>
            </a:r>
            <a:r>
              <a:rPr lang="en-US" sz="2665" i="1" dirty="0" err="1"/>
              <a:t>αντίθετη</a:t>
            </a:r>
            <a:r>
              <a:rPr lang="en-US" sz="2665" i="1" dirty="0"/>
              <a:t> </a:t>
            </a:r>
            <a:r>
              <a:rPr lang="en-US" sz="2665" i="1" dirty="0" err="1"/>
              <a:t>έννοια</a:t>
            </a:r>
            <a:r>
              <a:rPr lang="en-US" sz="2665" i="1" dirty="0"/>
              <a:t>, </a:t>
            </a:r>
            <a:r>
              <a:rPr lang="en-US" sz="2665" i="1" dirty="0" err="1"/>
              <a:t>υποδηλώνοντας</a:t>
            </a:r>
            <a:r>
              <a:rPr lang="en-US" sz="2665" i="1" dirty="0"/>
              <a:t> </a:t>
            </a:r>
            <a:r>
              <a:rPr lang="en-US" sz="2665" i="1" dirty="0" err="1"/>
              <a:t>προκατάληψη</a:t>
            </a:r>
            <a:r>
              <a:rPr lang="en-US" sz="2665" i="1" dirty="0"/>
              <a:t> </a:t>
            </a:r>
            <a:r>
              <a:rPr lang="en-US" sz="2665" i="1" dirty="0" err="1"/>
              <a:t>και</a:t>
            </a:r>
            <a:r>
              <a:rPr lang="en-US" sz="2665" i="1" dirty="0"/>
              <a:t> </a:t>
            </a:r>
            <a:r>
              <a:rPr lang="en-US" sz="2665" i="1" dirty="0" err="1"/>
              <a:t>εμμονικά</a:t>
            </a:r>
            <a:r>
              <a:rPr lang="en-US" sz="2665" i="1" dirty="0"/>
              <a:t> </a:t>
            </a:r>
            <a:r>
              <a:rPr lang="en-US" sz="2665" i="1" dirty="0" err="1"/>
              <a:t>αρνητική</a:t>
            </a:r>
            <a:r>
              <a:rPr lang="en-US" sz="2665" i="1" dirty="0"/>
              <a:t> </a:t>
            </a:r>
            <a:r>
              <a:rPr lang="en-US" sz="2665" i="1" dirty="0" err="1"/>
              <a:t>στάση</a:t>
            </a:r>
            <a:r>
              <a:rPr lang="en-US" sz="2665" i="1" dirty="0"/>
              <a:t>.</a:t>
            </a:r>
          </a:p>
        </p:txBody>
      </p:sp>
      <p:pic>
        <p:nvPicPr>
          <p:cNvPr id="4" name="Content Placeholder 3" descr="screen_shot_2021-02-04_at_10.59.47_p.m"/>
          <p:cNvPicPr>
            <a:picLocks noGrp="1" noChangeAspect="1"/>
          </p:cNvPicPr>
          <p:nvPr>
            <p:ph idx="1"/>
          </p:nvPr>
        </p:nvPicPr>
        <p:blipFill>
          <a:blip r:embed="rId2"/>
          <a:stretch>
            <a:fillRect/>
          </a:stretch>
        </p:blipFill>
        <p:spPr>
          <a:xfrm>
            <a:off x="8938517" y="4999869"/>
            <a:ext cx="2729501" cy="1536649"/>
          </a:xfrm>
          <a:prstGeom prst="rect">
            <a:avLst/>
          </a:prstGeom>
          <a:effectLst>
            <a:softEdge rad="6350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189</Words>
  <Application>WPS Presentation</Application>
  <PresentationFormat>Προσαρμογή</PresentationFormat>
  <Paragraphs>19</Paragraphs>
  <Slides>10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 Η ΕΝΣΥΝΑΙΣΘΗΣΗ</vt:lpstr>
      <vt:lpstr>      Η Ενσυναίσθηση - Ορισμός Η ικανότητα να βλέπει κάποιος  τον κόσμο του άλλου, όπως εκείνος  το βιώνει μέσα από τα δικά του μάτια. Έχει Γνωστική διάσταση i. Επικεντρώνομαι στον άλλον μέσα από  σωστή τεχνική προσεχτικής παρακολούθησης. ii.Κατανοώ το συναίσθημα που βιώνει ο άλλος. iii.Αποφεύγω το να αξιολογώ και να συγκρίνω ή να κριτικάρω τον εαυτό μου Συναισθηματική διάσταση i. Αισθάνομαι - διαισθάνομαι αυτό που ζει ο άλλος, χωρίς να ταυτίζομαι μαζί του. ii. Δεν αφαιρώ προσωπικές απόψεις ή σκέψεις - συναισθήματα διότι δεν υιοθετώ το συναίσθημα του άλλου. iii. Ξαναφέρνω στο μυαλό μου τα λεγόμενα του, με σκοπό να καταλάβω αν τον έχω κατανοήσει   </vt:lpstr>
      <vt:lpstr> </vt:lpstr>
      <vt:lpstr>   Η Ενσυναίσθηση: Γονέας - Παιδί i. Η ικανότητα του γονέα να κατανοεί τον κόσμο μέσα από τα μάτια του παιδιού (γνωστική διάσταση) και να μπορεί να βιώνει/ κατανοεί τα συναισθήματα που βιώνει το παιδί (συναισθηματική διάσταση) ii.Δεν πρέπει να κάνει δεκτές όλες τις συμπεριφορές του παιδιού iii.Ο γονέας μέσα σε αυτή τη σχέση πρέπει να έχει τη δυνατότητα να εκφράζει τις προσωπικές του ανάγκες που θέλει να πραγματοποιούνται και έτσι να διαπραγματευτεί με το παιδί, τους κανόνες στην οικογένεια.</vt:lpstr>
      <vt:lpstr>     Ενσυναίσθηση: Εκπαιδευτικός - Μαθητής i. Ο εκπαιδευτικός είναι σωστό να συναισθάνεται έγκαιρα τα προβλήματα και τα συναισθήματα που νιώθει το παιδί μέσα στον εκπαιδευτικό χώρο ii.Να προετοιμάζει την κατάλληλη εκπαιδευτική παρέμβαση, η οποία να στοχεύει στην πρόληψη της κάθε τυχόν συμπεριφοράς που παρατηρείται  ...Το παιδί που δημιουργεί θέματα μέσα στην τάξη και στο σχολείο είναι ένα παιδί που έχει άλυτα θέματα τα οποία δεν μπορεί να διαχειριστεί...</vt:lpstr>
      <vt:lpstr>        Τι κάνει ο εκπαιδευτικός; i. Ουσιαστική και όχι κριτική ακρόαση ii. Προληπτική μόρφωση (Kabbat Zin) :  Εκπαιδεύουμε τα παιδιά για τη ζωή, όχι μόνο  για τη δουλειά. iii.Διάλογος για να κατανοήσουμε  τον τρόπο σκέψης του παιδιού και εκείνο τον δικό μας iv. Να “εμπλακεί” ο μαθητής σε δραστηριότητες που αφορούν ζητήματα κοινωνικών σχέσεων, αλλά και να καλλιεργεί κλίμα αποδοχής  για παιδιά με ειδικές ιδιαιτερότητες. v.Προσαρμογή παιδαγωγικών μεθόδων , στόχων αγωγής vi.Κοινωνικοποίηση όλων των μελών. Η εκπαιδευτική διαδικασία πρέπει να αποτελεί συλλογικό δρώμενο δηλ. ΟΛΟΙ ΜΑΖΙ. vii.Θετικό κλίμα μέσα στην τάξη με στόχους  Αλληλεπίδραση - Συνεργασία - Προσαρμογή - Αποδοχή</vt:lpstr>
      <vt:lpstr>Τύποι ενσυναίσθησης Οι επιστήμονες έχουν καταλήξει σε δύο διακριτές κατηγορίες της ενσυναίσθησης.  i.Η συναισθηματική ενσυναίσθηση απαντά και σε άλλα θηλαστικά, αφορά τη στιγμιαία και αυτόματη αντίδραση σε ένα ερέθισμα και φαίνεται να είναι απόρροια εξελικτικών μηχανισμών. Εξελικτικά, δηλαδή, τα άτομα που ήταν σε θέση να αντιδρούν με αγωνία αντί για επιθετικότητα στην αγωνία ενός τρίτου, ήταν πιο πιθανό να επιβιώσουν και να αναπαραχθούν γιατί ήταν σε θέση να φροντίζουν καλυτέρα τους απογόνους τους και να είναι σε μεγαλύτερη ετοιμότητα ενάντια σε πιθανούς εξωγενείς κινδύνους  ii. Από την άλλη μεριά, η γνωσιακή ενσυναίσθηση έχει να κάνει με μια όχι τόσο αυθόρμητη αντίδραση, αλλά με μια συνειδητή κατανόηση της συναισθηματικής κατάστασης ενός τρίτου, συνεπάγεται παροχή βοήθειας και αναπτύσσεται αργότερα στη ζωή. Σχετίζεται με τις εμπειρίες του υποκειμένου και γι’ αυτό απαντά -εντονότερα- σε ανώτερα θηλαστικά όπως ο άνθρωπος, ο ελέφαντας, το δελφίνι κλπ. Για παράδειγμα, ένα δελφίνι μπορεί να «σώσει» ένα άλλο δελφίνι αν αυτό δεν μπορεί να αναπνεύσει ή ένας νεαρός χιμπατζής μπορεί να φέρει φρούτα από το δέντρο σε ένα γηραιότερο χιμπατζή που έχει χάσει την ικανότητα αναρρίχησης.</vt:lpstr>
      <vt:lpstr>                  Μπορεί η ενσυναίσθηση να καλλιεργηθεί και να υπερκεράσει παγιωμένες προκαταλήψεις; Η γνωσιακή ενσυναίσθηση μπορεί και πρέπει να ενισχυθεί στη διάρκεια της ζωής ενός ανθρώπου ώστε να υπερκεραστούν προκαταλήψεις και φοβίες για τη διαφορετικότητα. Πώς μπορεί να γίνει αυτό; Φυσικά, με την απλή προσπάθεια να «μπει στα παπούτσια του άλλου».  Μια ενδιαφέρουσα μελέτη δείχνει ότι το ατομικό παιχνίδι με κούκλες στην παιδική ηλικία βοηθάει στην ανάπτυξη της ενσυναίσθησης σε σχέση με παιχνίδια μπροστά από μια οθόνη. Επίσης, στη Δανία, τα παιδιά στο σχολείο κάνουν μαθήματα ενσυναίσθησης. Για την ακρίβεια, τα παιδιά μαθαίνουν να εκφράζουν τα συναισθήματά τους και να σέβονται τα συναισθήματα των άλλων παιδιών με αποτέλεσμα να ενισχύουν τη μεταξύ τους σχέση και να μειώνουν το bullying και την περιθωριοποίηση. Σύμφωνα με τον παγκόσμιο χάρτη ευτυχίας 2017-2019 η Δανία έρχεται στη δεύτερη θέση παγκοσμίως μετά τη Φινλανδία! (Η Ελλάδα κατατάσσεται στην 77η θέση σε σύνολο 153 χωρών). Μπορεί η ενίσχυση της ενσυναίσθησης να αποτελεί παράγοντα για το θετικό αποτέλεσμα της Δανίας; Δεν μπορούμε να το πούμε με σιγουριά. Δεν είναι απίθανο ωστόσο.  Η ενσυναίσθηση απαιτεί γνωσιακές, συναισθηματικές, συμπεριφορικές και ηθικές ικανότητες ώστε να μπορεί κανείς να ταυτίζεται με τη συναισθηματική κατάσταση των άλλων.  Η συμπόνια είναι μια τρυφερή απόκριση στον πόνο, στη δυσκολία,  στην αδικία. Η συμπόνια δεν μπορεί να υπάρξει χωρίς ενσυναίσθηση,  καθώς αποτελούν μέρος της ίδιας απόκρισης που κινεί τους  ανθρώπους από την παρατήρηση στην πράξη.  </vt:lpstr>
      <vt:lpstr>            Η εξωστρέφεια, τα ταξίδια, η συναναστροφή, η καθημερινή τριβή με ανθρώπους διαφορετικούς από εμάς, η αλληλεπίδραση και η ανταλλαγή εμπειριών μπορεί να χτίσει μια πραγματική σχέση, να μειώσει τις εντάσεις, να απαλύνει τις διαφορές και να βελτιώσει μια κοινωνία.  Fun fact: Ο αγγλικός όρος για τη ενσυναίσθηση είναι “empathy” που προέρχεται από την ελληνική λέξη «εμπάθεια» η οποία όμως στα αρχαία ελληνικά ενοούνταν ως «σε έντονο πάθος, δεινό». Στα νέα Ελληνικά ωστόσο έχει επικρατήσει με την ακριβώς αντίθετη έννοια, υποδηλώνοντας προκατάληψη και εμμονικά αρνητική στάση.</vt:lpstr>
      <vt:lpstr>             Με την ενσυναίσθηση   Χτίζουμε γερές σχέσεις με γερές βάσεις Ακούμε, δεν αδιαφορούμε και είμαστε κοντά στους συνανθρώπους μας Καλλιεργούμε και αναπτύσσουμε την κοινωνική συνοχή και την αλληλεγγύη Μαθαίνουμε να συναισθανόμαστε τον απέναντι (αν βρίσκεται σε δύσκολη θέση πχ. δέχεται βία) Μπορούμε να αναπτύσσουμε δημιουργικές δράσεις με στόχο την ενδυνάμωσή της (ενσυναίσθησης) Αύξηση της αυτοεκτίμησης και Αφύπνιση  σε σχέση με την συναισθηματική  κατάσταση των άλλων Ενθάρρυνση, υποστήριξη και αποδοχή του άλλου. Συνεργαζόμαστε με τους άλλους. Να μπορούν να συνθέτουν τις απόψεις τους , να  οργανώνουν τα συναισθήματα τους και να  διαχειρίζονται την διαφορετικότητα των απόψεών τους.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Η ΕΝΣΥΝΑΙΣΘΗΣΗ</dc:title>
  <dc:creator/>
  <cp:lastModifiedBy>user</cp:lastModifiedBy>
  <cp:revision>10</cp:revision>
  <dcterms:created xsi:type="dcterms:W3CDTF">2021-11-28T20:24:47Z</dcterms:created>
  <dcterms:modified xsi:type="dcterms:W3CDTF">2021-11-29T11:31:19Z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A5290487D05646C8B88F79602904FA60</vt:lpwstr>
  </property>
  <property fmtid="{D5CDD505-2E9C-101B-9397-08002B2CF9AE}" pid="3" name="KSOProductBuildVer">
    <vt:lpwstr>1033-11.2.0.10382</vt:lpwstr>
  </property>
</Properties>
</file>