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6" r:id="rId5"/>
    <p:sldId id="261" r:id="rId6"/>
    <p:sldId id="262" r:id="rId7"/>
    <p:sldId id="268" r:id="rId8"/>
    <p:sldId id="267" r:id="rId9"/>
    <p:sldId id="263" r:id="rId10"/>
    <p:sldId id="264" r:id="rId11"/>
    <p:sldId id="265"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F443C1F-AE9A-4F3A-A1CF-EF943596780B}" type="datetimeFigureOut">
              <a:rPr lang="el-GR" smtClean="0"/>
              <a:t>4/11/2021</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384681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F443C1F-AE9A-4F3A-A1CF-EF943596780B}" type="datetimeFigureOut">
              <a:rPr lang="el-GR" smtClean="0"/>
              <a:t>4/11/2021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59328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F443C1F-AE9A-4F3A-A1CF-EF943596780B}" type="datetimeFigureOut">
              <a:rPr lang="el-GR" smtClean="0"/>
              <a:t>4/11/2021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385706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F443C1F-AE9A-4F3A-A1CF-EF943596780B}" type="datetimeFigureOut">
              <a:rPr lang="el-GR" smtClean="0"/>
              <a:t>4/11/2021</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966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F443C1F-AE9A-4F3A-A1CF-EF943596780B}" type="datetimeFigureOut">
              <a:rPr lang="el-GR" smtClean="0"/>
              <a:t>4/11/2021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236141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443C1F-AE9A-4F3A-A1CF-EF943596780B}" type="datetimeFigureOut">
              <a:rPr lang="el-GR" smtClean="0"/>
              <a:t>4/11/2021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1942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443C1F-AE9A-4F3A-A1CF-EF943596780B}" type="datetimeFigureOut">
              <a:rPr lang="el-GR" smtClean="0"/>
              <a:t>4/11/2021</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33968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F443C1F-AE9A-4F3A-A1CF-EF943596780B}" type="datetimeFigureOut">
              <a:rPr lang="el-GR" smtClean="0"/>
              <a:t>4/11/2021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1495057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F443C1F-AE9A-4F3A-A1CF-EF943596780B}" type="datetimeFigureOut">
              <a:rPr lang="el-GR" smtClean="0"/>
              <a:t>4/11/2021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141194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F443C1F-AE9A-4F3A-A1CF-EF943596780B}" type="datetimeFigureOut">
              <a:rPr lang="el-GR" smtClean="0"/>
              <a:t>4/11/2021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383550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F443C1F-AE9A-4F3A-A1CF-EF943596780B}" type="datetimeFigureOut">
              <a:rPr lang="el-GR" smtClean="0"/>
              <a:t>4/11/2021</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13830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F443C1F-AE9A-4F3A-A1CF-EF943596780B}" type="datetimeFigureOut">
              <a:rPr lang="el-GR" smtClean="0"/>
              <a:t>4/11/2021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239386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F443C1F-AE9A-4F3A-A1CF-EF943596780B}" type="datetimeFigureOut">
              <a:rPr lang="el-GR" smtClean="0"/>
              <a:t>4/11/2021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325879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F443C1F-AE9A-4F3A-A1CF-EF943596780B}" type="datetimeFigureOut">
              <a:rPr lang="el-GR" smtClean="0"/>
              <a:t>4/11/2021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419575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43C1F-AE9A-4F3A-A1CF-EF943596780B}" type="datetimeFigureOut">
              <a:rPr lang="el-GR" smtClean="0"/>
              <a:t>4/11/2021</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310639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F443C1F-AE9A-4F3A-A1CF-EF943596780B}" type="datetimeFigureOut">
              <a:rPr lang="el-GR" smtClean="0"/>
              <a:t>4/11/2021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269945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F443C1F-AE9A-4F3A-A1CF-EF943596780B}" type="datetimeFigureOut">
              <a:rPr lang="el-GR" smtClean="0"/>
              <a:t>4/11/2021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A4B513-C34B-4903-96BD-0896D1A6B36F}" type="slidenum">
              <a:rPr lang="el-GR" smtClean="0"/>
              <a:t>‹#›</a:t>
            </a:fld>
            <a:endParaRPr lang="el-GR"/>
          </a:p>
        </p:txBody>
      </p:sp>
    </p:spTree>
    <p:extLst>
      <p:ext uri="{BB962C8B-B14F-4D97-AF65-F5344CB8AC3E}">
        <p14:creationId xmlns:p14="http://schemas.microsoft.com/office/powerpoint/2010/main" val="202410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F443C1F-AE9A-4F3A-A1CF-EF943596780B}" type="datetimeFigureOut">
              <a:rPr lang="el-GR" smtClean="0"/>
              <a:t>4/11/2021</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AA4B513-C34B-4903-96BD-0896D1A6B36F}" type="slidenum">
              <a:rPr lang="el-GR" smtClean="0"/>
              <a:t>‹#›</a:t>
            </a:fld>
            <a:endParaRPr lang="el-GR"/>
          </a:p>
        </p:txBody>
      </p:sp>
    </p:spTree>
    <p:extLst>
      <p:ext uri="{BB962C8B-B14F-4D97-AF65-F5344CB8AC3E}">
        <p14:creationId xmlns:p14="http://schemas.microsoft.com/office/powerpoint/2010/main" val="4171098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FDE995-9D41-433D-B135-C1093B2356C9}"/>
              </a:ext>
            </a:extLst>
          </p:cNvPr>
          <p:cNvSpPr>
            <a:spLocks noGrp="1"/>
          </p:cNvSpPr>
          <p:nvPr>
            <p:ph type="ctrTitle"/>
          </p:nvPr>
        </p:nvSpPr>
        <p:spPr/>
        <p:txBody>
          <a:bodyPr/>
          <a:lstStyle/>
          <a:p>
            <a:r>
              <a:rPr lang="el-GR" b="1" dirty="0"/>
              <a:t>Σεξουαλική κακοποίηση</a:t>
            </a:r>
          </a:p>
        </p:txBody>
      </p:sp>
      <p:sp>
        <p:nvSpPr>
          <p:cNvPr id="3" name="Υπότιτλος 2">
            <a:extLst>
              <a:ext uri="{FF2B5EF4-FFF2-40B4-BE49-F238E27FC236}">
                <a16:creationId xmlns:a16="http://schemas.microsoft.com/office/drawing/2014/main" id="{B4291F10-D667-4333-9523-B7022D505FB3}"/>
              </a:ext>
            </a:extLst>
          </p:cNvPr>
          <p:cNvSpPr>
            <a:spLocks noGrp="1"/>
          </p:cNvSpPr>
          <p:nvPr>
            <p:ph type="subTitle" idx="1"/>
          </p:nvPr>
        </p:nvSpPr>
        <p:spPr>
          <a:xfrm>
            <a:off x="1154955" y="4777380"/>
            <a:ext cx="8825658" cy="1100906"/>
          </a:xfrm>
        </p:spPr>
        <p:txBody>
          <a:bodyPr>
            <a:normAutofit fontScale="62500" lnSpcReduction="20000"/>
          </a:bodyPr>
          <a:lstStyle/>
          <a:p>
            <a:r>
              <a:rPr lang="el-GR" dirty="0" err="1"/>
              <a:t>Επιμελεια-Παρουσιαση</a:t>
            </a:r>
            <a:r>
              <a:rPr lang="el-GR" dirty="0"/>
              <a:t>:</a:t>
            </a:r>
          </a:p>
          <a:p>
            <a:r>
              <a:rPr lang="el-GR" dirty="0" err="1"/>
              <a:t>Γκοργκολησ</a:t>
            </a:r>
            <a:r>
              <a:rPr lang="el-GR" dirty="0"/>
              <a:t> </a:t>
            </a:r>
            <a:r>
              <a:rPr lang="el-GR" dirty="0" err="1"/>
              <a:t>συμεων</a:t>
            </a:r>
            <a:r>
              <a:rPr lang="el-GR" dirty="0"/>
              <a:t>  </a:t>
            </a:r>
            <a:r>
              <a:rPr lang="el-GR" dirty="0" err="1"/>
              <a:t>εκπαιδευτικοσ</a:t>
            </a:r>
            <a:endParaRPr lang="el-GR" dirty="0"/>
          </a:p>
          <a:p>
            <a:r>
              <a:rPr lang="el-GR" dirty="0"/>
              <a:t>Αντωνιαδη αθηνα   κοινωνικη λειτουργοσ</a:t>
            </a:r>
          </a:p>
          <a:p>
            <a:r>
              <a:rPr lang="el-GR" dirty="0"/>
              <a:t>Ευγενια </a:t>
            </a:r>
            <a:r>
              <a:rPr lang="el-GR" dirty="0" err="1"/>
              <a:t>μαρουση</a:t>
            </a:r>
            <a:r>
              <a:rPr lang="el-GR" dirty="0"/>
              <a:t>      </a:t>
            </a:r>
            <a:r>
              <a:rPr lang="el-GR" dirty="0" err="1"/>
              <a:t>ψυχολογοσ</a:t>
            </a:r>
            <a:endParaRPr lang="el-GR" dirty="0"/>
          </a:p>
          <a:p>
            <a:endParaRPr lang="el-GR" dirty="0"/>
          </a:p>
        </p:txBody>
      </p:sp>
      <p:pic>
        <p:nvPicPr>
          <p:cNvPr id="6" name="Εικόνα 5" descr="Εικόνα που περιέχει κείμενο, clipart, ανυσματικά γραφικά&#10;&#10;Περιγραφή που δημιουργήθηκε αυτόματα">
            <a:extLst>
              <a:ext uri="{FF2B5EF4-FFF2-40B4-BE49-F238E27FC236}">
                <a16:creationId xmlns:a16="http://schemas.microsoft.com/office/drawing/2014/main" id="{D50E600E-DA2A-46E7-8850-900A87876F04}"/>
              </a:ext>
            </a:extLst>
          </p:cNvPr>
          <p:cNvPicPr>
            <a:picLocks noChangeAspect="1"/>
          </p:cNvPicPr>
          <p:nvPr/>
        </p:nvPicPr>
        <p:blipFill>
          <a:blip r:embed="rId2"/>
          <a:stretch>
            <a:fillRect/>
          </a:stretch>
        </p:blipFill>
        <p:spPr>
          <a:xfrm>
            <a:off x="3853544" y="1294479"/>
            <a:ext cx="4659086" cy="2381996"/>
          </a:xfrm>
          <a:prstGeom prst="rect">
            <a:avLst/>
          </a:prstGeom>
        </p:spPr>
      </p:pic>
    </p:spTree>
    <p:extLst>
      <p:ext uri="{BB962C8B-B14F-4D97-AF65-F5344CB8AC3E}">
        <p14:creationId xmlns:p14="http://schemas.microsoft.com/office/powerpoint/2010/main" val="184105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F3D7A0-7772-4A2C-9F82-C211E0B6827B}"/>
              </a:ext>
            </a:extLst>
          </p:cNvPr>
          <p:cNvSpPr>
            <a:spLocks noGrp="1"/>
          </p:cNvSpPr>
          <p:nvPr>
            <p:ph type="title"/>
          </p:nvPr>
        </p:nvSpPr>
        <p:spPr>
          <a:xfrm>
            <a:off x="1154954" y="973668"/>
            <a:ext cx="8761413" cy="706964"/>
          </a:xfrm>
        </p:spPr>
        <p:txBody>
          <a:bodyPr>
            <a:normAutofit/>
          </a:bodyPr>
          <a:lstStyle/>
          <a:p>
            <a:r>
              <a:rPr lang="el-GR" b="1">
                <a:solidFill>
                  <a:srgbClr val="EBEBEB"/>
                </a:solidFill>
              </a:rPr>
              <a:t>Αρμόδιοι φορείς για καταγγελίες</a:t>
            </a:r>
          </a:p>
        </p:txBody>
      </p:sp>
      <p:pic>
        <p:nvPicPr>
          <p:cNvPr id="4" name="Εικόνα 3">
            <a:extLst>
              <a:ext uri="{FF2B5EF4-FFF2-40B4-BE49-F238E27FC236}">
                <a16:creationId xmlns:a16="http://schemas.microsoft.com/office/drawing/2014/main" id="{E7A12618-D00C-4F00-9856-1328A715A57D}"/>
              </a:ext>
            </a:extLst>
          </p:cNvPr>
          <p:cNvPicPr>
            <a:picLocks noChangeAspect="1"/>
          </p:cNvPicPr>
          <p:nvPr/>
        </p:nvPicPr>
        <p:blipFill rotWithShape="1">
          <a:blip r:embed="rId2"/>
          <a:srcRect l="3020" r="-2" b="-2"/>
          <a:stretch/>
        </p:blipFill>
        <p:spPr>
          <a:xfrm>
            <a:off x="1151467" y="3227596"/>
            <a:ext cx="4345024" cy="2163872"/>
          </a:xfrm>
          <a:prstGeom prst="roundRect">
            <a:avLst>
              <a:gd name="adj" fmla="val 1858"/>
            </a:avLst>
          </a:prstGeom>
          <a:effectLst>
            <a:outerShdw blurRad="50800" dist="50800" dir="5400000" algn="tl" rotWithShape="0">
              <a:srgbClr val="000000">
                <a:alpha val="43000"/>
              </a:srgbClr>
            </a:outerShdw>
          </a:effectLst>
        </p:spPr>
      </p:pic>
      <p:sp>
        <p:nvSpPr>
          <p:cNvPr id="3" name="Θέση περιεχομένου 2">
            <a:extLst>
              <a:ext uri="{FF2B5EF4-FFF2-40B4-BE49-F238E27FC236}">
                <a16:creationId xmlns:a16="http://schemas.microsoft.com/office/drawing/2014/main" id="{8864AB4C-8B04-4A26-AA5F-59B213A4CE6B}"/>
              </a:ext>
            </a:extLst>
          </p:cNvPr>
          <p:cNvSpPr>
            <a:spLocks noGrp="1"/>
          </p:cNvSpPr>
          <p:nvPr>
            <p:ph idx="1"/>
          </p:nvPr>
        </p:nvSpPr>
        <p:spPr>
          <a:xfrm>
            <a:off x="5980954" y="2603500"/>
            <a:ext cx="5211979" cy="3416300"/>
          </a:xfrm>
        </p:spPr>
        <p:txBody>
          <a:bodyPr anchor="ctr">
            <a:normAutofit/>
          </a:bodyPr>
          <a:lstStyle/>
          <a:p>
            <a:pPr marL="0" indent="0">
              <a:lnSpc>
                <a:spcPct val="90000"/>
              </a:lnSpc>
              <a:buNone/>
            </a:pPr>
            <a:r>
              <a:rPr lang="el-GR" sz="1400"/>
              <a:t> Μπορείτε να απευθυνθείτε: </a:t>
            </a:r>
          </a:p>
          <a:p>
            <a:pPr>
              <a:lnSpc>
                <a:spcPct val="90000"/>
              </a:lnSpc>
            </a:pPr>
            <a:r>
              <a:rPr lang="el-GR" sz="1400"/>
              <a:t>στον Συνήγορο του Παιδιού, που λειτουργεί στο πλαίσιο του Συνηγόρου του Πολίτη και μπορεί να παρέμβει όταν παραβιάζονται τα δικαιώματα των παιδιών με σκοπό να ληφθούν μέτρα προστασίας τους.</a:t>
            </a:r>
          </a:p>
          <a:p>
            <a:pPr marL="0" indent="0">
              <a:lnSpc>
                <a:spcPct val="90000"/>
              </a:lnSpc>
              <a:buNone/>
            </a:pPr>
            <a:r>
              <a:rPr lang="el-GR" sz="1400"/>
              <a:t> </a:t>
            </a:r>
            <a:r>
              <a:rPr lang="el-GR" sz="1400" b="1"/>
              <a:t>210 7289744 </a:t>
            </a:r>
            <a:r>
              <a:rPr lang="el-GR" sz="1400"/>
              <a:t>και 800.11.32000 (9πμ-3:30μμ)</a:t>
            </a:r>
          </a:p>
          <a:p>
            <a:pPr marL="0" indent="0">
              <a:lnSpc>
                <a:spcPct val="90000"/>
              </a:lnSpc>
              <a:buNone/>
            </a:pPr>
            <a:endParaRPr lang="el-GR" sz="1400"/>
          </a:p>
          <a:p>
            <a:pPr>
              <a:lnSpc>
                <a:spcPct val="90000"/>
              </a:lnSpc>
            </a:pPr>
            <a:r>
              <a:rPr lang="el-GR" sz="1400"/>
              <a:t>Δ/νση Κοινωνικής Προστασίας &amp; Δημόσιας Υγείας Δήμου Αγρινίου (Ομάδα Προστασίας Ανηλίκων</a:t>
            </a:r>
            <a:r>
              <a:rPr lang="el-GR" sz="1400" b="1"/>
              <a:t>)  2641363406 </a:t>
            </a:r>
            <a:r>
              <a:rPr lang="el-GR" sz="1400"/>
              <a:t>-</a:t>
            </a:r>
            <a:r>
              <a:rPr lang="el-GR" sz="1400" b="1"/>
              <a:t>410</a:t>
            </a:r>
            <a:r>
              <a:rPr lang="el-GR" sz="1400"/>
              <a:t> ακόμη και τηλεφωνικά και ανώνυμα.</a:t>
            </a:r>
          </a:p>
          <a:p>
            <a:pPr>
              <a:lnSpc>
                <a:spcPct val="90000"/>
              </a:lnSpc>
            </a:pPr>
            <a:endParaRPr lang="el-GR" sz="1400"/>
          </a:p>
          <a:p>
            <a:pPr>
              <a:lnSpc>
                <a:spcPct val="90000"/>
              </a:lnSpc>
            </a:pPr>
            <a:r>
              <a:rPr lang="el-GR" sz="1400"/>
              <a:t>Εθνική Γραμμή Παιδικής Προστασίας  </a:t>
            </a:r>
            <a:r>
              <a:rPr lang="el-GR" sz="1400" b="1"/>
              <a:t>1107</a:t>
            </a:r>
          </a:p>
          <a:p>
            <a:pPr>
              <a:lnSpc>
                <a:spcPct val="90000"/>
              </a:lnSpc>
            </a:pPr>
            <a:endParaRPr lang="el-GR" sz="1400"/>
          </a:p>
        </p:txBody>
      </p:sp>
    </p:spTree>
    <p:extLst>
      <p:ext uri="{BB962C8B-B14F-4D97-AF65-F5344CB8AC3E}">
        <p14:creationId xmlns:p14="http://schemas.microsoft.com/office/powerpoint/2010/main" val="28636913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B9D2A3-CB4C-474C-A5ED-797CAF9A4CFD}"/>
              </a:ext>
            </a:extLst>
          </p:cNvPr>
          <p:cNvSpPr>
            <a:spLocks noGrp="1"/>
          </p:cNvSpPr>
          <p:nvPr>
            <p:ph type="title"/>
          </p:nvPr>
        </p:nvSpPr>
        <p:spPr/>
        <p:txBody>
          <a:bodyPr/>
          <a:lstStyle/>
          <a:p>
            <a:r>
              <a:rPr lang="el-GR" b="1" dirty="0"/>
              <a:t>Αρμόδιοι φορείς για καταγγελίες</a:t>
            </a:r>
          </a:p>
        </p:txBody>
      </p:sp>
      <p:sp>
        <p:nvSpPr>
          <p:cNvPr id="3" name="Θέση περιεχομένου 2">
            <a:extLst>
              <a:ext uri="{FF2B5EF4-FFF2-40B4-BE49-F238E27FC236}">
                <a16:creationId xmlns:a16="http://schemas.microsoft.com/office/drawing/2014/main" id="{2E4F280F-2CB1-41EF-8DEF-95157B4E651D}"/>
              </a:ext>
            </a:extLst>
          </p:cNvPr>
          <p:cNvSpPr>
            <a:spLocks noGrp="1"/>
          </p:cNvSpPr>
          <p:nvPr>
            <p:ph idx="1"/>
          </p:nvPr>
        </p:nvSpPr>
        <p:spPr/>
        <p:txBody>
          <a:bodyPr/>
          <a:lstStyle/>
          <a:p>
            <a:r>
              <a:rPr lang="el-GR" dirty="0"/>
              <a:t>«Χαμόγελο του παιδιού» Εθνική Γραμμή </a:t>
            </a:r>
            <a:r>
              <a:rPr lang="el-GR" b="1" dirty="0"/>
              <a:t>1056</a:t>
            </a:r>
            <a:r>
              <a:rPr lang="el-GR" dirty="0"/>
              <a:t>   και για τον Δήμο Αγρινίου (Καλύβια</a:t>
            </a:r>
            <a:r>
              <a:rPr lang="el-GR" b="1" dirty="0"/>
              <a:t>) 26410 95473 </a:t>
            </a:r>
            <a:r>
              <a:rPr lang="el-GR" dirty="0"/>
              <a:t>όπου μπορεί να μιλήσει σε ψυχολόγο ή σε κοινωνικό λειτουργό. </a:t>
            </a:r>
          </a:p>
          <a:p>
            <a:r>
              <a:rPr lang="el-GR" dirty="0"/>
              <a:t>Εισαγγελέα ανηλίκων είτε επώνυμα είτε ανώνυμα.</a:t>
            </a:r>
          </a:p>
          <a:p>
            <a:r>
              <a:rPr lang="el-GR" b="1" dirty="0"/>
              <a:t>ΚΕΔΑΣΥ</a:t>
            </a:r>
            <a:r>
              <a:rPr lang="el-GR" dirty="0"/>
              <a:t> </a:t>
            </a:r>
            <a:r>
              <a:rPr lang="el-GR" dirty="0" err="1"/>
              <a:t>Αιτ</a:t>
            </a:r>
            <a:r>
              <a:rPr lang="el-GR" dirty="0"/>
              <a:t>/</a:t>
            </a:r>
            <a:r>
              <a:rPr lang="el-GR" dirty="0" err="1"/>
              <a:t>νίας</a:t>
            </a:r>
            <a:r>
              <a:rPr lang="el-GR" dirty="0"/>
              <a:t> </a:t>
            </a:r>
            <a:r>
              <a:rPr lang="el-GR" dirty="0" err="1"/>
              <a:t>τηλ</a:t>
            </a:r>
            <a:r>
              <a:rPr lang="el-GR" dirty="0"/>
              <a:t>: </a:t>
            </a:r>
            <a:r>
              <a:rPr lang="el-GR" b="1" dirty="0"/>
              <a:t>26310 55077   26310 55063</a:t>
            </a:r>
          </a:p>
          <a:p>
            <a:pPr marL="0" indent="0">
              <a:buNone/>
            </a:pPr>
            <a:endParaRPr lang="el-GR" dirty="0"/>
          </a:p>
          <a:p>
            <a:pPr marL="0" indent="0">
              <a:buNone/>
            </a:pPr>
            <a:endParaRPr lang="el-GR" dirty="0"/>
          </a:p>
        </p:txBody>
      </p:sp>
      <p:pic>
        <p:nvPicPr>
          <p:cNvPr id="9218" name="Picture 2" descr="Στο κελί καθηγητής, ύποπτος για σεξουαλική κακοποίηση μαθήτριας">
            <a:extLst>
              <a:ext uri="{FF2B5EF4-FFF2-40B4-BE49-F238E27FC236}">
                <a16:creationId xmlns:a16="http://schemas.microsoft.com/office/drawing/2014/main" id="{1A144E38-F68A-4089-82F6-2954F3231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086" y="4324349"/>
            <a:ext cx="3984171" cy="205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6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6AF99C-9040-48A5-91AD-18E891EBAD5E}"/>
              </a:ext>
            </a:extLst>
          </p:cNvPr>
          <p:cNvSpPr>
            <a:spLocks noGrp="1"/>
          </p:cNvSpPr>
          <p:nvPr>
            <p:ph type="title"/>
          </p:nvPr>
        </p:nvSpPr>
        <p:spPr/>
        <p:txBody>
          <a:bodyPr/>
          <a:lstStyle/>
          <a:p>
            <a:r>
              <a:rPr lang="el-GR" dirty="0"/>
              <a:t>Πηγές:</a:t>
            </a:r>
          </a:p>
        </p:txBody>
      </p:sp>
      <p:sp>
        <p:nvSpPr>
          <p:cNvPr id="3" name="Θέση κειμένου 2">
            <a:extLst>
              <a:ext uri="{FF2B5EF4-FFF2-40B4-BE49-F238E27FC236}">
                <a16:creationId xmlns:a16="http://schemas.microsoft.com/office/drawing/2014/main" id="{A4ED1F3F-FA06-44D4-A65E-1155B959BCEE}"/>
              </a:ext>
            </a:extLst>
          </p:cNvPr>
          <p:cNvSpPr>
            <a:spLocks noGrp="1"/>
          </p:cNvSpPr>
          <p:nvPr>
            <p:ph type="body" idx="1"/>
          </p:nvPr>
        </p:nvSpPr>
        <p:spPr/>
        <p:txBody>
          <a:bodyPr/>
          <a:lstStyle/>
          <a:p>
            <a:r>
              <a:rPr lang="el-GR" dirty="0" err="1"/>
              <a:t>Ινστιτουτο</a:t>
            </a:r>
            <a:r>
              <a:rPr lang="el-GR" dirty="0"/>
              <a:t>  </a:t>
            </a:r>
            <a:r>
              <a:rPr lang="el-GR" dirty="0" err="1"/>
              <a:t>Υγειασ</a:t>
            </a:r>
            <a:r>
              <a:rPr lang="el-GR" dirty="0"/>
              <a:t> του </a:t>
            </a:r>
            <a:r>
              <a:rPr lang="el-GR" dirty="0" err="1"/>
              <a:t>παιδιου</a:t>
            </a:r>
            <a:r>
              <a:rPr lang="el-GR" dirty="0"/>
              <a:t>, </a:t>
            </a:r>
            <a:r>
              <a:rPr lang="en-US" dirty="0"/>
              <a:t>a</a:t>
            </a:r>
            <a:r>
              <a:rPr lang="el-GR" dirty="0" err="1"/>
              <a:t>θηνα</a:t>
            </a:r>
            <a:r>
              <a:rPr lang="el-GR" dirty="0"/>
              <a:t>,</a:t>
            </a:r>
            <a:r>
              <a:rPr lang="en-US" dirty="0"/>
              <a:t> 2013</a:t>
            </a:r>
            <a:endParaRPr lang="el-GR" dirty="0"/>
          </a:p>
          <a:p>
            <a:r>
              <a:rPr lang="en-US" dirty="0"/>
              <a:t>Psy-dictyo.gr</a:t>
            </a:r>
          </a:p>
          <a:p>
            <a:endParaRPr lang="el-GR" dirty="0"/>
          </a:p>
          <a:p>
            <a:endParaRPr lang="el-GR" dirty="0"/>
          </a:p>
          <a:p>
            <a:endParaRPr lang="el-GR" dirty="0"/>
          </a:p>
        </p:txBody>
      </p:sp>
    </p:spTree>
    <p:extLst>
      <p:ext uri="{BB962C8B-B14F-4D97-AF65-F5344CB8AC3E}">
        <p14:creationId xmlns:p14="http://schemas.microsoft.com/office/powerpoint/2010/main" val="112493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C03C72-EB3C-4B7E-B4B3-2D9F40A6F663}"/>
              </a:ext>
            </a:extLst>
          </p:cNvPr>
          <p:cNvSpPr>
            <a:spLocks noGrp="1"/>
          </p:cNvSpPr>
          <p:nvPr>
            <p:ph type="title"/>
          </p:nvPr>
        </p:nvSpPr>
        <p:spPr/>
        <p:txBody>
          <a:bodyPr/>
          <a:lstStyle/>
          <a:p>
            <a:r>
              <a:rPr lang="el-GR" b="1" dirty="0"/>
              <a:t>Είδη κακοποίησης</a:t>
            </a:r>
          </a:p>
        </p:txBody>
      </p:sp>
      <p:sp>
        <p:nvSpPr>
          <p:cNvPr id="3" name="Θέση περιεχομένου 2">
            <a:extLst>
              <a:ext uri="{FF2B5EF4-FFF2-40B4-BE49-F238E27FC236}">
                <a16:creationId xmlns:a16="http://schemas.microsoft.com/office/drawing/2014/main" id="{6D60F255-C18D-4DB3-81B2-271E69C698D7}"/>
              </a:ext>
            </a:extLst>
          </p:cNvPr>
          <p:cNvSpPr>
            <a:spLocks noGrp="1"/>
          </p:cNvSpPr>
          <p:nvPr>
            <p:ph idx="1"/>
          </p:nvPr>
        </p:nvSpPr>
        <p:spPr/>
        <p:txBody>
          <a:bodyPr/>
          <a:lstStyle/>
          <a:p>
            <a:r>
              <a:rPr lang="el-GR" dirty="0"/>
              <a:t>Σωματική</a:t>
            </a:r>
          </a:p>
          <a:p>
            <a:r>
              <a:rPr lang="el-GR" dirty="0"/>
              <a:t>Ψυχολογική</a:t>
            </a:r>
          </a:p>
          <a:p>
            <a:r>
              <a:rPr lang="el-GR" dirty="0"/>
              <a:t>Παραμέληση παιδιού</a:t>
            </a:r>
          </a:p>
          <a:p>
            <a:r>
              <a:rPr lang="el-GR" dirty="0"/>
              <a:t>Σύνδρομο του αμέτοχου θεατή</a:t>
            </a:r>
          </a:p>
          <a:p>
            <a:r>
              <a:rPr lang="el-GR" dirty="0"/>
              <a:t>Σεξουαλική</a:t>
            </a:r>
          </a:p>
          <a:p>
            <a:r>
              <a:rPr lang="el-GR" dirty="0"/>
              <a:t>Παιδική εργασία</a:t>
            </a:r>
          </a:p>
        </p:txBody>
      </p:sp>
      <p:pic>
        <p:nvPicPr>
          <p:cNvPr id="1026" name="Picture 2" descr="Σεξουαλική κακοποίηση παιδιού: Τα σημάδια, οι επιπτώσεις στην υγεία του και  όσα μπορείς να του μάθεις για να το προστατέψεις">
            <a:extLst>
              <a:ext uri="{FF2B5EF4-FFF2-40B4-BE49-F238E27FC236}">
                <a16:creationId xmlns:a16="http://schemas.microsoft.com/office/drawing/2014/main" id="{A2E1B729-1566-4760-920B-814C4350E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29" y="2603500"/>
            <a:ext cx="5622470" cy="425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566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42145B-1382-4B99-83FE-88BFA451B058}"/>
              </a:ext>
            </a:extLst>
          </p:cNvPr>
          <p:cNvSpPr>
            <a:spLocks noGrp="1"/>
          </p:cNvSpPr>
          <p:nvPr>
            <p:ph type="title"/>
          </p:nvPr>
        </p:nvSpPr>
        <p:spPr/>
        <p:txBody>
          <a:bodyPr/>
          <a:lstStyle/>
          <a:p>
            <a:r>
              <a:rPr lang="el-GR" b="1" dirty="0"/>
              <a:t>ορισμός</a:t>
            </a:r>
          </a:p>
        </p:txBody>
      </p:sp>
      <p:sp>
        <p:nvSpPr>
          <p:cNvPr id="3" name="Θέση περιεχομένου 2">
            <a:extLst>
              <a:ext uri="{FF2B5EF4-FFF2-40B4-BE49-F238E27FC236}">
                <a16:creationId xmlns:a16="http://schemas.microsoft.com/office/drawing/2014/main" id="{B2C480EF-9898-4F09-B530-C5F540DF06BF}"/>
              </a:ext>
            </a:extLst>
          </p:cNvPr>
          <p:cNvSpPr>
            <a:spLocks noGrp="1"/>
          </p:cNvSpPr>
          <p:nvPr>
            <p:ph idx="1"/>
          </p:nvPr>
        </p:nvSpPr>
        <p:spPr/>
        <p:txBody>
          <a:bodyPr/>
          <a:lstStyle/>
          <a:p>
            <a:r>
              <a:rPr lang="el-GR" dirty="0"/>
              <a:t>Σύμφωνα με τον Παγκόσμιο Οργανισμό Υγείας, η σεξουαλική κακοποίηση αφορά τη συμμετοχή του παιδιού  σε πράξεις με  σεξουαλικό περιεχόμενο υποκινούμενες από τον ενήλικα που συνήθως έχει σχέση φροντίδας ή οικειότητας με το παιδί και οι οποίες έχουν σκοπό την σεξουαλική διέγερση  ή και ικανοποίηση του ενήλικα.</a:t>
            </a:r>
          </a:p>
          <a:p>
            <a:pPr marL="0" indent="0">
              <a:buNone/>
            </a:pPr>
            <a:r>
              <a:rPr lang="el-GR" dirty="0"/>
              <a:t> Σημαντικό στοιχείο που πρέπει να τονιστεί είναι ότι στο παιδί είτε ασκείται σχέση εξουσίας από το ενήλικο άτομο   είτε σχέση αδιαπραγμάτευτου σεβασμού (γονιός, εκπαιδευτικός, συγγενής, ιερέας, ενήλικας οικογενειακός φίλος κοκ.) </a:t>
            </a:r>
          </a:p>
        </p:txBody>
      </p:sp>
      <p:pic>
        <p:nvPicPr>
          <p:cNvPr id="2050" name="Picture 2" descr="MeToo: Ομοφυλοφιλία και παιδική σεξουαλική κακοποίηση - Ομοφυλοφιλία.gr">
            <a:extLst>
              <a:ext uri="{FF2B5EF4-FFF2-40B4-BE49-F238E27FC236}">
                <a16:creationId xmlns:a16="http://schemas.microsoft.com/office/drawing/2014/main" id="{0196DAB4-9526-4F25-9C26-17D6A7025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115" y="5181600"/>
            <a:ext cx="4659086" cy="157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648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2598D2-E814-4DD8-8BD5-4A157FC8E69A}"/>
              </a:ext>
            </a:extLst>
          </p:cNvPr>
          <p:cNvSpPr>
            <a:spLocks noGrp="1"/>
          </p:cNvSpPr>
          <p:nvPr>
            <p:ph type="title"/>
          </p:nvPr>
        </p:nvSpPr>
        <p:spPr>
          <a:xfrm>
            <a:off x="1001486" y="365125"/>
            <a:ext cx="10352314" cy="1325563"/>
          </a:xfrm>
        </p:spPr>
        <p:txBody>
          <a:bodyPr/>
          <a:lstStyle/>
          <a:p>
            <a:r>
              <a:rPr lang="el-GR" b="1" dirty="0"/>
              <a:t>Ορισμός</a:t>
            </a:r>
          </a:p>
        </p:txBody>
      </p:sp>
      <p:sp>
        <p:nvSpPr>
          <p:cNvPr id="3" name="Θέση περιεχομένου 2">
            <a:extLst>
              <a:ext uri="{FF2B5EF4-FFF2-40B4-BE49-F238E27FC236}">
                <a16:creationId xmlns:a16="http://schemas.microsoft.com/office/drawing/2014/main" id="{40FAFF20-A85D-454C-B236-30DD62A05B18}"/>
              </a:ext>
            </a:extLst>
          </p:cNvPr>
          <p:cNvSpPr>
            <a:spLocks noGrp="1"/>
          </p:cNvSpPr>
          <p:nvPr>
            <p:ph idx="1"/>
          </p:nvPr>
        </p:nvSpPr>
        <p:spPr>
          <a:xfrm>
            <a:off x="1154955" y="2603500"/>
            <a:ext cx="7466532" cy="3416300"/>
          </a:xfrm>
        </p:spPr>
        <p:txBody>
          <a:bodyPr>
            <a:normAutofit/>
          </a:bodyPr>
          <a:lstStyle/>
          <a:p>
            <a:r>
              <a:rPr lang="el-GR" dirty="0"/>
              <a:t>Σεξουαλική κακοποίηση είναι ο εξαναγκασμός σε ερωτική πράξη χωρίς την θέληση του ενός, αλλά και οποιαδήποτε λεκτική ή σωματική συμπεριφορά σεξουαλικού χαρακτήρα που προσβάλλει το άτομο.</a:t>
            </a:r>
          </a:p>
          <a:p>
            <a:pPr marL="0" indent="0">
              <a:buNone/>
            </a:pPr>
            <a:r>
              <a:rPr lang="el-GR" dirty="0"/>
              <a:t>Δυστυχώς υπάρχουν αρκετά περιστατικά όπου τα θύματα δεν αναφέρουν τον εξαναγκασμό στον οποίο έχουν υποκύψει λόγω φόβου. Τα περισσότερα θύματα είναι γυναίκες και αντιμετωπίζονται με δυσπιστία ακόμη και στις μέρες μας. Δεν είναι λίγες οι φορές που θεωρούνται υπεύθυνες από την κοινωνία αλλά ακόμη και οι ίδιες πολλές φορές κατηγορούν τους εαυτούς τους για το συμβάν. (</a:t>
            </a:r>
            <a:r>
              <a:rPr lang="el-GR" dirty="0" err="1"/>
              <a:t>Κωστελίδου</a:t>
            </a:r>
            <a:r>
              <a:rPr lang="el-GR" dirty="0"/>
              <a:t>, 2001)</a:t>
            </a:r>
          </a:p>
        </p:txBody>
      </p:sp>
      <p:pic>
        <p:nvPicPr>
          <p:cNvPr id="3074" name="Picture 2" descr="Κακοποίηση: Βιβλία για παιδιά κι εφήβους που μιλούν ανοιχτά">
            <a:extLst>
              <a:ext uri="{FF2B5EF4-FFF2-40B4-BE49-F238E27FC236}">
                <a16:creationId xmlns:a16="http://schemas.microsoft.com/office/drawing/2014/main" id="{C4510CC2-2EC6-482F-90ED-C879DF695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487" y="3198472"/>
            <a:ext cx="3178627" cy="282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495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5" name="Freeform: Shape 74">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7"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a:extLst>
              <a:ext uri="{FF2B5EF4-FFF2-40B4-BE49-F238E27FC236}">
                <a16:creationId xmlns:a16="http://schemas.microsoft.com/office/drawing/2014/main" id="{9E167BC6-8A8F-4EA4-A5D0-1E8FFF0A28A3}"/>
              </a:ext>
            </a:extLst>
          </p:cNvPr>
          <p:cNvSpPr>
            <a:spLocks noGrp="1"/>
          </p:cNvSpPr>
          <p:nvPr>
            <p:ph type="title"/>
          </p:nvPr>
        </p:nvSpPr>
        <p:spPr>
          <a:xfrm>
            <a:off x="1154955" y="973668"/>
            <a:ext cx="2942210" cy="1020232"/>
          </a:xfrm>
        </p:spPr>
        <p:txBody>
          <a:bodyPr>
            <a:normAutofit/>
          </a:bodyPr>
          <a:lstStyle/>
          <a:p>
            <a:r>
              <a:rPr lang="el-GR" b="1">
                <a:solidFill>
                  <a:schemeClr val="tx1"/>
                </a:solidFill>
              </a:rPr>
              <a:t>αίτια</a:t>
            </a:r>
          </a:p>
        </p:txBody>
      </p:sp>
      <p:pic>
        <p:nvPicPr>
          <p:cNvPr id="4100" name="Picture 4" descr="Σεξουαλική κακοποίηση: Τι να ξέρουμε και τι να λέμε στα παιδιά | Protagon.gr">
            <a:extLst>
              <a:ext uri="{FF2B5EF4-FFF2-40B4-BE49-F238E27FC236}">
                <a16:creationId xmlns:a16="http://schemas.microsoft.com/office/drawing/2014/main" id="{8D5E4BB5-C7FA-47CD-9725-6B713CE658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4" r="23857" b="1"/>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FD1CB4C1-71BF-4F0C-B76C-B38E31221EFA}"/>
              </a:ext>
            </a:extLst>
          </p:cNvPr>
          <p:cNvSpPr>
            <a:spLocks noGrp="1"/>
          </p:cNvSpPr>
          <p:nvPr>
            <p:ph idx="1"/>
          </p:nvPr>
        </p:nvSpPr>
        <p:spPr>
          <a:xfrm>
            <a:off x="1154955" y="2120900"/>
            <a:ext cx="3133726" cy="3898900"/>
          </a:xfrm>
        </p:spPr>
        <p:txBody>
          <a:bodyPr>
            <a:normAutofit/>
          </a:bodyPr>
          <a:lstStyle/>
          <a:p>
            <a:pPr marL="0" indent="0">
              <a:lnSpc>
                <a:spcPct val="90000"/>
              </a:lnSpc>
              <a:buNone/>
            </a:pPr>
            <a:r>
              <a:rPr lang="el-GR" sz="1500">
                <a:solidFill>
                  <a:schemeClr val="tx1"/>
                </a:solidFill>
              </a:rPr>
              <a:t>Σύμφωνα με κοινωνιολογική ερμηνευτική προσέγγιση ένα αίτιο του φαινομένου είναι οι αλλαγές του θεσμού της οικογένειας σε συνδυασμό με αλλαγές που χαρακτηρίζουν την σεξουαλικότητα και την σεξουαλική συμπεριφορά στην σύγχρονη κοινωνία (κοινωνικά πρότυπα βίας, εξουσιασμού, ανδρικής κυριαρχίας συνοδευόμενα από κοινωνική απομόνωση, σύγχυση και ακύρωση ρόλων ακόμη και προσδοκιών στην σεξουαλική συμπεριφορά).</a:t>
            </a:r>
          </a:p>
        </p:txBody>
      </p:sp>
      <p:sp>
        <p:nvSpPr>
          <p:cNvPr id="85"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620385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a:extLst>
              <a:ext uri="{FF2B5EF4-FFF2-40B4-BE49-F238E27FC236}">
                <a16:creationId xmlns:a16="http://schemas.microsoft.com/office/drawing/2014/main" id="{86ACAF42-B233-43E6-8494-3110344A2C83}"/>
              </a:ext>
            </a:extLst>
          </p:cNvPr>
          <p:cNvSpPr>
            <a:spLocks noGrp="1"/>
          </p:cNvSpPr>
          <p:nvPr>
            <p:ph type="title"/>
          </p:nvPr>
        </p:nvSpPr>
        <p:spPr>
          <a:xfrm>
            <a:off x="1154955" y="973668"/>
            <a:ext cx="2942210" cy="1020232"/>
          </a:xfrm>
        </p:spPr>
        <p:txBody>
          <a:bodyPr>
            <a:normAutofit/>
          </a:bodyPr>
          <a:lstStyle/>
          <a:p>
            <a:r>
              <a:rPr lang="el-GR" b="1">
                <a:solidFill>
                  <a:srgbClr val="EBEBEB"/>
                </a:solidFill>
              </a:rPr>
              <a:t>Συχνότητα</a:t>
            </a:r>
            <a:r>
              <a:rPr lang="el-GR">
                <a:solidFill>
                  <a:srgbClr val="EBEBEB"/>
                </a:solidFill>
              </a:rPr>
              <a:t> </a:t>
            </a:r>
          </a:p>
        </p:txBody>
      </p:sp>
      <p:pic>
        <p:nvPicPr>
          <p:cNvPr id="4" name="Picture 2" descr="MeToo: Ομοφυλοφιλία και παιδική σεξουαλική κακοποίηση - Ομοφυλοφιλία.gr">
            <a:extLst>
              <a:ext uri="{FF2B5EF4-FFF2-40B4-BE49-F238E27FC236}">
                <a16:creationId xmlns:a16="http://schemas.microsoft.com/office/drawing/2014/main" id="{5E6070B5-9A94-4B28-B69C-CD1CB54D00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4607" y="1302363"/>
            <a:ext cx="6391533" cy="42532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62BEA605-078E-47E9-B549-06908DD5FCC3}"/>
              </a:ext>
            </a:extLst>
          </p:cNvPr>
          <p:cNvSpPr>
            <a:spLocks noGrp="1"/>
          </p:cNvSpPr>
          <p:nvPr>
            <p:ph idx="1"/>
          </p:nvPr>
        </p:nvSpPr>
        <p:spPr>
          <a:xfrm>
            <a:off x="1154955" y="2120900"/>
            <a:ext cx="3133726" cy="3898900"/>
          </a:xfrm>
        </p:spPr>
        <p:txBody>
          <a:bodyPr>
            <a:normAutofit lnSpcReduction="10000"/>
          </a:bodyPr>
          <a:lstStyle/>
          <a:p>
            <a:pPr>
              <a:lnSpc>
                <a:spcPct val="90000"/>
              </a:lnSpc>
            </a:pPr>
            <a:r>
              <a:rPr lang="el-GR" dirty="0">
                <a:solidFill>
                  <a:srgbClr val="FFFFFF"/>
                </a:solidFill>
              </a:rPr>
              <a:t>Τα ποσοστά συχνότητας του φαινομένου  ποικίλουν ανά χώρα.</a:t>
            </a:r>
          </a:p>
          <a:p>
            <a:pPr>
              <a:lnSpc>
                <a:spcPct val="90000"/>
              </a:lnSpc>
            </a:pPr>
            <a:r>
              <a:rPr lang="el-GR" dirty="0">
                <a:solidFill>
                  <a:srgbClr val="FFFFFF"/>
                </a:solidFill>
              </a:rPr>
              <a:t>Στην Ελλάδα σύμφωνα με έρευνα του «Ινστιτούτου Υγείας του Παιδιού»,  2 στα 10 παιδιά θα αναφέρουν ότι έχουν υποστεί μια εμπειρία σεξουαλικής βίας κατά την διάρκεια της ζωής τους. </a:t>
            </a:r>
            <a:r>
              <a:rPr lang="en-US" dirty="0">
                <a:solidFill>
                  <a:srgbClr val="FFFFFF"/>
                </a:solidFill>
              </a:rPr>
              <a:t>(</a:t>
            </a:r>
            <a:r>
              <a:rPr lang="el-GR" dirty="0">
                <a:solidFill>
                  <a:srgbClr val="FFFFFF"/>
                </a:solidFill>
              </a:rPr>
              <a:t>επιδημιολογική έρευνα </a:t>
            </a:r>
            <a:r>
              <a:rPr lang="en-US" dirty="0">
                <a:solidFill>
                  <a:srgbClr val="FFFFFF"/>
                </a:solidFill>
              </a:rPr>
              <a:t>BECAN,2013)</a:t>
            </a:r>
            <a:endParaRPr lang="el-GR" dirty="0">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117227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50" name="Rectangle 7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615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15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Τίτλος 1">
            <a:extLst>
              <a:ext uri="{FF2B5EF4-FFF2-40B4-BE49-F238E27FC236}">
                <a16:creationId xmlns:a16="http://schemas.microsoft.com/office/drawing/2014/main" id="{0850F2FF-FA65-410D-A713-3CC3FEE655FC}"/>
              </a:ext>
            </a:extLst>
          </p:cNvPr>
          <p:cNvSpPr>
            <a:spLocks noGrp="1"/>
          </p:cNvSpPr>
          <p:nvPr>
            <p:ph type="title"/>
          </p:nvPr>
        </p:nvSpPr>
        <p:spPr>
          <a:xfrm>
            <a:off x="639098" y="629265"/>
            <a:ext cx="6072776" cy="1622322"/>
          </a:xfrm>
        </p:spPr>
        <p:txBody>
          <a:bodyPr>
            <a:normAutofit/>
          </a:bodyPr>
          <a:lstStyle/>
          <a:p>
            <a:r>
              <a:rPr lang="el-GR" b="1">
                <a:solidFill>
                  <a:srgbClr val="FFFFFF"/>
                </a:solidFill>
              </a:rPr>
              <a:t>Προφίλ δραστών</a:t>
            </a:r>
          </a:p>
        </p:txBody>
      </p:sp>
      <p:pic>
        <p:nvPicPr>
          <p:cNvPr id="6148" name="Picture 4" descr="Σεξουαλική κακοποίηση ανηλίκου : Στην φυλακή ο 62χρονος καθηγητής | in.gr">
            <a:extLst>
              <a:ext uri="{FF2B5EF4-FFF2-40B4-BE49-F238E27FC236}">
                <a16:creationId xmlns:a16="http://schemas.microsoft.com/office/drawing/2014/main" id="{C7C37E45-CDD3-489C-B61C-152731152A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25" r="36750" b="1"/>
          <a:stretch/>
        </p:blipFill>
        <p:spPr bwMode="auto">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
        <p:nvSpPr>
          <p:cNvPr id="6153" name="Rectangle 7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54" name="Oval 8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55" name="Oval 8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EC5DBA0C-30A5-451E-91E9-A86A272D8C81}"/>
              </a:ext>
            </a:extLst>
          </p:cNvPr>
          <p:cNvSpPr>
            <a:spLocks noGrp="1"/>
          </p:cNvSpPr>
          <p:nvPr>
            <p:ph idx="1"/>
          </p:nvPr>
        </p:nvSpPr>
        <p:spPr>
          <a:xfrm>
            <a:off x="639098" y="2418735"/>
            <a:ext cx="6072776" cy="3811740"/>
          </a:xfrm>
        </p:spPr>
        <p:txBody>
          <a:bodyPr anchor="ctr">
            <a:normAutofit/>
          </a:bodyPr>
          <a:lstStyle/>
          <a:p>
            <a:pPr marL="0" indent="0">
              <a:lnSpc>
                <a:spcPct val="90000"/>
              </a:lnSpc>
              <a:buNone/>
            </a:pPr>
            <a:r>
              <a:rPr lang="el-GR">
                <a:solidFill>
                  <a:srgbClr val="FFFFFF"/>
                </a:solidFill>
              </a:rPr>
              <a:t>Οι θύτες συνήθως εμφανίζουν:</a:t>
            </a:r>
          </a:p>
          <a:p>
            <a:pPr>
              <a:lnSpc>
                <a:spcPct val="90000"/>
              </a:lnSpc>
            </a:pPr>
            <a:r>
              <a:rPr lang="el-GR">
                <a:solidFill>
                  <a:srgbClr val="FFFFFF"/>
                </a:solidFill>
              </a:rPr>
              <a:t>Αυταρχικότητα προσπαθώντας να δείξουν ότι αξίζουν</a:t>
            </a:r>
          </a:p>
          <a:p>
            <a:pPr>
              <a:lnSpc>
                <a:spcPct val="90000"/>
              </a:lnSpc>
            </a:pPr>
            <a:r>
              <a:rPr lang="el-GR">
                <a:solidFill>
                  <a:srgbClr val="FFFFFF"/>
                </a:solidFill>
              </a:rPr>
              <a:t>Χρησιμοποιούν συχνά την βία θέλοντας να δείξουν τον ανδρισμό τους.</a:t>
            </a:r>
          </a:p>
          <a:p>
            <a:pPr>
              <a:lnSpc>
                <a:spcPct val="90000"/>
              </a:lnSpc>
            </a:pPr>
            <a:r>
              <a:rPr lang="el-GR">
                <a:solidFill>
                  <a:srgbClr val="FFFFFF"/>
                </a:solidFill>
              </a:rPr>
              <a:t>Έχουν κτητική συμπεριφορά </a:t>
            </a:r>
          </a:p>
          <a:p>
            <a:pPr>
              <a:lnSpc>
                <a:spcPct val="90000"/>
              </a:lnSpc>
            </a:pPr>
            <a:r>
              <a:rPr lang="el-GR">
                <a:solidFill>
                  <a:srgbClr val="FFFFFF"/>
                </a:solidFill>
              </a:rPr>
              <a:t>Διακατέχονται από αισθήματα παθολογικής ζήλιας</a:t>
            </a:r>
          </a:p>
          <a:p>
            <a:pPr>
              <a:lnSpc>
                <a:spcPct val="90000"/>
              </a:lnSpc>
            </a:pPr>
            <a:r>
              <a:rPr lang="el-GR">
                <a:solidFill>
                  <a:srgbClr val="FFFFFF"/>
                </a:solidFill>
              </a:rPr>
              <a:t>Πολλοί εμφανίζουν διαταραχές προσωπικότητας</a:t>
            </a:r>
          </a:p>
          <a:p>
            <a:pPr>
              <a:lnSpc>
                <a:spcPct val="90000"/>
              </a:lnSpc>
            </a:pPr>
            <a:r>
              <a:rPr lang="el-GR">
                <a:solidFill>
                  <a:srgbClr val="FFFFFF"/>
                </a:solidFill>
              </a:rPr>
              <a:t>Κάποιοι έχουν υπάρξει θύματα ή μάρτυρες βίας στην πατρική τους οικογένεια(Αρμένη, 2003)</a:t>
            </a:r>
          </a:p>
        </p:txBody>
      </p:sp>
    </p:spTree>
    <p:extLst>
      <p:ext uri="{BB962C8B-B14F-4D97-AF65-F5344CB8AC3E}">
        <p14:creationId xmlns:p14="http://schemas.microsoft.com/office/powerpoint/2010/main" val="3453836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72B941-33AF-4B55-B146-F0BC6BCE4C0B}"/>
              </a:ext>
            </a:extLst>
          </p:cNvPr>
          <p:cNvSpPr>
            <a:spLocks noGrp="1"/>
          </p:cNvSpPr>
          <p:nvPr>
            <p:ph type="title"/>
          </p:nvPr>
        </p:nvSpPr>
        <p:spPr>
          <a:xfrm>
            <a:off x="1154954" y="973668"/>
            <a:ext cx="8761413" cy="706964"/>
          </a:xfrm>
        </p:spPr>
        <p:txBody>
          <a:bodyPr>
            <a:normAutofit/>
          </a:bodyPr>
          <a:lstStyle/>
          <a:p>
            <a:r>
              <a:rPr lang="el-GR" b="1"/>
              <a:t>Συνέπειες</a:t>
            </a:r>
            <a:endParaRPr lang="el-GR" b="1" dirty="0"/>
          </a:p>
        </p:txBody>
      </p:sp>
      <p:pic>
        <p:nvPicPr>
          <p:cNvPr id="7170" name="Picture 2" descr="6 εφηβικά βιβλία που αφυπνίζουν για τα περιστατικά σεξουαλικής κακοποίησης  και παρενόχλησης">
            <a:extLst>
              <a:ext uri="{FF2B5EF4-FFF2-40B4-BE49-F238E27FC236}">
                <a16:creationId xmlns:a16="http://schemas.microsoft.com/office/drawing/2014/main" id="{7189EFFB-7973-414A-828D-84862902C1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30" r="-3" b="-3"/>
          <a:stretch/>
        </p:blipFill>
        <p:spPr bwMode="auto">
          <a:xfrm>
            <a:off x="1151467"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92A9E2B5-4D97-412E-A6F7-3B219DCD4237}"/>
              </a:ext>
            </a:extLst>
          </p:cNvPr>
          <p:cNvSpPr>
            <a:spLocks noGrp="1"/>
          </p:cNvSpPr>
          <p:nvPr>
            <p:ph idx="1"/>
          </p:nvPr>
        </p:nvSpPr>
        <p:spPr>
          <a:xfrm>
            <a:off x="5980954" y="2603500"/>
            <a:ext cx="5211979" cy="3416300"/>
          </a:xfrm>
        </p:spPr>
        <p:txBody>
          <a:bodyPr anchor="ctr">
            <a:normAutofit/>
          </a:bodyPr>
          <a:lstStyle/>
          <a:p>
            <a:pPr marL="0" indent="0">
              <a:lnSpc>
                <a:spcPct val="90000"/>
              </a:lnSpc>
              <a:buNone/>
            </a:pPr>
            <a:r>
              <a:rPr lang="el-GR" sz="1500"/>
              <a:t>Τα θύματα υφίστανται σοβαρό ψυχολογικό τραυματισμό. Συνήθως, περνούν από 3 φάσεις μετά την τραγική εμπειρία:</a:t>
            </a:r>
          </a:p>
          <a:p>
            <a:pPr>
              <a:lnSpc>
                <a:spcPct val="90000"/>
              </a:lnSpc>
            </a:pPr>
            <a:r>
              <a:rPr lang="el-GR" sz="1500"/>
              <a:t>Στην </a:t>
            </a:r>
            <a:r>
              <a:rPr lang="el-GR" sz="1500" b="1" err="1"/>
              <a:t>Α΄φάση</a:t>
            </a:r>
            <a:r>
              <a:rPr lang="el-GR" sz="1500" b="1"/>
              <a:t> </a:t>
            </a:r>
            <a:r>
              <a:rPr lang="el-GR" sz="1500"/>
              <a:t>υπάρχει έντονη συναισθηματική και ψυχολογική αναστάτωση. Τα θύματα κρατούν μυστικό τον βιασμό και νιώθουν θλίψη και αγωνία.</a:t>
            </a:r>
          </a:p>
          <a:p>
            <a:pPr>
              <a:lnSpc>
                <a:spcPct val="90000"/>
              </a:lnSpc>
            </a:pPr>
            <a:r>
              <a:rPr lang="el-GR" sz="1500"/>
              <a:t>Στην </a:t>
            </a:r>
            <a:r>
              <a:rPr lang="el-GR" sz="1500" b="1" err="1"/>
              <a:t>Β΄φάση</a:t>
            </a:r>
            <a:r>
              <a:rPr lang="el-GR" sz="1500" b="1"/>
              <a:t> </a:t>
            </a:r>
            <a:r>
              <a:rPr lang="el-GR" sz="1500"/>
              <a:t>τα θύματα προσπαθούν να ξεχάσουν και να το ξεπεράσουν δικαιολογώντας την πράξη του δράστη και ενοχοποιώντας τους εαυτούς τους. </a:t>
            </a:r>
          </a:p>
          <a:p>
            <a:pPr>
              <a:lnSpc>
                <a:spcPct val="90000"/>
              </a:lnSpc>
            </a:pPr>
            <a:r>
              <a:rPr lang="el-GR" sz="1500"/>
              <a:t>Στην </a:t>
            </a:r>
            <a:r>
              <a:rPr lang="el-GR" sz="1500" b="1" err="1"/>
              <a:t>Γ΄φάση</a:t>
            </a:r>
            <a:r>
              <a:rPr lang="el-GR" sz="1500" b="1"/>
              <a:t> </a:t>
            </a:r>
            <a:r>
              <a:rPr lang="el-GR" sz="1500"/>
              <a:t>αισθάνονται κατάθλιψη και την  ανάγκη να μιλήσουν σε κάποιον. Επίσης παύουν να δικαιολογούν τον δράστη .</a:t>
            </a:r>
          </a:p>
          <a:p>
            <a:pPr>
              <a:lnSpc>
                <a:spcPct val="90000"/>
              </a:lnSpc>
            </a:pPr>
            <a:endParaRPr lang="el-GR" sz="1500"/>
          </a:p>
        </p:txBody>
      </p:sp>
    </p:spTree>
    <p:extLst>
      <p:ext uri="{BB962C8B-B14F-4D97-AF65-F5344CB8AC3E}">
        <p14:creationId xmlns:p14="http://schemas.microsoft.com/office/powerpoint/2010/main" val="3199121573"/>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Shape 7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Τίτλος 1">
            <a:extLst>
              <a:ext uri="{FF2B5EF4-FFF2-40B4-BE49-F238E27FC236}">
                <a16:creationId xmlns:a16="http://schemas.microsoft.com/office/drawing/2014/main" id="{7AA789DB-00B6-4B6F-A9F8-A587C7AA2ADE}"/>
              </a:ext>
            </a:extLst>
          </p:cNvPr>
          <p:cNvSpPr>
            <a:spLocks noGrp="1"/>
          </p:cNvSpPr>
          <p:nvPr>
            <p:ph type="title"/>
          </p:nvPr>
        </p:nvSpPr>
        <p:spPr>
          <a:xfrm>
            <a:off x="639098" y="629265"/>
            <a:ext cx="6072776" cy="1622322"/>
          </a:xfrm>
        </p:spPr>
        <p:txBody>
          <a:bodyPr>
            <a:normAutofit/>
          </a:bodyPr>
          <a:lstStyle/>
          <a:p>
            <a:r>
              <a:rPr lang="el-GR" b="1">
                <a:solidFill>
                  <a:schemeClr val="tx1"/>
                </a:solidFill>
              </a:rPr>
              <a:t>Ενέργειες από επαγγελματίες</a:t>
            </a:r>
          </a:p>
        </p:txBody>
      </p:sp>
      <p:pic>
        <p:nvPicPr>
          <p:cNvPr id="8194" name="Picture 2" descr="Σεξουαλική κακοποίηση παιδιού: Τα σημάδια, οι επιπτώσεις στην υγεία του και  όσα μπορείς να του μάθεις για να το προστατέψεις">
            <a:extLst>
              <a:ext uri="{FF2B5EF4-FFF2-40B4-BE49-F238E27FC236}">
                <a16:creationId xmlns:a16="http://schemas.microsoft.com/office/drawing/2014/main" id="{0C31CE46-5E0D-4815-8F5D-12F32A2130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18" r="36331"/>
          <a:stretch/>
        </p:blipFill>
        <p:spPr bwMode="auto">
          <a:xfrm>
            <a:off x="7418226" y="645106"/>
            <a:ext cx="4125317" cy="558536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BD2E53EE-8A9F-4423-8E49-CBF10E9C6DAF}"/>
              </a:ext>
            </a:extLst>
          </p:cNvPr>
          <p:cNvSpPr>
            <a:spLocks noGrp="1"/>
          </p:cNvSpPr>
          <p:nvPr>
            <p:ph idx="1"/>
          </p:nvPr>
        </p:nvSpPr>
        <p:spPr>
          <a:xfrm>
            <a:off x="639098" y="2418735"/>
            <a:ext cx="6072776" cy="3811740"/>
          </a:xfrm>
        </p:spPr>
        <p:txBody>
          <a:bodyPr anchor="ctr">
            <a:normAutofit/>
          </a:bodyPr>
          <a:lstStyle/>
          <a:p>
            <a:pPr>
              <a:lnSpc>
                <a:spcPct val="90000"/>
              </a:lnSpc>
            </a:pPr>
            <a:r>
              <a:rPr lang="el-GR" sz="1700" dirty="0">
                <a:solidFill>
                  <a:schemeClr val="tx1"/>
                </a:solidFill>
              </a:rPr>
              <a:t>Ο πρώτος επαγγελματίας όπου το παιδί ή ο έφηβος θα αποκαλύψει την σεξουαλική παραβίασή του μπορεί να εκπροσωπεί οποιοδήποτε κλάδο. Είναι κάθε άτομο που μπορεί να εμπνεύσει την εμπιστοσύνη ενός παιδιού και μπορεί να είναι εκπαιδευτικός, κοινωνικός λειτουργός, ψυχολόγος, παιδίατρος, αστυνομικός, νοσηλευτής κοκ.</a:t>
            </a:r>
          </a:p>
          <a:p>
            <a:pPr>
              <a:lnSpc>
                <a:spcPct val="90000"/>
              </a:lnSpc>
            </a:pPr>
            <a:r>
              <a:rPr lang="el-GR" sz="1700" dirty="0">
                <a:solidFill>
                  <a:schemeClr val="tx1"/>
                </a:solidFill>
              </a:rPr>
              <a:t>Αν διαπιστωθούν από τον επαγγελματία σημάδια κάθε είδους σεξουαλικής παραβίασης του παιδιού </a:t>
            </a:r>
            <a:r>
              <a:rPr lang="el-GR" sz="1700" b="1" spc="300" dirty="0">
                <a:solidFill>
                  <a:schemeClr val="tx1"/>
                </a:solidFill>
              </a:rPr>
              <a:t>οφείλει</a:t>
            </a:r>
            <a:r>
              <a:rPr lang="el-GR" sz="1700" b="1" dirty="0">
                <a:solidFill>
                  <a:schemeClr val="tx1"/>
                </a:solidFill>
              </a:rPr>
              <a:t> </a:t>
            </a:r>
            <a:r>
              <a:rPr lang="el-GR" sz="1700" dirty="0">
                <a:solidFill>
                  <a:schemeClr val="tx1"/>
                </a:solidFill>
              </a:rPr>
              <a:t>να ενημερώσει τους αρμόδιους φορείς είτε επώνυμα είτε ανώνυμα.</a:t>
            </a:r>
          </a:p>
        </p:txBody>
      </p:sp>
    </p:spTree>
    <p:extLst>
      <p:ext uri="{BB962C8B-B14F-4D97-AF65-F5344CB8AC3E}">
        <p14:creationId xmlns:p14="http://schemas.microsoft.com/office/powerpoint/2010/main" val="69785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277</TotalTime>
  <Words>668</Words>
  <Application>Microsoft Office PowerPoint</Application>
  <PresentationFormat>Ευρεία οθόνη</PresentationFormat>
  <Paragraphs>55</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Century Gothic</vt:lpstr>
      <vt:lpstr>Wingdings 3</vt:lpstr>
      <vt:lpstr>Αίθουσα συσκέψεων "Ιόν"</vt:lpstr>
      <vt:lpstr>Σεξουαλική κακοποίηση</vt:lpstr>
      <vt:lpstr>Είδη κακοποίησης</vt:lpstr>
      <vt:lpstr>ορισμός</vt:lpstr>
      <vt:lpstr>Ορισμός</vt:lpstr>
      <vt:lpstr>αίτια</vt:lpstr>
      <vt:lpstr>Συχνότητα </vt:lpstr>
      <vt:lpstr>Προφίλ δραστών</vt:lpstr>
      <vt:lpstr>Συνέπειες</vt:lpstr>
      <vt:lpstr>Ενέργειες από επαγγελματίες</vt:lpstr>
      <vt:lpstr>Αρμόδιοι φορείς για καταγγελίες</vt:lpstr>
      <vt:lpstr>Αρμόδιοι φορείς για καταγγελίες</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Σεξουαλική κακοποίηση</dc:title>
  <dc:creator>Athina Adoniadi</dc:creator>
  <cp:lastModifiedBy>Athina Adoniadi</cp:lastModifiedBy>
  <cp:revision>18</cp:revision>
  <dcterms:created xsi:type="dcterms:W3CDTF">2021-10-23T05:27:59Z</dcterms:created>
  <dcterms:modified xsi:type="dcterms:W3CDTF">2021-11-04T18:20:05Z</dcterms:modified>
</cp:coreProperties>
</file>