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gamma.app"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gamma.app"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536388"/>
            <a:ext cx="6814066" cy="851654"/>
          </a:xfrm>
          <a:prstGeom prst="rect">
            <a:avLst/>
          </a:prstGeom>
          <a:noFill/>
          <a:ln/>
        </p:spPr>
        <p:txBody>
          <a:bodyPr wrap="none" rtlCol="0" anchor="t"/>
          <a:lstStyle/>
          <a:p>
            <a:pPr marL="0" indent="0">
              <a:lnSpc>
                <a:spcPts val="6707"/>
              </a:lnSpc>
              <a:buNone/>
            </a:pPr>
            <a:r>
              <a:rPr lang="en-US" sz="5365" b="1" dirty="0">
                <a:solidFill>
                  <a:srgbClr val="F0FCFF"/>
                </a:solidFill>
                <a:latin typeface="Spline Sans" pitchFamily="34" charset="0"/>
                <a:ea typeface="Spline Sans" pitchFamily="34" charset="-122"/>
                <a:cs typeface="Spline Sans" pitchFamily="34" charset="-120"/>
              </a:rPr>
              <a:t>Ο Περικλής</a:t>
            </a:r>
            <a:endParaRPr lang="en-US" sz="5365" dirty="0"/>
          </a:p>
        </p:txBody>
      </p:sp>
      <p:sp>
        <p:nvSpPr>
          <p:cNvPr id="6" name="Text 2"/>
          <p:cNvSpPr/>
          <p:nvPr/>
        </p:nvSpPr>
        <p:spPr>
          <a:xfrm>
            <a:off x="833199" y="3721298"/>
            <a:ext cx="7477601" cy="1333024"/>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 Ο Περικλής ήταν ένας από τους πιο σημαντικούς πολιτικούς ηγέτες της αρχαίας Ελλάδας. Κατά τη διάρκεια της περιόδου της Αθηναϊκής Δημοκρατίας, συνέβαλε σημαντικά στην πολιτική, την κοινωνία και τον πολιτισμό της Αθήνας.</a:t>
            </a:r>
            <a:endParaRPr lang="en-US" sz="1750" dirty="0"/>
          </a:p>
        </p:txBody>
      </p:sp>
      <p:sp>
        <p:nvSpPr>
          <p:cNvPr id="7" name="Shape 3"/>
          <p:cNvSpPr/>
          <p:nvPr/>
        </p:nvSpPr>
        <p:spPr>
          <a:xfrm>
            <a:off x="833199" y="5320903"/>
            <a:ext cx="355402" cy="355402"/>
          </a:xfrm>
          <a:prstGeom prst="roundRect">
            <a:avLst>
              <a:gd name="adj" fmla="val 25726039"/>
            </a:avLst>
          </a:prstGeom>
          <a:noFill/>
          <a:ln w="7620">
            <a:solidFill>
              <a:srgbClr val="FFFFFF"/>
            </a:solidFill>
            <a:prstDash val="solid"/>
          </a:ln>
        </p:spPr>
      </p:sp>
      <p:pic>
        <p:nvPicPr>
          <p:cNvPr id="8" name="Image 2" descr="preencoded.png"/>
          <p:cNvPicPr>
            <a:picLocks noChangeAspect="1"/>
          </p:cNvPicPr>
          <p:nvPr/>
        </p:nvPicPr>
        <p:blipFill>
          <a:blip r:embed="rId5"/>
          <a:stretch>
            <a:fillRect/>
          </a:stretch>
        </p:blipFill>
        <p:spPr>
          <a:xfrm>
            <a:off x="840819" y="5328523"/>
            <a:ext cx="340162" cy="340162"/>
          </a:xfrm>
          <a:prstGeom prst="rect">
            <a:avLst/>
          </a:prstGeom>
        </p:spPr>
      </p:pic>
      <p:sp>
        <p:nvSpPr>
          <p:cNvPr id="9" name="Text 4"/>
          <p:cNvSpPr/>
          <p:nvPr/>
        </p:nvSpPr>
        <p:spPr>
          <a:xfrm>
            <a:off x="1299686" y="5304234"/>
            <a:ext cx="1561624" cy="388858"/>
          </a:xfrm>
          <a:prstGeom prst="rect">
            <a:avLst/>
          </a:prstGeom>
          <a:noFill/>
          <a:ln/>
        </p:spPr>
        <p:txBody>
          <a:bodyPr wrap="none" rtlCol="0" anchor="t"/>
          <a:lstStyle/>
          <a:p>
            <a:pPr marL="0" indent="0" algn="l">
              <a:lnSpc>
                <a:spcPts val="3062"/>
              </a:lnSpc>
              <a:buNone/>
            </a:pPr>
            <a:r>
              <a:rPr lang="en-US" sz="2187" b="1" dirty="0">
                <a:solidFill>
                  <a:srgbClr val="E0E4E6"/>
                </a:solidFill>
                <a:latin typeface="Barlow" pitchFamily="34" charset="0"/>
                <a:ea typeface="Barlow" pitchFamily="34" charset="-122"/>
                <a:cs typeface="Barlow" pitchFamily="34" charset="-120"/>
              </a:rPr>
              <a:t>by maria ekp</a:t>
            </a:r>
            <a:endParaRPr lang="en-US" sz="2187" dirty="0"/>
          </a:p>
        </p:txBody>
      </p:sp>
      <p:pic>
        <p:nvPicPr>
          <p:cNvPr id="10"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sp>
        <p:nvSpPr>
          <p:cNvPr id="4" name="Text 1"/>
          <p:cNvSpPr/>
          <p:nvPr/>
        </p:nvSpPr>
        <p:spPr>
          <a:xfrm>
            <a:off x="2624376" y="809268"/>
            <a:ext cx="5163622" cy="617101"/>
          </a:xfrm>
          <a:prstGeom prst="rect">
            <a:avLst/>
          </a:prstGeom>
          <a:noFill/>
          <a:ln/>
        </p:spPr>
        <p:txBody>
          <a:bodyPr wrap="none" rtlCol="0" anchor="t"/>
          <a:lstStyle/>
          <a:p>
            <a:pPr marL="0" indent="0">
              <a:lnSpc>
                <a:spcPts val="4860"/>
              </a:lnSpc>
              <a:buNone/>
            </a:pPr>
            <a:r>
              <a:rPr lang="en-US" sz="3888" b="1" dirty="0">
                <a:solidFill>
                  <a:srgbClr val="F0FCFF"/>
                </a:solidFill>
                <a:latin typeface="Spline Sans" pitchFamily="34" charset="0"/>
                <a:ea typeface="Spline Sans" pitchFamily="34" charset="-122"/>
                <a:cs typeface="Spline Sans" pitchFamily="34" charset="-120"/>
              </a:rPr>
              <a:t>Η εποχή του Περικλή</a:t>
            </a:r>
            <a:endParaRPr lang="en-US" sz="3888" dirty="0"/>
          </a:p>
        </p:txBody>
      </p:sp>
      <p:sp>
        <p:nvSpPr>
          <p:cNvPr id="5" name="Shape 2"/>
          <p:cNvSpPr/>
          <p:nvPr/>
        </p:nvSpPr>
        <p:spPr>
          <a:xfrm>
            <a:off x="2624376" y="4645462"/>
            <a:ext cx="9381649" cy="27742"/>
          </a:xfrm>
          <a:prstGeom prst="rect">
            <a:avLst/>
          </a:prstGeom>
          <a:solidFill>
            <a:srgbClr val="302E41"/>
          </a:solidFill>
          <a:ln/>
        </p:spPr>
      </p:sp>
      <p:sp>
        <p:nvSpPr>
          <p:cNvPr id="6" name="Shape 3"/>
          <p:cNvSpPr/>
          <p:nvPr/>
        </p:nvSpPr>
        <p:spPr>
          <a:xfrm>
            <a:off x="4900315" y="3867924"/>
            <a:ext cx="27742" cy="777597"/>
          </a:xfrm>
          <a:prstGeom prst="rect">
            <a:avLst/>
          </a:prstGeom>
          <a:solidFill>
            <a:srgbClr val="16FFBB"/>
          </a:solidFill>
          <a:ln/>
        </p:spPr>
      </p:sp>
      <p:sp>
        <p:nvSpPr>
          <p:cNvPr id="7" name="Shape 4"/>
          <p:cNvSpPr/>
          <p:nvPr/>
        </p:nvSpPr>
        <p:spPr>
          <a:xfrm>
            <a:off x="4664273" y="4395490"/>
            <a:ext cx="499943" cy="499943"/>
          </a:xfrm>
          <a:prstGeom prst="roundRect">
            <a:avLst>
              <a:gd name="adj" fmla="val 80001"/>
            </a:avLst>
          </a:prstGeom>
          <a:solidFill>
            <a:srgbClr val="0A081B"/>
          </a:solidFill>
          <a:ln w="22860">
            <a:solidFill>
              <a:srgbClr val="E0E4E6"/>
            </a:solidFill>
            <a:prstDash val="solid"/>
          </a:ln>
        </p:spPr>
      </p:sp>
      <p:sp>
        <p:nvSpPr>
          <p:cNvPr id="8" name="Text 5"/>
          <p:cNvSpPr/>
          <p:nvPr/>
        </p:nvSpPr>
        <p:spPr>
          <a:xfrm>
            <a:off x="4850130" y="4497288"/>
            <a:ext cx="128230" cy="296228"/>
          </a:xfrm>
          <a:prstGeom prst="rect">
            <a:avLst/>
          </a:prstGeom>
          <a:noFill/>
          <a:ln/>
        </p:spPr>
        <p:txBody>
          <a:bodyPr wrap="none" rtlCol="0" anchor="t"/>
          <a:lstStyle/>
          <a:p>
            <a:pPr marL="0" indent="0" algn="ctr">
              <a:lnSpc>
                <a:spcPts val="2333"/>
              </a:lnSpc>
              <a:buNone/>
            </a:pPr>
            <a:r>
              <a:rPr lang="en-US" sz="2333" b="1" dirty="0">
                <a:solidFill>
                  <a:srgbClr val="16FFBB"/>
                </a:solidFill>
                <a:latin typeface="Spline Sans" pitchFamily="34" charset="0"/>
                <a:ea typeface="Spline Sans" pitchFamily="34" charset="-122"/>
                <a:cs typeface="Spline Sans" pitchFamily="34" charset="-120"/>
              </a:rPr>
              <a:t>1</a:t>
            </a:r>
            <a:endParaRPr lang="en-US" sz="2333" dirty="0"/>
          </a:p>
        </p:txBody>
      </p:sp>
      <p:sp>
        <p:nvSpPr>
          <p:cNvPr id="9" name="Text 6"/>
          <p:cNvSpPr/>
          <p:nvPr/>
        </p:nvSpPr>
        <p:spPr>
          <a:xfrm>
            <a:off x="3679746" y="2203966"/>
            <a:ext cx="2468880" cy="308610"/>
          </a:xfrm>
          <a:prstGeom prst="rect">
            <a:avLst/>
          </a:prstGeom>
          <a:noFill/>
          <a:ln/>
        </p:spPr>
        <p:txBody>
          <a:bodyPr wrap="none" rtlCol="0" anchor="t"/>
          <a:lstStyle/>
          <a:p>
            <a:pPr marL="0" indent="0" algn="ctr">
              <a:lnSpc>
                <a:spcPts val="2430"/>
              </a:lnSpc>
              <a:buNone/>
            </a:pPr>
            <a:r>
              <a:rPr lang="en-US" sz="1944" b="1" dirty="0">
                <a:solidFill>
                  <a:srgbClr val="16FFBB"/>
                </a:solidFill>
                <a:latin typeface="Spline Sans" pitchFamily="34" charset="0"/>
                <a:ea typeface="Spline Sans" pitchFamily="34" charset="-122"/>
                <a:cs typeface="Spline Sans" pitchFamily="34" charset="-120"/>
              </a:rPr>
              <a:t>Πολιτική Ισχύς</a:t>
            </a:r>
            <a:endParaRPr lang="en-US" sz="1944" dirty="0"/>
          </a:p>
        </p:txBody>
      </p:sp>
      <p:sp>
        <p:nvSpPr>
          <p:cNvPr id="10" name="Text 7"/>
          <p:cNvSpPr/>
          <p:nvPr/>
        </p:nvSpPr>
        <p:spPr>
          <a:xfrm>
            <a:off x="2846546" y="2645807"/>
            <a:ext cx="4135398" cy="999768"/>
          </a:xfrm>
          <a:prstGeom prst="rect">
            <a:avLst/>
          </a:prstGeom>
          <a:noFill/>
          <a:ln/>
        </p:spPr>
        <p:txBody>
          <a:bodyPr wrap="square" rtlCol="0" anchor="t"/>
          <a:lstStyle/>
          <a:p>
            <a:pPr marL="0" indent="0" algn="ctr">
              <a:lnSpc>
                <a:spcPts val="2624"/>
              </a:lnSpc>
              <a:buNone/>
            </a:pPr>
            <a:r>
              <a:rPr lang="en-US" sz="1750" dirty="0">
                <a:solidFill>
                  <a:srgbClr val="E0E4E6"/>
                </a:solidFill>
                <a:latin typeface="Barlow" pitchFamily="34" charset="0"/>
                <a:ea typeface="Barlow" pitchFamily="34" charset="-122"/>
                <a:cs typeface="Barlow" pitchFamily="34" charset="-120"/>
              </a:rPr>
              <a:t>Ο Περικλής κυβέρνησε την Αθήνα για σχεδόν 30 χρόνια, από το 461 π.Χ. έως το 429 π.Χ.</a:t>
            </a:r>
            <a:endParaRPr lang="en-US" sz="1750" dirty="0"/>
          </a:p>
        </p:txBody>
      </p:sp>
      <p:sp>
        <p:nvSpPr>
          <p:cNvPr id="11" name="Shape 8"/>
          <p:cNvSpPr/>
          <p:nvPr/>
        </p:nvSpPr>
        <p:spPr>
          <a:xfrm>
            <a:off x="7301210" y="4645402"/>
            <a:ext cx="27742" cy="777597"/>
          </a:xfrm>
          <a:prstGeom prst="rect">
            <a:avLst/>
          </a:prstGeom>
          <a:solidFill>
            <a:srgbClr val="29DDDA"/>
          </a:solidFill>
          <a:ln/>
        </p:spPr>
      </p:sp>
      <p:sp>
        <p:nvSpPr>
          <p:cNvPr id="12" name="Shape 9"/>
          <p:cNvSpPr/>
          <p:nvPr/>
        </p:nvSpPr>
        <p:spPr>
          <a:xfrm>
            <a:off x="7065169" y="4395490"/>
            <a:ext cx="499943" cy="499943"/>
          </a:xfrm>
          <a:prstGeom prst="roundRect">
            <a:avLst>
              <a:gd name="adj" fmla="val 80001"/>
            </a:avLst>
          </a:prstGeom>
          <a:solidFill>
            <a:srgbClr val="0A081B"/>
          </a:solidFill>
          <a:ln w="22860">
            <a:solidFill>
              <a:srgbClr val="E0E4E6"/>
            </a:solidFill>
            <a:prstDash val="solid"/>
          </a:ln>
        </p:spPr>
      </p:sp>
      <p:sp>
        <p:nvSpPr>
          <p:cNvPr id="13" name="Text 10"/>
          <p:cNvSpPr/>
          <p:nvPr/>
        </p:nvSpPr>
        <p:spPr>
          <a:xfrm>
            <a:off x="7232690" y="4497288"/>
            <a:ext cx="164783" cy="296228"/>
          </a:xfrm>
          <a:prstGeom prst="rect">
            <a:avLst/>
          </a:prstGeom>
          <a:noFill/>
          <a:ln/>
        </p:spPr>
        <p:txBody>
          <a:bodyPr wrap="none" rtlCol="0" anchor="t"/>
          <a:lstStyle/>
          <a:p>
            <a:pPr marL="0" indent="0" algn="ctr">
              <a:lnSpc>
                <a:spcPts val="2333"/>
              </a:lnSpc>
              <a:buNone/>
            </a:pPr>
            <a:r>
              <a:rPr lang="en-US" sz="2333" b="1" dirty="0">
                <a:solidFill>
                  <a:srgbClr val="29DDDA"/>
                </a:solidFill>
                <a:latin typeface="Spline Sans" pitchFamily="34" charset="0"/>
                <a:ea typeface="Spline Sans" pitchFamily="34" charset="-122"/>
                <a:cs typeface="Spline Sans" pitchFamily="34" charset="-120"/>
              </a:rPr>
              <a:t>2</a:t>
            </a:r>
            <a:endParaRPr lang="en-US" sz="2333" dirty="0"/>
          </a:p>
        </p:txBody>
      </p:sp>
      <p:sp>
        <p:nvSpPr>
          <p:cNvPr id="14" name="Text 11"/>
          <p:cNvSpPr/>
          <p:nvPr/>
        </p:nvSpPr>
        <p:spPr>
          <a:xfrm>
            <a:off x="6080641" y="5645348"/>
            <a:ext cx="2468880" cy="308610"/>
          </a:xfrm>
          <a:prstGeom prst="rect">
            <a:avLst/>
          </a:prstGeom>
          <a:noFill/>
          <a:ln/>
        </p:spPr>
        <p:txBody>
          <a:bodyPr wrap="none" rtlCol="0" anchor="t"/>
          <a:lstStyle/>
          <a:p>
            <a:pPr marL="0" indent="0" algn="ctr">
              <a:lnSpc>
                <a:spcPts val="2430"/>
              </a:lnSpc>
              <a:buNone/>
            </a:pPr>
            <a:r>
              <a:rPr lang="en-US" sz="1944" b="1" dirty="0">
                <a:solidFill>
                  <a:srgbClr val="29DDDA"/>
                </a:solidFill>
                <a:latin typeface="Spline Sans" pitchFamily="34" charset="0"/>
                <a:ea typeface="Spline Sans" pitchFamily="34" charset="-122"/>
                <a:cs typeface="Spline Sans" pitchFamily="34" charset="-120"/>
              </a:rPr>
              <a:t>Χρυσή Εποχή</a:t>
            </a:r>
            <a:endParaRPr lang="en-US" sz="1944" dirty="0"/>
          </a:p>
        </p:txBody>
      </p:sp>
      <p:sp>
        <p:nvSpPr>
          <p:cNvPr id="15" name="Text 12"/>
          <p:cNvSpPr/>
          <p:nvPr/>
        </p:nvSpPr>
        <p:spPr>
          <a:xfrm>
            <a:off x="5247442" y="6087189"/>
            <a:ext cx="4135398" cy="1333024"/>
          </a:xfrm>
          <a:prstGeom prst="rect">
            <a:avLst/>
          </a:prstGeom>
          <a:noFill/>
          <a:ln/>
        </p:spPr>
        <p:txBody>
          <a:bodyPr wrap="square" rtlCol="0" anchor="t"/>
          <a:lstStyle/>
          <a:p>
            <a:pPr marL="0" indent="0" algn="ctr">
              <a:lnSpc>
                <a:spcPts val="2624"/>
              </a:lnSpc>
              <a:buNone/>
            </a:pPr>
            <a:r>
              <a:rPr lang="en-US" sz="1750" dirty="0">
                <a:solidFill>
                  <a:srgbClr val="E0E4E6"/>
                </a:solidFill>
                <a:latin typeface="Barlow" pitchFamily="34" charset="0"/>
                <a:ea typeface="Barlow" pitchFamily="34" charset="-122"/>
                <a:cs typeface="Barlow" pitchFamily="34" charset="-120"/>
              </a:rPr>
              <a:t>Η περίοδος της κυριαρχίας του χαρακτηρίζεται ως η "Χρυσή Εποχή" της Αθήνας, με σημαντικές καλλιτεχνικές και πολιτισμικές επιτεύξεις.</a:t>
            </a:r>
            <a:endParaRPr lang="en-US" sz="1750" dirty="0"/>
          </a:p>
        </p:txBody>
      </p:sp>
      <p:sp>
        <p:nvSpPr>
          <p:cNvPr id="16" name="Shape 13"/>
          <p:cNvSpPr/>
          <p:nvPr/>
        </p:nvSpPr>
        <p:spPr>
          <a:xfrm>
            <a:off x="9702225" y="3867924"/>
            <a:ext cx="27742" cy="777597"/>
          </a:xfrm>
          <a:prstGeom prst="rect">
            <a:avLst/>
          </a:prstGeom>
          <a:solidFill>
            <a:srgbClr val="37A7E7"/>
          </a:solidFill>
          <a:ln/>
        </p:spPr>
      </p:sp>
      <p:sp>
        <p:nvSpPr>
          <p:cNvPr id="17" name="Shape 14"/>
          <p:cNvSpPr/>
          <p:nvPr/>
        </p:nvSpPr>
        <p:spPr>
          <a:xfrm>
            <a:off x="9466183" y="4395490"/>
            <a:ext cx="499943" cy="499943"/>
          </a:xfrm>
          <a:prstGeom prst="roundRect">
            <a:avLst>
              <a:gd name="adj" fmla="val 80001"/>
            </a:avLst>
          </a:prstGeom>
          <a:solidFill>
            <a:srgbClr val="0A081B"/>
          </a:solidFill>
          <a:ln w="22860">
            <a:solidFill>
              <a:srgbClr val="E0E4E6"/>
            </a:solidFill>
            <a:prstDash val="solid"/>
          </a:ln>
        </p:spPr>
      </p:sp>
      <p:sp>
        <p:nvSpPr>
          <p:cNvPr id="18" name="Text 15"/>
          <p:cNvSpPr/>
          <p:nvPr/>
        </p:nvSpPr>
        <p:spPr>
          <a:xfrm>
            <a:off x="9629418" y="4497288"/>
            <a:ext cx="173474" cy="296228"/>
          </a:xfrm>
          <a:prstGeom prst="rect">
            <a:avLst/>
          </a:prstGeom>
          <a:noFill/>
          <a:ln/>
        </p:spPr>
        <p:txBody>
          <a:bodyPr wrap="none" rtlCol="0" anchor="t"/>
          <a:lstStyle/>
          <a:p>
            <a:pPr marL="0" indent="0" algn="ctr">
              <a:lnSpc>
                <a:spcPts val="2333"/>
              </a:lnSpc>
              <a:buNone/>
            </a:pPr>
            <a:r>
              <a:rPr lang="en-US" sz="2333" b="1" dirty="0">
                <a:solidFill>
                  <a:srgbClr val="37A7E7"/>
                </a:solidFill>
                <a:latin typeface="Spline Sans" pitchFamily="34" charset="0"/>
                <a:ea typeface="Spline Sans" pitchFamily="34" charset="-122"/>
                <a:cs typeface="Spline Sans" pitchFamily="34" charset="-120"/>
              </a:rPr>
              <a:t>3</a:t>
            </a:r>
            <a:endParaRPr lang="en-US" sz="2333" dirty="0"/>
          </a:p>
        </p:txBody>
      </p:sp>
      <p:sp>
        <p:nvSpPr>
          <p:cNvPr id="19" name="Text 16"/>
          <p:cNvSpPr/>
          <p:nvPr/>
        </p:nvSpPr>
        <p:spPr>
          <a:xfrm>
            <a:off x="8029575" y="1870710"/>
            <a:ext cx="3373160" cy="308610"/>
          </a:xfrm>
          <a:prstGeom prst="rect">
            <a:avLst/>
          </a:prstGeom>
          <a:noFill/>
          <a:ln/>
        </p:spPr>
        <p:txBody>
          <a:bodyPr wrap="none" rtlCol="0" anchor="t"/>
          <a:lstStyle/>
          <a:p>
            <a:pPr marL="0" indent="0" algn="ctr">
              <a:lnSpc>
                <a:spcPts val="2430"/>
              </a:lnSpc>
              <a:buNone/>
            </a:pPr>
            <a:r>
              <a:rPr lang="en-US" sz="1944" b="1" dirty="0">
                <a:solidFill>
                  <a:srgbClr val="37A7E7"/>
                </a:solidFill>
                <a:latin typeface="Spline Sans" pitchFamily="34" charset="0"/>
                <a:ea typeface="Spline Sans" pitchFamily="34" charset="-122"/>
                <a:cs typeface="Spline Sans" pitchFamily="34" charset="-120"/>
              </a:rPr>
              <a:t>Πελοποννησιακός Πόλεμος</a:t>
            </a:r>
            <a:endParaRPr lang="en-US" sz="1944" dirty="0"/>
          </a:p>
        </p:txBody>
      </p:sp>
      <p:sp>
        <p:nvSpPr>
          <p:cNvPr id="20" name="Text 17"/>
          <p:cNvSpPr/>
          <p:nvPr/>
        </p:nvSpPr>
        <p:spPr>
          <a:xfrm>
            <a:off x="7648456" y="2312551"/>
            <a:ext cx="4135398" cy="1333024"/>
          </a:xfrm>
          <a:prstGeom prst="rect">
            <a:avLst/>
          </a:prstGeom>
          <a:noFill/>
          <a:ln/>
        </p:spPr>
        <p:txBody>
          <a:bodyPr wrap="square" rtlCol="0" anchor="t"/>
          <a:lstStyle/>
          <a:p>
            <a:pPr marL="0" indent="0" algn="ctr">
              <a:lnSpc>
                <a:spcPts val="2624"/>
              </a:lnSpc>
              <a:buNone/>
            </a:pPr>
            <a:r>
              <a:rPr lang="en-US" sz="1750" dirty="0">
                <a:solidFill>
                  <a:srgbClr val="E0E4E6"/>
                </a:solidFill>
                <a:latin typeface="Barlow" pitchFamily="34" charset="0"/>
                <a:ea typeface="Barlow" pitchFamily="34" charset="-122"/>
                <a:cs typeface="Barlow" pitchFamily="34" charset="-120"/>
              </a:rPr>
              <a:t>Ο Περικλής προσπάθησε να ενισχύσει την αθηναϊκή ηγεμονία, οδηγώντας στην έναρξη του Πελοποννησιακού Πολέμου το 431 π.Χ.</a:t>
            </a:r>
            <a:endParaRPr lang="en-US" sz="1750" dirty="0"/>
          </a:p>
        </p:txBody>
      </p:sp>
      <p:pic>
        <p:nvPicPr>
          <p:cNvPr id="2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sp>
        <p:nvSpPr>
          <p:cNvPr id="4" name="Text 1"/>
          <p:cNvSpPr/>
          <p:nvPr/>
        </p:nvSpPr>
        <p:spPr>
          <a:xfrm>
            <a:off x="2624376" y="2163366"/>
            <a:ext cx="7989689" cy="617101"/>
          </a:xfrm>
          <a:prstGeom prst="rect">
            <a:avLst/>
          </a:prstGeom>
          <a:noFill/>
          <a:ln/>
        </p:spPr>
        <p:txBody>
          <a:bodyPr wrap="none" rtlCol="0" anchor="t"/>
          <a:lstStyle/>
          <a:p>
            <a:pPr marL="0" indent="0">
              <a:lnSpc>
                <a:spcPts val="4860"/>
              </a:lnSpc>
              <a:buNone/>
            </a:pPr>
            <a:r>
              <a:rPr lang="en-US" sz="3888" b="1" dirty="0">
                <a:solidFill>
                  <a:srgbClr val="F0FCFF"/>
                </a:solidFill>
                <a:latin typeface="Spline Sans" pitchFamily="34" charset="0"/>
                <a:ea typeface="Spline Sans" pitchFamily="34" charset="-122"/>
                <a:cs typeface="Spline Sans" pitchFamily="34" charset="-120"/>
              </a:rPr>
              <a:t>Η πολιτική καριέρα του Περικλή</a:t>
            </a:r>
            <a:endParaRPr lang="en-US" sz="3888" dirty="0"/>
          </a:p>
        </p:txBody>
      </p:sp>
      <p:sp>
        <p:nvSpPr>
          <p:cNvPr id="5" name="Text 2"/>
          <p:cNvSpPr/>
          <p:nvPr/>
        </p:nvSpPr>
        <p:spPr>
          <a:xfrm>
            <a:off x="2624376" y="3335893"/>
            <a:ext cx="2468880" cy="308610"/>
          </a:xfrm>
          <a:prstGeom prst="rect">
            <a:avLst/>
          </a:prstGeom>
          <a:noFill/>
          <a:ln/>
        </p:spPr>
        <p:txBody>
          <a:bodyPr wrap="none" rtlCol="0" anchor="t"/>
          <a:lstStyle/>
          <a:p>
            <a:pPr marL="0" indent="0">
              <a:lnSpc>
                <a:spcPts val="2430"/>
              </a:lnSpc>
              <a:buNone/>
            </a:pPr>
            <a:r>
              <a:rPr lang="en-US" sz="1944" b="1" dirty="0">
                <a:solidFill>
                  <a:srgbClr val="F0FCFF"/>
                </a:solidFill>
                <a:latin typeface="Spline Sans" pitchFamily="34" charset="0"/>
                <a:ea typeface="Spline Sans" pitchFamily="34" charset="-122"/>
                <a:cs typeface="Spline Sans" pitchFamily="34" charset="-120"/>
              </a:rPr>
              <a:t>Πρώιμη Καριέρα</a:t>
            </a:r>
            <a:endParaRPr lang="en-US" sz="1944" dirty="0"/>
          </a:p>
        </p:txBody>
      </p:sp>
      <p:sp>
        <p:nvSpPr>
          <p:cNvPr id="6" name="Text 3"/>
          <p:cNvSpPr/>
          <p:nvPr/>
        </p:nvSpPr>
        <p:spPr>
          <a:xfrm>
            <a:off x="2624376" y="3866674"/>
            <a:ext cx="2765465" cy="1333024"/>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Ο Περικλής ανήκε σε μια αριστοκρατική οικογένεια και έλαβε μια εξαιρετική εκπαίδευση.</a:t>
            </a:r>
            <a:endParaRPr lang="en-US" sz="1750" dirty="0"/>
          </a:p>
        </p:txBody>
      </p:sp>
      <p:sp>
        <p:nvSpPr>
          <p:cNvPr id="7" name="Text 4"/>
          <p:cNvSpPr/>
          <p:nvPr/>
        </p:nvSpPr>
        <p:spPr>
          <a:xfrm>
            <a:off x="5939433" y="3335893"/>
            <a:ext cx="2585085" cy="308610"/>
          </a:xfrm>
          <a:prstGeom prst="rect">
            <a:avLst/>
          </a:prstGeom>
          <a:noFill/>
          <a:ln/>
        </p:spPr>
        <p:txBody>
          <a:bodyPr wrap="none" rtlCol="0" anchor="t"/>
          <a:lstStyle/>
          <a:p>
            <a:pPr marL="0" indent="0">
              <a:lnSpc>
                <a:spcPts val="2430"/>
              </a:lnSpc>
              <a:buNone/>
            </a:pPr>
            <a:r>
              <a:rPr lang="en-US" sz="1944" b="1" dirty="0">
                <a:solidFill>
                  <a:srgbClr val="F0FCFF"/>
                </a:solidFill>
                <a:latin typeface="Spline Sans" pitchFamily="34" charset="0"/>
                <a:ea typeface="Spline Sans" pitchFamily="34" charset="-122"/>
                <a:cs typeface="Spline Sans" pitchFamily="34" charset="-120"/>
              </a:rPr>
              <a:t>Άνοδος στην Εξουσία</a:t>
            </a:r>
            <a:endParaRPr lang="en-US" sz="1944" dirty="0"/>
          </a:p>
        </p:txBody>
      </p:sp>
      <p:sp>
        <p:nvSpPr>
          <p:cNvPr id="8" name="Text 5"/>
          <p:cNvSpPr/>
          <p:nvPr/>
        </p:nvSpPr>
        <p:spPr>
          <a:xfrm>
            <a:off x="5939433" y="3866674"/>
            <a:ext cx="2765465" cy="1999536"/>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Χρησιμοποίησε την ρητορική του ικανότητα για να κερδίσει την εμπιστοσύνη του δήμου και να ανέλθει στην πολιτική ηγεσία.</a:t>
            </a:r>
            <a:endParaRPr lang="en-US" sz="1750" dirty="0"/>
          </a:p>
        </p:txBody>
      </p:sp>
      <p:sp>
        <p:nvSpPr>
          <p:cNvPr id="9" name="Text 6"/>
          <p:cNvSpPr/>
          <p:nvPr/>
        </p:nvSpPr>
        <p:spPr>
          <a:xfrm>
            <a:off x="9254490" y="3335893"/>
            <a:ext cx="2468880" cy="308610"/>
          </a:xfrm>
          <a:prstGeom prst="rect">
            <a:avLst/>
          </a:prstGeom>
          <a:noFill/>
          <a:ln/>
        </p:spPr>
        <p:txBody>
          <a:bodyPr wrap="none" rtlCol="0" anchor="t"/>
          <a:lstStyle/>
          <a:p>
            <a:pPr marL="0" indent="0">
              <a:lnSpc>
                <a:spcPts val="2430"/>
              </a:lnSpc>
              <a:buNone/>
            </a:pPr>
            <a:r>
              <a:rPr lang="en-US" sz="1944" b="1" dirty="0">
                <a:solidFill>
                  <a:srgbClr val="F0FCFF"/>
                </a:solidFill>
                <a:latin typeface="Spline Sans" pitchFamily="34" charset="0"/>
                <a:ea typeface="Spline Sans" pitchFamily="34" charset="-122"/>
                <a:cs typeface="Spline Sans" pitchFamily="34" charset="-120"/>
              </a:rPr>
              <a:t>Κυριαρχία</a:t>
            </a:r>
            <a:endParaRPr lang="en-US" sz="1944" dirty="0"/>
          </a:p>
        </p:txBody>
      </p:sp>
      <p:sp>
        <p:nvSpPr>
          <p:cNvPr id="10" name="Text 7"/>
          <p:cNvSpPr/>
          <p:nvPr/>
        </p:nvSpPr>
        <p:spPr>
          <a:xfrm>
            <a:off x="9254490" y="3866674"/>
            <a:ext cx="2765465" cy="1333024"/>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Κατά τη διάρκεια της περιόδου του, η Αθήνα έγινε η πιο ισχυρή πόλη-κράτος της Ελλάδας.</a:t>
            </a:r>
            <a:endParaRPr lang="en-US" sz="1750" dirty="0"/>
          </a:p>
        </p:txBody>
      </p:sp>
      <p:pic>
        <p:nvPicPr>
          <p:cNvPr id="1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1695093"/>
            <a:ext cx="9306401" cy="1234202"/>
          </a:xfrm>
          <a:prstGeom prst="rect">
            <a:avLst/>
          </a:prstGeom>
          <a:noFill/>
          <a:ln/>
        </p:spPr>
        <p:txBody>
          <a:bodyPr wrap="square" rtlCol="0" anchor="t"/>
          <a:lstStyle/>
          <a:p>
            <a:pPr marL="0" indent="0">
              <a:lnSpc>
                <a:spcPts val="4860"/>
              </a:lnSpc>
              <a:buNone/>
            </a:pPr>
            <a:r>
              <a:rPr lang="en-US" sz="3888" b="1" dirty="0">
                <a:solidFill>
                  <a:srgbClr val="F0FCFF"/>
                </a:solidFill>
                <a:latin typeface="Spline Sans" pitchFamily="34" charset="0"/>
                <a:ea typeface="Spline Sans" pitchFamily="34" charset="-122"/>
                <a:cs typeface="Spline Sans" pitchFamily="34" charset="-120"/>
              </a:rPr>
              <a:t>Ο ρόλος του Περικλή στην Αθηναϊκή Δημοκρατία</a:t>
            </a:r>
            <a:endParaRPr lang="en-US" sz="3888" dirty="0"/>
          </a:p>
        </p:txBody>
      </p:sp>
      <p:sp>
        <p:nvSpPr>
          <p:cNvPr id="6" name="Shape 2"/>
          <p:cNvSpPr/>
          <p:nvPr/>
        </p:nvSpPr>
        <p:spPr>
          <a:xfrm>
            <a:off x="4490799" y="3512463"/>
            <a:ext cx="499943" cy="499943"/>
          </a:xfrm>
          <a:prstGeom prst="roundRect">
            <a:avLst>
              <a:gd name="adj" fmla="val 80001"/>
            </a:avLst>
          </a:prstGeom>
          <a:solidFill>
            <a:srgbClr val="0A081B"/>
          </a:solidFill>
          <a:ln w="22860">
            <a:solidFill>
              <a:srgbClr val="E0E4E6"/>
            </a:solidFill>
            <a:prstDash val="solid"/>
          </a:ln>
        </p:spPr>
      </p:sp>
      <p:sp>
        <p:nvSpPr>
          <p:cNvPr id="7" name="Text 3"/>
          <p:cNvSpPr/>
          <p:nvPr/>
        </p:nvSpPr>
        <p:spPr>
          <a:xfrm>
            <a:off x="4676656" y="3614261"/>
            <a:ext cx="128230" cy="296228"/>
          </a:xfrm>
          <a:prstGeom prst="rect">
            <a:avLst/>
          </a:prstGeom>
          <a:noFill/>
          <a:ln/>
        </p:spPr>
        <p:txBody>
          <a:bodyPr wrap="none" rtlCol="0" anchor="t"/>
          <a:lstStyle/>
          <a:p>
            <a:pPr marL="0" indent="0" algn="ctr">
              <a:lnSpc>
                <a:spcPts val="2333"/>
              </a:lnSpc>
              <a:buNone/>
            </a:pPr>
            <a:r>
              <a:rPr lang="en-US" sz="2333" b="1" dirty="0">
                <a:solidFill>
                  <a:srgbClr val="16FFBB"/>
                </a:solidFill>
                <a:latin typeface="Spline Sans" pitchFamily="34" charset="0"/>
                <a:ea typeface="Spline Sans" pitchFamily="34" charset="-122"/>
                <a:cs typeface="Spline Sans" pitchFamily="34" charset="-120"/>
              </a:rPr>
              <a:t>1</a:t>
            </a:r>
            <a:endParaRPr lang="en-US" sz="2333" dirty="0"/>
          </a:p>
        </p:txBody>
      </p:sp>
      <p:sp>
        <p:nvSpPr>
          <p:cNvPr id="8" name="Text 4"/>
          <p:cNvSpPr/>
          <p:nvPr/>
        </p:nvSpPr>
        <p:spPr>
          <a:xfrm>
            <a:off x="5212913" y="3512463"/>
            <a:ext cx="2468880" cy="308610"/>
          </a:xfrm>
          <a:prstGeom prst="rect">
            <a:avLst/>
          </a:prstGeom>
          <a:noFill/>
          <a:ln/>
        </p:spPr>
        <p:txBody>
          <a:bodyPr wrap="none" rtlCol="0" anchor="t"/>
          <a:lstStyle/>
          <a:p>
            <a:pPr marL="0" indent="0">
              <a:lnSpc>
                <a:spcPts val="2430"/>
              </a:lnSpc>
              <a:buNone/>
            </a:pPr>
            <a:r>
              <a:rPr lang="en-US" sz="1944" b="1" dirty="0">
                <a:solidFill>
                  <a:srgbClr val="16FFBB"/>
                </a:solidFill>
                <a:latin typeface="Spline Sans" pitchFamily="34" charset="0"/>
                <a:ea typeface="Spline Sans" pitchFamily="34" charset="-122"/>
                <a:cs typeface="Spline Sans" pitchFamily="34" charset="-120"/>
              </a:rPr>
              <a:t>Ισχυρός Ηγέτης</a:t>
            </a:r>
            <a:endParaRPr lang="en-US" sz="1944" dirty="0"/>
          </a:p>
        </p:txBody>
      </p:sp>
      <p:sp>
        <p:nvSpPr>
          <p:cNvPr id="9" name="Text 5"/>
          <p:cNvSpPr/>
          <p:nvPr/>
        </p:nvSpPr>
        <p:spPr>
          <a:xfrm>
            <a:off x="5212913" y="3954304"/>
            <a:ext cx="3820001" cy="999768"/>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Ο Περικλής ήταν ένας επιδραστικός ηγέτης που κατηύθυνε την πολιτική της Αθήνας.</a:t>
            </a:r>
            <a:endParaRPr lang="en-US" sz="1750" dirty="0"/>
          </a:p>
        </p:txBody>
      </p:sp>
      <p:sp>
        <p:nvSpPr>
          <p:cNvPr id="10" name="Shape 6"/>
          <p:cNvSpPr/>
          <p:nvPr/>
        </p:nvSpPr>
        <p:spPr>
          <a:xfrm>
            <a:off x="9255085" y="3512463"/>
            <a:ext cx="499943" cy="499943"/>
          </a:xfrm>
          <a:prstGeom prst="roundRect">
            <a:avLst>
              <a:gd name="adj" fmla="val 80001"/>
            </a:avLst>
          </a:prstGeom>
          <a:solidFill>
            <a:srgbClr val="0A081B"/>
          </a:solidFill>
          <a:ln w="22860">
            <a:solidFill>
              <a:srgbClr val="E0E4E6"/>
            </a:solidFill>
            <a:prstDash val="solid"/>
          </a:ln>
        </p:spPr>
      </p:sp>
      <p:sp>
        <p:nvSpPr>
          <p:cNvPr id="11" name="Text 7"/>
          <p:cNvSpPr/>
          <p:nvPr/>
        </p:nvSpPr>
        <p:spPr>
          <a:xfrm>
            <a:off x="9422606" y="3614261"/>
            <a:ext cx="164783" cy="296228"/>
          </a:xfrm>
          <a:prstGeom prst="rect">
            <a:avLst/>
          </a:prstGeom>
          <a:noFill/>
          <a:ln/>
        </p:spPr>
        <p:txBody>
          <a:bodyPr wrap="none" rtlCol="0" anchor="t"/>
          <a:lstStyle/>
          <a:p>
            <a:pPr marL="0" indent="0" algn="ctr">
              <a:lnSpc>
                <a:spcPts val="2333"/>
              </a:lnSpc>
              <a:buNone/>
            </a:pPr>
            <a:r>
              <a:rPr lang="en-US" sz="2333" b="1" dirty="0">
                <a:solidFill>
                  <a:srgbClr val="29DDDA"/>
                </a:solidFill>
                <a:latin typeface="Spline Sans" pitchFamily="34" charset="0"/>
                <a:ea typeface="Spline Sans" pitchFamily="34" charset="-122"/>
                <a:cs typeface="Spline Sans" pitchFamily="34" charset="-120"/>
              </a:rPr>
              <a:t>2</a:t>
            </a:r>
            <a:endParaRPr lang="en-US" sz="2333" dirty="0"/>
          </a:p>
        </p:txBody>
      </p:sp>
      <p:sp>
        <p:nvSpPr>
          <p:cNvPr id="12" name="Text 8"/>
          <p:cNvSpPr/>
          <p:nvPr/>
        </p:nvSpPr>
        <p:spPr>
          <a:xfrm>
            <a:off x="9977199" y="3512463"/>
            <a:ext cx="2522934" cy="308610"/>
          </a:xfrm>
          <a:prstGeom prst="rect">
            <a:avLst/>
          </a:prstGeom>
          <a:noFill/>
          <a:ln/>
        </p:spPr>
        <p:txBody>
          <a:bodyPr wrap="none" rtlCol="0" anchor="t"/>
          <a:lstStyle/>
          <a:p>
            <a:pPr marL="0" indent="0">
              <a:lnSpc>
                <a:spcPts val="2430"/>
              </a:lnSpc>
              <a:buNone/>
            </a:pPr>
            <a:r>
              <a:rPr lang="en-US" sz="1944" b="1" dirty="0">
                <a:solidFill>
                  <a:srgbClr val="29DDDA"/>
                </a:solidFill>
                <a:latin typeface="Spline Sans" pitchFamily="34" charset="0"/>
                <a:ea typeface="Spline Sans" pitchFamily="34" charset="-122"/>
                <a:cs typeface="Spline Sans" pitchFamily="34" charset="-120"/>
              </a:rPr>
              <a:t>Δημοκρατικές Αρχές</a:t>
            </a:r>
            <a:endParaRPr lang="en-US" sz="1944" dirty="0"/>
          </a:p>
        </p:txBody>
      </p:sp>
      <p:sp>
        <p:nvSpPr>
          <p:cNvPr id="13" name="Text 9"/>
          <p:cNvSpPr/>
          <p:nvPr/>
        </p:nvSpPr>
        <p:spPr>
          <a:xfrm>
            <a:off x="9977199" y="3954304"/>
            <a:ext cx="3820001" cy="999768"/>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Προώθησε την αμεση δημοκρατία και τη συμμετοχή του λαού στη διακυβέρνηση.</a:t>
            </a:r>
            <a:endParaRPr lang="en-US" sz="1750" dirty="0"/>
          </a:p>
        </p:txBody>
      </p:sp>
      <p:sp>
        <p:nvSpPr>
          <p:cNvPr id="14" name="Shape 10"/>
          <p:cNvSpPr/>
          <p:nvPr/>
        </p:nvSpPr>
        <p:spPr>
          <a:xfrm>
            <a:off x="4490799" y="5426154"/>
            <a:ext cx="499943" cy="499943"/>
          </a:xfrm>
          <a:prstGeom prst="roundRect">
            <a:avLst>
              <a:gd name="adj" fmla="val 80001"/>
            </a:avLst>
          </a:prstGeom>
          <a:solidFill>
            <a:srgbClr val="0A081B"/>
          </a:solidFill>
          <a:ln w="22860">
            <a:solidFill>
              <a:srgbClr val="E0E4E6"/>
            </a:solidFill>
            <a:prstDash val="solid"/>
          </a:ln>
        </p:spPr>
      </p:sp>
      <p:sp>
        <p:nvSpPr>
          <p:cNvPr id="15" name="Text 11"/>
          <p:cNvSpPr/>
          <p:nvPr/>
        </p:nvSpPr>
        <p:spPr>
          <a:xfrm>
            <a:off x="4654034" y="5527953"/>
            <a:ext cx="173474" cy="296228"/>
          </a:xfrm>
          <a:prstGeom prst="rect">
            <a:avLst/>
          </a:prstGeom>
          <a:noFill/>
          <a:ln/>
        </p:spPr>
        <p:txBody>
          <a:bodyPr wrap="none" rtlCol="0" anchor="t"/>
          <a:lstStyle/>
          <a:p>
            <a:pPr marL="0" indent="0" algn="ctr">
              <a:lnSpc>
                <a:spcPts val="2333"/>
              </a:lnSpc>
              <a:buNone/>
            </a:pPr>
            <a:r>
              <a:rPr lang="en-US" sz="2333" b="1" dirty="0">
                <a:solidFill>
                  <a:srgbClr val="37A7E7"/>
                </a:solidFill>
                <a:latin typeface="Spline Sans" pitchFamily="34" charset="0"/>
                <a:ea typeface="Spline Sans" pitchFamily="34" charset="-122"/>
                <a:cs typeface="Spline Sans" pitchFamily="34" charset="-120"/>
              </a:rPr>
              <a:t>3</a:t>
            </a:r>
            <a:endParaRPr lang="en-US" sz="2333" dirty="0"/>
          </a:p>
        </p:txBody>
      </p:sp>
      <p:sp>
        <p:nvSpPr>
          <p:cNvPr id="16" name="Text 12"/>
          <p:cNvSpPr/>
          <p:nvPr/>
        </p:nvSpPr>
        <p:spPr>
          <a:xfrm>
            <a:off x="5212913" y="5426154"/>
            <a:ext cx="3543776" cy="308610"/>
          </a:xfrm>
          <a:prstGeom prst="rect">
            <a:avLst/>
          </a:prstGeom>
          <a:noFill/>
          <a:ln/>
        </p:spPr>
        <p:txBody>
          <a:bodyPr wrap="none" rtlCol="0" anchor="t"/>
          <a:lstStyle/>
          <a:p>
            <a:pPr marL="0" indent="0">
              <a:lnSpc>
                <a:spcPts val="2430"/>
              </a:lnSpc>
              <a:buNone/>
            </a:pPr>
            <a:r>
              <a:rPr lang="en-US" sz="1944" b="1" dirty="0">
                <a:solidFill>
                  <a:srgbClr val="37A7E7"/>
                </a:solidFill>
                <a:latin typeface="Spline Sans" pitchFamily="34" charset="0"/>
                <a:ea typeface="Spline Sans" pitchFamily="34" charset="-122"/>
                <a:cs typeface="Spline Sans" pitchFamily="34" charset="-120"/>
              </a:rPr>
              <a:t>Κοινωνικές Μεταρρυθμίσεις</a:t>
            </a:r>
            <a:endParaRPr lang="en-US" sz="1944" dirty="0"/>
          </a:p>
        </p:txBody>
      </p:sp>
      <p:sp>
        <p:nvSpPr>
          <p:cNvPr id="17" name="Text 13"/>
          <p:cNvSpPr/>
          <p:nvPr/>
        </p:nvSpPr>
        <p:spPr>
          <a:xfrm>
            <a:off x="5212913" y="5867995"/>
            <a:ext cx="8584287" cy="666512"/>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Εφάρμοσε κοινωνικές μεταρρυθμίσεις για την ενίσχυση της ισότητας και της δικαιοσύνης.</a:t>
            </a:r>
            <a:endParaRPr lang="en-US" sz="1750" dirty="0"/>
          </a:p>
        </p:txBody>
      </p:sp>
      <p:pic>
        <p:nvPicPr>
          <p:cNvPr id="1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1763435"/>
            <a:ext cx="7808357" cy="617101"/>
          </a:xfrm>
          <a:prstGeom prst="rect">
            <a:avLst/>
          </a:prstGeom>
          <a:noFill/>
          <a:ln/>
        </p:spPr>
        <p:txBody>
          <a:bodyPr wrap="none" rtlCol="0" anchor="t"/>
          <a:lstStyle/>
          <a:p>
            <a:pPr marL="0" indent="0">
              <a:lnSpc>
                <a:spcPts val="4860"/>
              </a:lnSpc>
              <a:buNone/>
            </a:pPr>
            <a:r>
              <a:rPr lang="en-US" sz="3888" b="1" dirty="0">
                <a:solidFill>
                  <a:srgbClr val="F0FCFF"/>
                </a:solidFill>
                <a:latin typeface="Spline Sans" pitchFamily="34" charset="0"/>
                <a:ea typeface="Spline Sans" pitchFamily="34" charset="-122"/>
                <a:cs typeface="Spline Sans" pitchFamily="34" charset="-120"/>
              </a:rPr>
              <a:t>Οι μεταρρυθμίσεις του Περικλή</a:t>
            </a:r>
            <a:endParaRPr lang="en-US" sz="3888" dirty="0"/>
          </a:p>
        </p:txBody>
      </p:sp>
      <p:sp>
        <p:nvSpPr>
          <p:cNvPr id="6" name="Shape 2"/>
          <p:cNvSpPr/>
          <p:nvPr/>
        </p:nvSpPr>
        <p:spPr>
          <a:xfrm>
            <a:off x="833199" y="2713792"/>
            <a:ext cx="4542115" cy="1931670"/>
          </a:xfrm>
          <a:prstGeom prst="roundRect">
            <a:avLst>
              <a:gd name="adj" fmla="val 20705"/>
            </a:avLst>
          </a:prstGeom>
          <a:solidFill>
            <a:srgbClr val="0A081B"/>
          </a:solidFill>
          <a:ln w="22860">
            <a:solidFill>
              <a:srgbClr val="E0E4E6"/>
            </a:solidFill>
            <a:prstDash val="solid"/>
          </a:ln>
        </p:spPr>
      </p:sp>
      <p:sp>
        <p:nvSpPr>
          <p:cNvPr id="7" name="Text 3"/>
          <p:cNvSpPr/>
          <p:nvPr/>
        </p:nvSpPr>
        <p:spPr>
          <a:xfrm>
            <a:off x="1078230" y="2958822"/>
            <a:ext cx="2468880" cy="308610"/>
          </a:xfrm>
          <a:prstGeom prst="rect">
            <a:avLst/>
          </a:prstGeom>
          <a:noFill/>
          <a:ln/>
        </p:spPr>
        <p:txBody>
          <a:bodyPr wrap="none" rtlCol="0" anchor="t"/>
          <a:lstStyle/>
          <a:p>
            <a:pPr marL="0" indent="0">
              <a:lnSpc>
                <a:spcPts val="2430"/>
              </a:lnSpc>
              <a:buNone/>
            </a:pPr>
            <a:r>
              <a:rPr lang="en-US" sz="1944" b="1" dirty="0">
                <a:solidFill>
                  <a:srgbClr val="16FFBB"/>
                </a:solidFill>
                <a:latin typeface="Spline Sans" pitchFamily="34" charset="0"/>
                <a:ea typeface="Spline Sans" pitchFamily="34" charset="-122"/>
                <a:cs typeface="Spline Sans" pitchFamily="34" charset="-120"/>
              </a:rPr>
              <a:t>Δικαστικό Σύστημα</a:t>
            </a:r>
            <a:endParaRPr lang="en-US" sz="1944" dirty="0"/>
          </a:p>
        </p:txBody>
      </p:sp>
      <p:sp>
        <p:nvSpPr>
          <p:cNvPr id="8" name="Text 4"/>
          <p:cNvSpPr/>
          <p:nvPr/>
        </p:nvSpPr>
        <p:spPr>
          <a:xfrm>
            <a:off x="1078230" y="3400663"/>
            <a:ext cx="4052054" cy="999768"/>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Η μεταρρύθμιση του δικαστικού συστήματος για την προστασία των πολιτικών δικαιωμάτων.</a:t>
            </a:r>
            <a:endParaRPr lang="en-US" sz="1750" dirty="0"/>
          </a:p>
        </p:txBody>
      </p:sp>
      <p:sp>
        <p:nvSpPr>
          <p:cNvPr id="9" name="Shape 5"/>
          <p:cNvSpPr/>
          <p:nvPr/>
        </p:nvSpPr>
        <p:spPr>
          <a:xfrm>
            <a:off x="5597485" y="2713792"/>
            <a:ext cx="4542115" cy="1931670"/>
          </a:xfrm>
          <a:prstGeom prst="roundRect">
            <a:avLst>
              <a:gd name="adj" fmla="val 20705"/>
            </a:avLst>
          </a:prstGeom>
          <a:solidFill>
            <a:srgbClr val="0A081B"/>
          </a:solidFill>
          <a:ln w="22860">
            <a:solidFill>
              <a:srgbClr val="E0E4E6"/>
            </a:solidFill>
            <a:prstDash val="solid"/>
          </a:ln>
        </p:spPr>
      </p:sp>
      <p:sp>
        <p:nvSpPr>
          <p:cNvPr id="10" name="Text 6"/>
          <p:cNvSpPr/>
          <p:nvPr/>
        </p:nvSpPr>
        <p:spPr>
          <a:xfrm>
            <a:off x="5842516" y="2958822"/>
            <a:ext cx="2468880" cy="308610"/>
          </a:xfrm>
          <a:prstGeom prst="rect">
            <a:avLst/>
          </a:prstGeom>
          <a:noFill/>
          <a:ln/>
        </p:spPr>
        <p:txBody>
          <a:bodyPr wrap="none" rtlCol="0" anchor="t"/>
          <a:lstStyle/>
          <a:p>
            <a:pPr marL="0" indent="0">
              <a:lnSpc>
                <a:spcPts val="2430"/>
              </a:lnSpc>
              <a:buNone/>
            </a:pPr>
            <a:r>
              <a:rPr lang="en-US" sz="1944" b="1" dirty="0">
                <a:solidFill>
                  <a:srgbClr val="29DDDA"/>
                </a:solidFill>
                <a:latin typeface="Spline Sans" pitchFamily="34" charset="0"/>
                <a:ea typeface="Spline Sans" pitchFamily="34" charset="-122"/>
                <a:cs typeface="Spline Sans" pitchFamily="34" charset="-120"/>
              </a:rPr>
              <a:t>Κοινωνική Πρόνοια</a:t>
            </a:r>
            <a:endParaRPr lang="en-US" sz="1944" dirty="0"/>
          </a:p>
        </p:txBody>
      </p:sp>
      <p:sp>
        <p:nvSpPr>
          <p:cNvPr id="11" name="Text 7"/>
          <p:cNvSpPr/>
          <p:nvPr/>
        </p:nvSpPr>
        <p:spPr>
          <a:xfrm>
            <a:off x="5842516" y="3400663"/>
            <a:ext cx="4052054" cy="999768"/>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Η καθιέρωση επιδομάτων και παροχών για τους πολίτες, ώστε να μπορούν να συμμετέχουν στα κοινά.</a:t>
            </a:r>
            <a:endParaRPr lang="en-US" sz="1750" dirty="0"/>
          </a:p>
        </p:txBody>
      </p:sp>
      <p:sp>
        <p:nvSpPr>
          <p:cNvPr id="12" name="Shape 8"/>
          <p:cNvSpPr/>
          <p:nvPr/>
        </p:nvSpPr>
        <p:spPr>
          <a:xfrm>
            <a:off x="833199" y="4867632"/>
            <a:ext cx="9306401" cy="1598414"/>
          </a:xfrm>
          <a:prstGeom prst="roundRect">
            <a:avLst>
              <a:gd name="adj" fmla="val 25022"/>
            </a:avLst>
          </a:prstGeom>
          <a:solidFill>
            <a:srgbClr val="0A081B"/>
          </a:solidFill>
          <a:ln w="22860">
            <a:solidFill>
              <a:srgbClr val="E0E4E6"/>
            </a:solidFill>
            <a:prstDash val="solid"/>
          </a:ln>
        </p:spPr>
      </p:sp>
      <p:sp>
        <p:nvSpPr>
          <p:cNvPr id="13" name="Text 9"/>
          <p:cNvSpPr/>
          <p:nvPr/>
        </p:nvSpPr>
        <p:spPr>
          <a:xfrm>
            <a:off x="1078230" y="5112663"/>
            <a:ext cx="3110032" cy="308610"/>
          </a:xfrm>
          <a:prstGeom prst="rect">
            <a:avLst/>
          </a:prstGeom>
          <a:noFill/>
          <a:ln/>
        </p:spPr>
        <p:txBody>
          <a:bodyPr wrap="none" rtlCol="0" anchor="t"/>
          <a:lstStyle/>
          <a:p>
            <a:pPr marL="0" indent="0">
              <a:lnSpc>
                <a:spcPts val="2430"/>
              </a:lnSpc>
              <a:buNone/>
            </a:pPr>
            <a:r>
              <a:rPr lang="en-US" sz="1944" b="1" dirty="0">
                <a:solidFill>
                  <a:srgbClr val="37A7E7"/>
                </a:solidFill>
                <a:latin typeface="Spline Sans" pitchFamily="34" charset="0"/>
                <a:ea typeface="Spline Sans" pitchFamily="34" charset="-122"/>
                <a:cs typeface="Spline Sans" pitchFamily="34" charset="-120"/>
              </a:rPr>
              <a:t>Πολιτιστικές Επενδύσεις</a:t>
            </a:r>
            <a:endParaRPr lang="en-US" sz="1944" dirty="0"/>
          </a:p>
        </p:txBody>
      </p:sp>
      <p:sp>
        <p:nvSpPr>
          <p:cNvPr id="14" name="Text 10"/>
          <p:cNvSpPr/>
          <p:nvPr/>
        </p:nvSpPr>
        <p:spPr>
          <a:xfrm>
            <a:off x="1078230" y="5554504"/>
            <a:ext cx="8816340" cy="666512"/>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Η χρηματοδότηση μεγάλων πολιτιστικών έργων, όπως η ανοικοδόμηση της Ακρόπολης.</a:t>
            </a:r>
            <a:endParaRPr lang="en-US" sz="1750" dirty="0"/>
          </a:p>
        </p:txBody>
      </p:sp>
      <p:pic>
        <p:nvPicPr>
          <p:cNvPr id="15"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sp>
        <p:nvSpPr>
          <p:cNvPr id="4" name="Text 1"/>
          <p:cNvSpPr/>
          <p:nvPr/>
        </p:nvSpPr>
        <p:spPr>
          <a:xfrm>
            <a:off x="2624376" y="2141220"/>
            <a:ext cx="8581787" cy="617101"/>
          </a:xfrm>
          <a:prstGeom prst="rect">
            <a:avLst/>
          </a:prstGeom>
          <a:noFill/>
          <a:ln/>
        </p:spPr>
        <p:txBody>
          <a:bodyPr wrap="none" rtlCol="0" anchor="t"/>
          <a:lstStyle/>
          <a:p>
            <a:pPr marL="0" indent="0">
              <a:lnSpc>
                <a:spcPts val="4860"/>
              </a:lnSpc>
              <a:buNone/>
            </a:pPr>
            <a:r>
              <a:rPr lang="en-US" sz="3888" b="1" dirty="0">
                <a:solidFill>
                  <a:srgbClr val="F0FCFF"/>
                </a:solidFill>
                <a:latin typeface="Spline Sans" pitchFamily="34" charset="0"/>
                <a:ea typeface="Spline Sans" pitchFamily="34" charset="-122"/>
                <a:cs typeface="Spline Sans" pitchFamily="34" charset="-120"/>
              </a:rPr>
              <a:t>Η εξωτερική πολιτική του Περικλή</a:t>
            </a:r>
            <a:endParaRPr lang="en-US" sz="3888" dirty="0"/>
          </a:p>
        </p:txBody>
      </p:sp>
      <p:pic>
        <p:nvPicPr>
          <p:cNvPr id="5" name="Image 1" descr="preencoded.png"/>
          <p:cNvPicPr>
            <a:picLocks noChangeAspect="1"/>
          </p:cNvPicPr>
          <p:nvPr/>
        </p:nvPicPr>
        <p:blipFill>
          <a:blip r:embed="rId4"/>
          <a:stretch>
            <a:fillRect/>
          </a:stretch>
        </p:blipFill>
        <p:spPr>
          <a:xfrm>
            <a:off x="2624376" y="3202662"/>
            <a:ext cx="555427" cy="555427"/>
          </a:xfrm>
          <a:prstGeom prst="rect">
            <a:avLst/>
          </a:prstGeom>
        </p:spPr>
      </p:pic>
      <p:sp>
        <p:nvSpPr>
          <p:cNvPr id="6" name="Text 2"/>
          <p:cNvSpPr/>
          <p:nvPr/>
        </p:nvSpPr>
        <p:spPr>
          <a:xfrm>
            <a:off x="2624376" y="3980259"/>
            <a:ext cx="2672239" cy="308610"/>
          </a:xfrm>
          <a:prstGeom prst="rect">
            <a:avLst/>
          </a:prstGeom>
          <a:noFill/>
          <a:ln/>
        </p:spPr>
        <p:txBody>
          <a:bodyPr wrap="none" rtlCol="0" anchor="t"/>
          <a:lstStyle/>
          <a:p>
            <a:pPr marL="0" indent="0" algn="l">
              <a:lnSpc>
                <a:spcPts val="2430"/>
              </a:lnSpc>
              <a:buNone/>
            </a:pPr>
            <a:r>
              <a:rPr lang="en-US" sz="1944" b="1" dirty="0">
                <a:solidFill>
                  <a:srgbClr val="16FFBB"/>
                </a:solidFill>
                <a:latin typeface="Spline Sans" pitchFamily="34" charset="0"/>
                <a:ea typeface="Spline Sans" pitchFamily="34" charset="-122"/>
                <a:cs typeface="Spline Sans" pitchFamily="34" charset="-120"/>
              </a:rPr>
              <a:t>Αμυντική Στρατηγική</a:t>
            </a:r>
            <a:endParaRPr lang="en-US" sz="1944" dirty="0"/>
          </a:p>
        </p:txBody>
      </p:sp>
      <p:sp>
        <p:nvSpPr>
          <p:cNvPr id="7" name="Text 3"/>
          <p:cNvSpPr/>
          <p:nvPr/>
        </p:nvSpPr>
        <p:spPr>
          <a:xfrm>
            <a:off x="2624376" y="4422100"/>
            <a:ext cx="2905006" cy="1666280"/>
          </a:xfrm>
          <a:prstGeom prst="rect">
            <a:avLst/>
          </a:prstGeom>
          <a:noFill/>
          <a:ln/>
        </p:spPr>
        <p:txBody>
          <a:bodyPr wrap="square" rtlCol="0" anchor="t"/>
          <a:lstStyle/>
          <a:p>
            <a:pPr marL="0" indent="0" algn="l">
              <a:lnSpc>
                <a:spcPts val="2624"/>
              </a:lnSpc>
              <a:buNone/>
            </a:pPr>
            <a:r>
              <a:rPr lang="en-US" sz="1750" dirty="0">
                <a:solidFill>
                  <a:srgbClr val="E0E4E6"/>
                </a:solidFill>
                <a:latin typeface="Barlow" pitchFamily="34" charset="0"/>
                <a:ea typeface="Barlow" pitchFamily="34" charset="-122"/>
                <a:cs typeface="Barlow" pitchFamily="34" charset="-120"/>
              </a:rPr>
              <a:t>Ο Περικλής υιοθέτησε μια αμυντική στρατηγική, επικεντρωμένη στην ενίσχυση των οχυρωματικών έργων.</a:t>
            </a:r>
            <a:endParaRPr lang="en-US" sz="1750" dirty="0"/>
          </a:p>
        </p:txBody>
      </p:sp>
      <p:pic>
        <p:nvPicPr>
          <p:cNvPr id="8" name="Image 2" descr="preencoded.png"/>
          <p:cNvPicPr>
            <a:picLocks noChangeAspect="1"/>
          </p:cNvPicPr>
          <p:nvPr/>
        </p:nvPicPr>
        <p:blipFill>
          <a:blip r:embed="rId5"/>
          <a:stretch>
            <a:fillRect/>
          </a:stretch>
        </p:blipFill>
        <p:spPr>
          <a:xfrm>
            <a:off x="5862638" y="3202662"/>
            <a:ext cx="555427" cy="555427"/>
          </a:xfrm>
          <a:prstGeom prst="rect">
            <a:avLst/>
          </a:prstGeom>
        </p:spPr>
      </p:pic>
      <p:sp>
        <p:nvSpPr>
          <p:cNvPr id="9" name="Text 4"/>
          <p:cNvSpPr/>
          <p:nvPr/>
        </p:nvSpPr>
        <p:spPr>
          <a:xfrm>
            <a:off x="5862638" y="3980259"/>
            <a:ext cx="2468880" cy="308610"/>
          </a:xfrm>
          <a:prstGeom prst="rect">
            <a:avLst/>
          </a:prstGeom>
          <a:noFill/>
          <a:ln/>
        </p:spPr>
        <p:txBody>
          <a:bodyPr wrap="none" rtlCol="0" anchor="t"/>
          <a:lstStyle/>
          <a:p>
            <a:pPr marL="0" indent="0" algn="l">
              <a:lnSpc>
                <a:spcPts val="2430"/>
              </a:lnSpc>
              <a:buNone/>
            </a:pPr>
            <a:r>
              <a:rPr lang="en-US" sz="1944" b="1" dirty="0">
                <a:solidFill>
                  <a:srgbClr val="29DDDA"/>
                </a:solidFill>
                <a:latin typeface="Spline Sans" pitchFamily="34" charset="0"/>
                <a:ea typeface="Spline Sans" pitchFamily="34" charset="-122"/>
                <a:cs typeface="Spline Sans" pitchFamily="34" charset="-120"/>
              </a:rPr>
              <a:t>Ναυτική Υπεροχή</a:t>
            </a:r>
            <a:endParaRPr lang="en-US" sz="1944" dirty="0"/>
          </a:p>
        </p:txBody>
      </p:sp>
      <p:sp>
        <p:nvSpPr>
          <p:cNvPr id="10" name="Text 5"/>
          <p:cNvSpPr/>
          <p:nvPr/>
        </p:nvSpPr>
        <p:spPr>
          <a:xfrm>
            <a:off x="5862638" y="4422100"/>
            <a:ext cx="2905006" cy="1333024"/>
          </a:xfrm>
          <a:prstGeom prst="rect">
            <a:avLst/>
          </a:prstGeom>
          <a:noFill/>
          <a:ln/>
        </p:spPr>
        <p:txBody>
          <a:bodyPr wrap="square" rtlCol="0" anchor="t"/>
          <a:lstStyle/>
          <a:p>
            <a:pPr marL="0" indent="0" algn="l">
              <a:lnSpc>
                <a:spcPts val="2624"/>
              </a:lnSpc>
              <a:buNone/>
            </a:pPr>
            <a:r>
              <a:rPr lang="en-US" sz="1750" dirty="0">
                <a:solidFill>
                  <a:srgbClr val="E0E4E6"/>
                </a:solidFill>
                <a:latin typeface="Barlow" pitchFamily="34" charset="0"/>
                <a:ea typeface="Barlow" pitchFamily="34" charset="-122"/>
                <a:cs typeface="Barlow" pitchFamily="34" charset="-120"/>
              </a:rPr>
              <a:t>Επένδυσε σημαντικά στον στόλο της Αθήνας, δημιουργώντας την ναυτική υπεροχή στο Αιγαίο.</a:t>
            </a:r>
            <a:endParaRPr lang="en-US" sz="1750" dirty="0"/>
          </a:p>
        </p:txBody>
      </p:sp>
      <p:pic>
        <p:nvPicPr>
          <p:cNvPr id="11" name="Image 3" descr="preencoded.png"/>
          <p:cNvPicPr>
            <a:picLocks noChangeAspect="1"/>
          </p:cNvPicPr>
          <p:nvPr/>
        </p:nvPicPr>
        <p:blipFill>
          <a:blip r:embed="rId6"/>
          <a:stretch>
            <a:fillRect/>
          </a:stretch>
        </p:blipFill>
        <p:spPr>
          <a:xfrm>
            <a:off x="9100899" y="3202662"/>
            <a:ext cx="555427" cy="555427"/>
          </a:xfrm>
          <a:prstGeom prst="rect">
            <a:avLst/>
          </a:prstGeom>
        </p:spPr>
      </p:pic>
      <p:sp>
        <p:nvSpPr>
          <p:cNvPr id="12" name="Text 6"/>
          <p:cNvSpPr/>
          <p:nvPr/>
        </p:nvSpPr>
        <p:spPr>
          <a:xfrm>
            <a:off x="9100899" y="3980259"/>
            <a:ext cx="2468880" cy="308610"/>
          </a:xfrm>
          <a:prstGeom prst="rect">
            <a:avLst/>
          </a:prstGeom>
          <a:noFill/>
          <a:ln/>
        </p:spPr>
        <p:txBody>
          <a:bodyPr wrap="none" rtlCol="0" anchor="t"/>
          <a:lstStyle/>
          <a:p>
            <a:pPr marL="0" indent="0" algn="l">
              <a:lnSpc>
                <a:spcPts val="2430"/>
              </a:lnSpc>
              <a:buNone/>
            </a:pPr>
            <a:r>
              <a:rPr lang="en-US" sz="1944" b="1" dirty="0">
                <a:solidFill>
                  <a:srgbClr val="37A7E7"/>
                </a:solidFill>
                <a:latin typeface="Spline Sans" pitchFamily="34" charset="0"/>
                <a:ea typeface="Spline Sans" pitchFamily="34" charset="-122"/>
                <a:cs typeface="Spline Sans" pitchFamily="34" charset="-120"/>
              </a:rPr>
              <a:t>Συμμαχίες</a:t>
            </a:r>
            <a:endParaRPr lang="en-US" sz="1944" dirty="0"/>
          </a:p>
        </p:txBody>
      </p:sp>
      <p:sp>
        <p:nvSpPr>
          <p:cNvPr id="13" name="Text 7"/>
          <p:cNvSpPr/>
          <p:nvPr/>
        </p:nvSpPr>
        <p:spPr>
          <a:xfrm>
            <a:off x="9100899" y="4422100"/>
            <a:ext cx="2905125" cy="1333024"/>
          </a:xfrm>
          <a:prstGeom prst="rect">
            <a:avLst/>
          </a:prstGeom>
          <a:noFill/>
          <a:ln/>
        </p:spPr>
        <p:txBody>
          <a:bodyPr wrap="square" rtlCol="0" anchor="t"/>
          <a:lstStyle/>
          <a:p>
            <a:pPr marL="0" indent="0" algn="l">
              <a:lnSpc>
                <a:spcPts val="2624"/>
              </a:lnSpc>
              <a:buNone/>
            </a:pPr>
            <a:r>
              <a:rPr lang="en-US" sz="1750" dirty="0">
                <a:solidFill>
                  <a:srgbClr val="E0E4E6"/>
                </a:solidFill>
                <a:latin typeface="Barlow" pitchFamily="34" charset="0"/>
                <a:ea typeface="Barlow" pitchFamily="34" charset="-122"/>
                <a:cs typeface="Barlow" pitchFamily="34" charset="-120"/>
              </a:rPr>
              <a:t>Ενίσχυσε τις συμμαχίες και τις εμπορικές σχέσεις της Αθήνας με άλλες πόλεις-κράτη.</a:t>
            </a:r>
            <a:endParaRPr lang="en-US" sz="1750" dirty="0"/>
          </a:p>
        </p:txBody>
      </p:sp>
      <p:pic>
        <p:nvPicPr>
          <p:cNvPr id="14"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664845"/>
            <a:ext cx="9306401" cy="1234202"/>
          </a:xfrm>
          <a:prstGeom prst="rect">
            <a:avLst/>
          </a:prstGeom>
          <a:noFill/>
          <a:ln/>
        </p:spPr>
        <p:txBody>
          <a:bodyPr wrap="square" rtlCol="0" anchor="t"/>
          <a:lstStyle/>
          <a:p>
            <a:pPr marL="0" indent="0">
              <a:lnSpc>
                <a:spcPts val="4860"/>
              </a:lnSpc>
              <a:buNone/>
            </a:pPr>
            <a:r>
              <a:rPr lang="en-US" sz="3888" b="1" dirty="0">
                <a:solidFill>
                  <a:srgbClr val="F0FCFF"/>
                </a:solidFill>
                <a:latin typeface="Spline Sans" pitchFamily="34" charset="0"/>
                <a:ea typeface="Spline Sans" pitchFamily="34" charset="-122"/>
                <a:cs typeface="Spline Sans" pitchFamily="34" charset="-120"/>
              </a:rPr>
              <a:t>Η πολιτισμική ακμή της Αθήνας επί Περικλή</a:t>
            </a:r>
            <a:endParaRPr lang="en-US" sz="3888" dirty="0"/>
          </a:p>
        </p:txBody>
      </p:sp>
      <p:pic>
        <p:nvPicPr>
          <p:cNvPr id="6" name="Image 2" descr="preencoded.png"/>
          <p:cNvPicPr>
            <a:picLocks noChangeAspect="1"/>
          </p:cNvPicPr>
          <p:nvPr/>
        </p:nvPicPr>
        <p:blipFill>
          <a:blip r:embed="rId5"/>
          <a:stretch>
            <a:fillRect/>
          </a:stretch>
        </p:blipFill>
        <p:spPr>
          <a:xfrm>
            <a:off x="4490799" y="2232303"/>
            <a:ext cx="1110972" cy="1777484"/>
          </a:xfrm>
          <a:prstGeom prst="rect">
            <a:avLst/>
          </a:prstGeom>
        </p:spPr>
      </p:pic>
      <p:sp>
        <p:nvSpPr>
          <p:cNvPr id="7" name="Text 2"/>
          <p:cNvSpPr/>
          <p:nvPr/>
        </p:nvSpPr>
        <p:spPr>
          <a:xfrm>
            <a:off x="5935028" y="2454473"/>
            <a:ext cx="2468880" cy="308610"/>
          </a:xfrm>
          <a:prstGeom prst="rect">
            <a:avLst/>
          </a:prstGeom>
          <a:noFill/>
          <a:ln/>
        </p:spPr>
        <p:txBody>
          <a:bodyPr wrap="none" rtlCol="0" anchor="t"/>
          <a:lstStyle/>
          <a:p>
            <a:pPr marL="0" indent="0" algn="l">
              <a:lnSpc>
                <a:spcPts val="2430"/>
              </a:lnSpc>
              <a:buNone/>
            </a:pPr>
            <a:r>
              <a:rPr lang="en-US" sz="1944" b="1" dirty="0">
                <a:solidFill>
                  <a:srgbClr val="16FFBB"/>
                </a:solidFill>
                <a:latin typeface="Spline Sans" pitchFamily="34" charset="0"/>
                <a:ea typeface="Spline Sans" pitchFamily="34" charset="-122"/>
                <a:cs typeface="Spline Sans" pitchFamily="34" charset="-120"/>
              </a:rPr>
              <a:t>Αρχιτεκτονική</a:t>
            </a:r>
            <a:endParaRPr lang="en-US" sz="1944" dirty="0"/>
          </a:p>
        </p:txBody>
      </p:sp>
      <p:sp>
        <p:nvSpPr>
          <p:cNvPr id="8" name="Text 3"/>
          <p:cNvSpPr/>
          <p:nvPr/>
        </p:nvSpPr>
        <p:spPr>
          <a:xfrm>
            <a:off x="5935028" y="2896314"/>
            <a:ext cx="7862173" cy="333256"/>
          </a:xfrm>
          <a:prstGeom prst="rect">
            <a:avLst/>
          </a:prstGeom>
          <a:noFill/>
          <a:ln/>
        </p:spPr>
        <p:txBody>
          <a:bodyPr wrap="none" rtlCol="0" anchor="t"/>
          <a:lstStyle/>
          <a:p>
            <a:pPr marL="0" indent="0" algn="l">
              <a:lnSpc>
                <a:spcPts val="2624"/>
              </a:lnSpc>
              <a:buNone/>
            </a:pPr>
            <a:r>
              <a:rPr lang="en-US" sz="1750" dirty="0">
                <a:solidFill>
                  <a:srgbClr val="E0E4E6"/>
                </a:solidFill>
                <a:latin typeface="Barlow" pitchFamily="34" charset="0"/>
                <a:ea typeface="Barlow" pitchFamily="34" charset="-122"/>
                <a:cs typeface="Barlow" pitchFamily="34" charset="-120"/>
              </a:rPr>
              <a:t>Η ανοικοδόμηση της Ακρόπολης και πολλών άλλων μνημειακών κτιρίων.</a:t>
            </a:r>
            <a:endParaRPr lang="en-US" sz="1750" dirty="0"/>
          </a:p>
        </p:txBody>
      </p:sp>
      <p:pic>
        <p:nvPicPr>
          <p:cNvPr id="9" name="Image 3" descr="preencoded.png"/>
          <p:cNvPicPr>
            <a:picLocks noChangeAspect="1"/>
          </p:cNvPicPr>
          <p:nvPr/>
        </p:nvPicPr>
        <p:blipFill>
          <a:blip r:embed="rId6"/>
          <a:stretch>
            <a:fillRect/>
          </a:stretch>
        </p:blipFill>
        <p:spPr>
          <a:xfrm>
            <a:off x="4490799" y="4009787"/>
            <a:ext cx="1110972" cy="1777484"/>
          </a:xfrm>
          <a:prstGeom prst="rect">
            <a:avLst/>
          </a:prstGeom>
        </p:spPr>
      </p:pic>
      <p:sp>
        <p:nvSpPr>
          <p:cNvPr id="10" name="Text 4"/>
          <p:cNvSpPr/>
          <p:nvPr/>
        </p:nvSpPr>
        <p:spPr>
          <a:xfrm>
            <a:off x="5935028" y="4231958"/>
            <a:ext cx="2468880" cy="308610"/>
          </a:xfrm>
          <a:prstGeom prst="rect">
            <a:avLst/>
          </a:prstGeom>
          <a:noFill/>
          <a:ln/>
        </p:spPr>
        <p:txBody>
          <a:bodyPr wrap="none" rtlCol="0" anchor="t"/>
          <a:lstStyle/>
          <a:p>
            <a:pPr marL="0" indent="0" algn="l">
              <a:lnSpc>
                <a:spcPts val="2430"/>
              </a:lnSpc>
              <a:buNone/>
            </a:pPr>
            <a:r>
              <a:rPr lang="en-US" sz="1944" b="1" dirty="0">
                <a:solidFill>
                  <a:srgbClr val="29DDDA"/>
                </a:solidFill>
                <a:latin typeface="Spline Sans" pitchFamily="34" charset="0"/>
                <a:ea typeface="Spline Sans" pitchFamily="34" charset="-122"/>
                <a:cs typeface="Spline Sans" pitchFamily="34" charset="-120"/>
              </a:rPr>
              <a:t>Τέχνες</a:t>
            </a:r>
            <a:endParaRPr lang="en-US" sz="1944" dirty="0"/>
          </a:p>
        </p:txBody>
      </p:sp>
      <p:sp>
        <p:nvSpPr>
          <p:cNvPr id="11" name="Text 5"/>
          <p:cNvSpPr/>
          <p:nvPr/>
        </p:nvSpPr>
        <p:spPr>
          <a:xfrm>
            <a:off x="5935028" y="4673798"/>
            <a:ext cx="7862173" cy="333256"/>
          </a:xfrm>
          <a:prstGeom prst="rect">
            <a:avLst/>
          </a:prstGeom>
          <a:noFill/>
          <a:ln/>
        </p:spPr>
        <p:txBody>
          <a:bodyPr wrap="none" rtlCol="0" anchor="t"/>
          <a:lstStyle/>
          <a:p>
            <a:pPr marL="0" indent="0" algn="l">
              <a:lnSpc>
                <a:spcPts val="2624"/>
              </a:lnSpc>
              <a:buNone/>
            </a:pPr>
            <a:r>
              <a:rPr lang="en-US" sz="1750" dirty="0">
                <a:solidFill>
                  <a:srgbClr val="E0E4E6"/>
                </a:solidFill>
                <a:latin typeface="Barlow" pitchFamily="34" charset="0"/>
                <a:ea typeface="Barlow" pitchFamily="34" charset="-122"/>
                <a:cs typeface="Barlow" pitchFamily="34" charset="-120"/>
              </a:rPr>
              <a:t>Η ανάπτυξη της γλυπτικής, της ζωγραφικής και του θεάτρου.</a:t>
            </a:r>
            <a:endParaRPr lang="en-US" sz="1750" dirty="0"/>
          </a:p>
        </p:txBody>
      </p:sp>
      <p:pic>
        <p:nvPicPr>
          <p:cNvPr id="12" name="Image 4" descr="preencoded.png"/>
          <p:cNvPicPr>
            <a:picLocks noChangeAspect="1"/>
          </p:cNvPicPr>
          <p:nvPr/>
        </p:nvPicPr>
        <p:blipFill>
          <a:blip r:embed="rId7"/>
          <a:stretch>
            <a:fillRect/>
          </a:stretch>
        </p:blipFill>
        <p:spPr>
          <a:xfrm>
            <a:off x="4490799" y="5787271"/>
            <a:ext cx="1110972" cy="1777484"/>
          </a:xfrm>
          <a:prstGeom prst="rect">
            <a:avLst/>
          </a:prstGeom>
        </p:spPr>
      </p:pic>
      <p:sp>
        <p:nvSpPr>
          <p:cNvPr id="13" name="Text 6"/>
          <p:cNvSpPr/>
          <p:nvPr/>
        </p:nvSpPr>
        <p:spPr>
          <a:xfrm>
            <a:off x="5935028" y="6009442"/>
            <a:ext cx="2468880" cy="308610"/>
          </a:xfrm>
          <a:prstGeom prst="rect">
            <a:avLst/>
          </a:prstGeom>
          <a:noFill/>
          <a:ln/>
        </p:spPr>
        <p:txBody>
          <a:bodyPr wrap="none" rtlCol="0" anchor="t"/>
          <a:lstStyle/>
          <a:p>
            <a:pPr marL="0" indent="0" algn="l">
              <a:lnSpc>
                <a:spcPts val="2430"/>
              </a:lnSpc>
              <a:buNone/>
            </a:pPr>
            <a:r>
              <a:rPr lang="en-US" sz="1944" b="1" dirty="0">
                <a:solidFill>
                  <a:srgbClr val="37A7E7"/>
                </a:solidFill>
                <a:latin typeface="Spline Sans" pitchFamily="34" charset="0"/>
                <a:ea typeface="Spline Sans" pitchFamily="34" charset="-122"/>
                <a:cs typeface="Spline Sans" pitchFamily="34" charset="-120"/>
              </a:rPr>
              <a:t>Φιλοσοφία</a:t>
            </a:r>
            <a:endParaRPr lang="en-US" sz="1944" dirty="0"/>
          </a:p>
        </p:txBody>
      </p:sp>
      <p:sp>
        <p:nvSpPr>
          <p:cNvPr id="14" name="Text 7"/>
          <p:cNvSpPr/>
          <p:nvPr/>
        </p:nvSpPr>
        <p:spPr>
          <a:xfrm>
            <a:off x="5935028" y="6451283"/>
            <a:ext cx="7862173" cy="666512"/>
          </a:xfrm>
          <a:prstGeom prst="rect">
            <a:avLst/>
          </a:prstGeom>
          <a:noFill/>
          <a:ln/>
        </p:spPr>
        <p:txBody>
          <a:bodyPr wrap="square" rtlCol="0" anchor="t"/>
          <a:lstStyle/>
          <a:p>
            <a:pPr marL="0" indent="0" algn="l">
              <a:lnSpc>
                <a:spcPts val="2624"/>
              </a:lnSpc>
              <a:buNone/>
            </a:pPr>
            <a:r>
              <a:rPr lang="en-US" sz="1750" dirty="0">
                <a:solidFill>
                  <a:srgbClr val="E0E4E6"/>
                </a:solidFill>
                <a:latin typeface="Barlow" pitchFamily="34" charset="0"/>
                <a:ea typeface="Barlow" pitchFamily="34" charset="-122"/>
                <a:cs typeface="Barlow" pitchFamily="34" charset="-120"/>
              </a:rPr>
              <a:t>Η άνθιση της φιλοσοφικής σκέψης με τους Σωκράτη, Πλάτωνα και Αριστοτέλη.</a:t>
            </a:r>
            <a:endParaRPr lang="en-US" sz="1750" dirty="0"/>
          </a:p>
        </p:txBody>
      </p:sp>
      <p:pic>
        <p:nvPicPr>
          <p:cNvPr id="15"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sp>
        <p:nvSpPr>
          <p:cNvPr id="4" name="Text 1"/>
          <p:cNvSpPr/>
          <p:nvPr/>
        </p:nvSpPr>
        <p:spPr>
          <a:xfrm>
            <a:off x="2624376" y="1433393"/>
            <a:ext cx="6593800" cy="617101"/>
          </a:xfrm>
          <a:prstGeom prst="rect">
            <a:avLst/>
          </a:prstGeom>
          <a:noFill/>
          <a:ln/>
        </p:spPr>
        <p:txBody>
          <a:bodyPr wrap="none" rtlCol="0" anchor="t"/>
          <a:lstStyle/>
          <a:p>
            <a:pPr marL="0" indent="0">
              <a:lnSpc>
                <a:spcPts val="4860"/>
              </a:lnSpc>
              <a:buNone/>
            </a:pPr>
            <a:r>
              <a:rPr lang="en-US" sz="3888" b="1" dirty="0">
                <a:solidFill>
                  <a:srgbClr val="F0FCFF"/>
                </a:solidFill>
                <a:latin typeface="Spline Sans" pitchFamily="34" charset="0"/>
                <a:ea typeface="Spline Sans" pitchFamily="34" charset="-122"/>
                <a:cs typeface="Spline Sans" pitchFamily="34" charset="-120"/>
              </a:rPr>
              <a:t>Η κληρονομιά του Περικλή</a:t>
            </a:r>
            <a:endParaRPr lang="en-US" sz="3888" dirty="0"/>
          </a:p>
        </p:txBody>
      </p:sp>
      <p:sp>
        <p:nvSpPr>
          <p:cNvPr id="5" name="Shape 2"/>
          <p:cNvSpPr/>
          <p:nvPr/>
        </p:nvSpPr>
        <p:spPr>
          <a:xfrm>
            <a:off x="2624376" y="2494836"/>
            <a:ext cx="9381649" cy="4301371"/>
          </a:xfrm>
          <a:prstGeom prst="roundRect">
            <a:avLst>
              <a:gd name="adj" fmla="val 9298"/>
            </a:avLst>
          </a:prstGeom>
          <a:solidFill>
            <a:srgbClr val="0A081B"/>
          </a:solidFill>
          <a:ln w="53340">
            <a:solidFill>
              <a:srgbClr val="302E41"/>
            </a:solidFill>
            <a:prstDash val="solid"/>
          </a:ln>
        </p:spPr>
      </p:sp>
      <p:sp>
        <p:nvSpPr>
          <p:cNvPr id="6" name="Text 3"/>
          <p:cNvSpPr/>
          <p:nvPr/>
        </p:nvSpPr>
        <p:spPr>
          <a:xfrm>
            <a:off x="2899886" y="2689027"/>
            <a:ext cx="4189333" cy="333256"/>
          </a:xfrm>
          <a:prstGeom prst="rect">
            <a:avLst/>
          </a:prstGeom>
          <a:noFill/>
          <a:ln/>
        </p:spPr>
        <p:txBody>
          <a:bodyPr wrap="non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Πολιτικές Μεταρρυθμίσεις</a:t>
            </a:r>
            <a:endParaRPr lang="en-US" sz="1750" dirty="0"/>
          </a:p>
        </p:txBody>
      </p:sp>
      <p:sp>
        <p:nvSpPr>
          <p:cNvPr id="7" name="Text 4"/>
          <p:cNvSpPr/>
          <p:nvPr/>
        </p:nvSpPr>
        <p:spPr>
          <a:xfrm>
            <a:off x="7541181" y="2689027"/>
            <a:ext cx="4189333" cy="666512"/>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Ενίσχυση της δημοκρατίας και των πολιτικών δικαιωμάτων</a:t>
            </a:r>
            <a:endParaRPr lang="en-US" sz="1750" dirty="0"/>
          </a:p>
        </p:txBody>
      </p:sp>
      <p:sp>
        <p:nvSpPr>
          <p:cNvPr id="8" name="Text 5"/>
          <p:cNvSpPr/>
          <p:nvPr/>
        </p:nvSpPr>
        <p:spPr>
          <a:xfrm>
            <a:off x="2899886" y="3660100"/>
            <a:ext cx="4189333" cy="333256"/>
          </a:xfrm>
          <a:prstGeom prst="rect">
            <a:avLst/>
          </a:prstGeom>
          <a:noFill/>
          <a:ln/>
        </p:spPr>
        <p:txBody>
          <a:bodyPr wrap="non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Πολιτιστική Ακμή</a:t>
            </a:r>
            <a:endParaRPr lang="en-US" sz="1750" dirty="0"/>
          </a:p>
        </p:txBody>
      </p:sp>
      <p:sp>
        <p:nvSpPr>
          <p:cNvPr id="9" name="Text 6"/>
          <p:cNvSpPr/>
          <p:nvPr/>
        </p:nvSpPr>
        <p:spPr>
          <a:xfrm>
            <a:off x="7541181" y="3660100"/>
            <a:ext cx="4189333" cy="666512"/>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Μεγάλα αρχιτεκτονικά και καλλιτεχνικά επιτεύγματα</a:t>
            </a:r>
            <a:endParaRPr lang="en-US" sz="1750" dirty="0"/>
          </a:p>
        </p:txBody>
      </p:sp>
      <p:sp>
        <p:nvSpPr>
          <p:cNvPr id="10" name="Text 7"/>
          <p:cNvSpPr/>
          <p:nvPr/>
        </p:nvSpPr>
        <p:spPr>
          <a:xfrm>
            <a:off x="2899886" y="4631174"/>
            <a:ext cx="4189333" cy="333256"/>
          </a:xfrm>
          <a:prstGeom prst="rect">
            <a:avLst/>
          </a:prstGeom>
          <a:noFill/>
          <a:ln/>
        </p:spPr>
        <p:txBody>
          <a:bodyPr wrap="non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Ναυτική Ισχύς</a:t>
            </a:r>
            <a:endParaRPr lang="en-US" sz="1750" dirty="0"/>
          </a:p>
        </p:txBody>
      </p:sp>
      <p:sp>
        <p:nvSpPr>
          <p:cNvPr id="11" name="Text 8"/>
          <p:cNvSpPr/>
          <p:nvPr/>
        </p:nvSpPr>
        <p:spPr>
          <a:xfrm>
            <a:off x="7541181" y="4631174"/>
            <a:ext cx="4189333" cy="666512"/>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Δημιουργία ισχυρού αθηναϊκού ναυτικού</a:t>
            </a:r>
            <a:endParaRPr lang="en-US" sz="1750" dirty="0"/>
          </a:p>
        </p:txBody>
      </p:sp>
      <p:sp>
        <p:nvSpPr>
          <p:cNvPr id="12" name="Text 9"/>
          <p:cNvSpPr/>
          <p:nvPr/>
        </p:nvSpPr>
        <p:spPr>
          <a:xfrm>
            <a:off x="2899886" y="5602248"/>
            <a:ext cx="4189333" cy="333256"/>
          </a:xfrm>
          <a:prstGeom prst="rect">
            <a:avLst/>
          </a:prstGeom>
          <a:noFill/>
          <a:ln/>
        </p:spPr>
        <p:txBody>
          <a:bodyPr wrap="non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Ιστορική Επιρροή</a:t>
            </a:r>
            <a:endParaRPr lang="en-US" sz="1750" dirty="0"/>
          </a:p>
        </p:txBody>
      </p:sp>
      <p:sp>
        <p:nvSpPr>
          <p:cNvPr id="13" name="Text 10"/>
          <p:cNvSpPr/>
          <p:nvPr/>
        </p:nvSpPr>
        <p:spPr>
          <a:xfrm>
            <a:off x="7541181" y="5602248"/>
            <a:ext cx="4189333" cy="999768"/>
          </a:xfrm>
          <a:prstGeom prst="rect">
            <a:avLst/>
          </a:prstGeom>
          <a:noFill/>
          <a:ln/>
        </p:spPr>
        <p:txBody>
          <a:bodyPr wrap="square" rtlCol="0" anchor="t"/>
          <a:lstStyle/>
          <a:p>
            <a:pPr marL="0" indent="0">
              <a:lnSpc>
                <a:spcPts val="2624"/>
              </a:lnSpc>
              <a:buNone/>
            </a:pPr>
            <a:r>
              <a:rPr lang="en-US" sz="1750" dirty="0">
                <a:solidFill>
                  <a:srgbClr val="E0E4E6"/>
                </a:solidFill>
                <a:latin typeface="Barlow" pitchFamily="34" charset="0"/>
                <a:ea typeface="Barlow" pitchFamily="34" charset="-122"/>
                <a:cs typeface="Barlow" pitchFamily="34" charset="-120"/>
              </a:rPr>
              <a:t>Ο Περικλής υπήρξε ένας από τους σημαντικότερους ηγέτες της αρχαιότητας</a:t>
            </a:r>
            <a:endParaRPr lang="en-US" sz="1750" dirty="0"/>
          </a:p>
        </p:txBody>
      </p:sp>
      <p:pic>
        <p:nvPicPr>
          <p:cNvPr id="14"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Words>
  <Application>Microsoft Office PowerPoint</Application>
  <PresentationFormat>Προσαρμογή</PresentationFormat>
  <Paragraphs>68</Paragraphs>
  <Slides>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1</cp:revision>
  <dcterms:created xsi:type="dcterms:W3CDTF">2024-06-19T17:35:35Z</dcterms:created>
  <dcterms:modified xsi:type="dcterms:W3CDTF">2024-06-19T17:41:39Z</dcterms:modified>
</cp:coreProperties>
</file>