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B9A3F57-E84C-48E1-925F-FD7901858E5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120DBCD1-E386-4081-95E8-AD760CF1B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8C156BEF-E941-4DF1-B213-1731BDDE189F}"/>
              </a:ext>
            </a:extLst>
          </p:cNvPr>
          <p:cNvSpPr>
            <a:spLocks noGrp="1"/>
          </p:cNvSpPr>
          <p:nvPr>
            <p:ph type="dt" sz="half" idx="10"/>
          </p:nvPr>
        </p:nvSpPr>
        <p:spPr/>
        <p:txBody>
          <a:bodyPr/>
          <a:lstStyle/>
          <a:p>
            <a:fld id="{EF03AF63-7B35-4830-8697-097F659E14FE}" type="datetimeFigureOut">
              <a:rPr lang="el-GR" smtClean="0"/>
              <a:pPr/>
              <a:t>19/6/2020</a:t>
            </a:fld>
            <a:endParaRPr lang="el-GR"/>
          </a:p>
        </p:txBody>
      </p:sp>
      <p:sp>
        <p:nvSpPr>
          <p:cNvPr id="5" name="Θέση υποσέλιδου 4">
            <a:extLst>
              <a:ext uri="{FF2B5EF4-FFF2-40B4-BE49-F238E27FC236}">
                <a16:creationId xmlns:a16="http://schemas.microsoft.com/office/drawing/2014/main" xmlns="" id="{7462E2C5-E2DA-4F8C-84FB-0CC866F1F6A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24AC8C52-5777-4396-A442-C09B695B53B9}"/>
              </a:ext>
            </a:extLst>
          </p:cNvPr>
          <p:cNvSpPr>
            <a:spLocks noGrp="1"/>
          </p:cNvSpPr>
          <p:nvPr>
            <p:ph type="sldNum" sz="quarter" idx="12"/>
          </p:nvPr>
        </p:nvSpPr>
        <p:spPr/>
        <p:txBody>
          <a:body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366976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15D6BB6-BE88-4814-A407-4CA650B454F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C88F208E-508A-435D-B07A-00B9A5157B5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C3E20EEE-5289-4753-AA02-8266DE3AC271}"/>
              </a:ext>
            </a:extLst>
          </p:cNvPr>
          <p:cNvSpPr>
            <a:spLocks noGrp="1"/>
          </p:cNvSpPr>
          <p:nvPr>
            <p:ph type="dt" sz="half" idx="10"/>
          </p:nvPr>
        </p:nvSpPr>
        <p:spPr/>
        <p:txBody>
          <a:bodyPr/>
          <a:lstStyle/>
          <a:p>
            <a:fld id="{EF03AF63-7B35-4830-8697-097F659E14FE}" type="datetimeFigureOut">
              <a:rPr lang="el-GR" smtClean="0"/>
              <a:pPr/>
              <a:t>19/6/2020</a:t>
            </a:fld>
            <a:endParaRPr lang="el-GR"/>
          </a:p>
        </p:txBody>
      </p:sp>
      <p:sp>
        <p:nvSpPr>
          <p:cNvPr id="5" name="Θέση υποσέλιδου 4">
            <a:extLst>
              <a:ext uri="{FF2B5EF4-FFF2-40B4-BE49-F238E27FC236}">
                <a16:creationId xmlns:a16="http://schemas.microsoft.com/office/drawing/2014/main" xmlns="" id="{533ED1C8-D270-49F1-8782-21E985E37A0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37E71568-8D76-4132-B1A7-7D9E151E38D2}"/>
              </a:ext>
            </a:extLst>
          </p:cNvPr>
          <p:cNvSpPr>
            <a:spLocks noGrp="1"/>
          </p:cNvSpPr>
          <p:nvPr>
            <p:ph type="sldNum" sz="quarter" idx="12"/>
          </p:nvPr>
        </p:nvSpPr>
        <p:spPr/>
        <p:txBody>
          <a:body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156178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2B47B4CF-2EB0-493F-B1FD-7E0F816D8FD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297BBAB2-C40E-4663-A957-ADDC4F6C55A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9E99B103-2051-43B8-9AC6-F41D4E673339}"/>
              </a:ext>
            </a:extLst>
          </p:cNvPr>
          <p:cNvSpPr>
            <a:spLocks noGrp="1"/>
          </p:cNvSpPr>
          <p:nvPr>
            <p:ph type="dt" sz="half" idx="10"/>
          </p:nvPr>
        </p:nvSpPr>
        <p:spPr/>
        <p:txBody>
          <a:bodyPr/>
          <a:lstStyle/>
          <a:p>
            <a:fld id="{EF03AF63-7B35-4830-8697-097F659E14FE}" type="datetimeFigureOut">
              <a:rPr lang="el-GR" smtClean="0"/>
              <a:pPr/>
              <a:t>19/6/2020</a:t>
            </a:fld>
            <a:endParaRPr lang="el-GR"/>
          </a:p>
        </p:txBody>
      </p:sp>
      <p:sp>
        <p:nvSpPr>
          <p:cNvPr id="5" name="Θέση υποσέλιδου 4">
            <a:extLst>
              <a:ext uri="{FF2B5EF4-FFF2-40B4-BE49-F238E27FC236}">
                <a16:creationId xmlns:a16="http://schemas.microsoft.com/office/drawing/2014/main" xmlns="" id="{3C4D3DF1-FC41-4ACE-9A11-445E9D8C3AD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B7902B50-BB4A-44AE-8197-2BA084257FF8}"/>
              </a:ext>
            </a:extLst>
          </p:cNvPr>
          <p:cNvSpPr>
            <a:spLocks noGrp="1"/>
          </p:cNvSpPr>
          <p:nvPr>
            <p:ph type="sldNum" sz="quarter" idx="12"/>
          </p:nvPr>
        </p:nvSpPr>
        <p:spPr/>
        <p:txBody>
          <a:body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140467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C5D5434-413B-46A4-92EE-804BD60810D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BD8C5822-25CE-4C77-9938-3E4985AE7F1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B07CF56F-52C6-4E11-A805-84204237B275}"/>
              </a:ext>
            </a:extLst>
          </p:cNvPr>
          <p:cNvSpPr>
            <a:spLocks noGrp="1"/>
          </p:cNvSpPr>
          <p:nvPr>
            <p:ph type="dt" sz="half" idx="10"/>
          </p:nvPr>
        </p:nvSpPr>
        <p:spPr/>
        <p:txBody>
          <a:bodyPr/>
          <a:lstStyle/>
          <a:p>
            <a:fld id="{EF03AF63-7B35-4830-8697-097F659E14FE}" type="datetimeFigureOut">
              <a:rPr lang="el-GR" smtClean="0"/>
              <a:pPr/>
              <a:t>19/6/2020</a:t>
            </a:fld>
            <a:endParaRPr lang="el-GR"/>
          </a:p>
        </p:txBody>
      </p:sp>
      <p:sp>
        <p:nvSpPr>
          <p:cNvPr id="5" name="Θέση υποσέλιδου 4">
            <a:extLst>
              <a:ext uri="{FF2B5EF4-FFF2-40B4-BE49-F238E27FC236}">
                <a16:creationId xmlns:a16="http://schemas.microsoft.com/office/drawing/2014/main" xmlns="" id="{FB2588DB-0F55-455D-977E-0EDCC619FB7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3F3D031F-6D2E-48B8-A134-EA2EC2DE40B6}"/>
              </a:ext>
            </a:extLst>
          </p:cNvPr>
          <p:cNvSpPr>
            <a:spLocks noGrp="1"/>
          </p:cNvSpPr>
          <p:nvPr>
            <p:ph type="sldNum" sz="quarter" idx="12"/>
          </p:nvPr>
        </p:nvSpPr>
        <p:spPr/>
        <p:txBody>
          <a:body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74972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59AA9AC-8651-4012-93ED-4CCE7AAC8B1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824BC7D5-670D-43C9-9D80-9C1F24B06B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9D774096-4719-4354-8CE2-80A1ACE086EA}"/>
              </a:ext>
            </a:extLst>
          </p:cNvPr>
          <p:cNvSpPr>
            <a:spLocks noGrp="1"/>
          </p:cNvSpPr>
          <p:nvPr>
            <p:ph type="dt" sz="half" idx="10"/>
          </p:nvPr>
        </p:nvSpPr>
        <p:spPr/>
        <p:txBody>
          <a:bodyPr/>
          <a:lstStyle/>
          <a:p>
            <a:fld id="{EF03AF63-7B35-4830-8697-097F659E14FE}" type="datetimeFigureOut">
              <a:rPr lang="el-GR" smtClean="0"/>
              <a:pPr/>
              <a:t>19/6/2020</a:t>
            </a:fld>
            <a:endParaRPr lang="el-GR"/>
          </a:p>
        </p:txBody>
      </p:sp>
      <p:sp>
        <p:nvSpPr>
          <p:cNvPr id="5" name="Θέση υποσέλιδου 4">
            <a:extLst>
              <a:ext uri="{FF2B5EF4-FFF2-40B4-BE49-F238E27FC236}">
                <a16:creationId xmlns:a16="http://schemas.microsoft.com/office/drawing/2014/main" xmlns="" id="{4F1DE18A-1EEA-4309-9867-59FDDADEDEF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F8876C2C-24FB-4F1E-9BCB-6A01BA2E8F25}"/>
              </a:ext>
            </a:extLst>
          </p:cNvPr>
          <p:cNvSpPr>
            <a:spLocks noGrp="1"/>
          </p:cNvSpPr>
          <p:nvPr>
            <p:ph type="sldNum" sz="quarter" idx="12"/>
          </p:nvPr>
        </p:nvSpPr>
        <p:spPr/>
        <p:txBody>
          <a:body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3258217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1A2DC05-C2E7-4540-82EA-7A8D79210E4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83F81847-274B-499D-862E-BC2C9642362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0982331E-35AD-495E-9FED-894C476E713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42A52DB4-06A8-4BDC-B40B-6B8FCE0FF36A}"/>
              </a:ext>
            </a:extLst>
          </p:cNvPr>
          <p:cNvSpPr>
            <a:spLocks noGrp="1"/>
          </p:cNvSpPr>
          <p:nvPr>
            <p:ph type="dt" sz="half" idx="10"/>
          </p:nvPr>
        </p:nvSpPr>
        <p:spPr/>
        <p:txBody>
          <a:bodyPr/>
          <a:lstStyle/>
          <a:p>
            <a:fld id="{EF03AF63-7B35-4830-8697-097F659E14FE}" type="datetimeFigureOut">
              <a:rPr lang="el-GR" smtClean="0"/>
              <a:pPr/>
              <a:t>19/6/2020</a:t>
            </a:fld>
            <a:endParaRPr lang="el-GR"/>
          </a:p>
        </p:txBody>
      </p:sp>
      <p:sp>
        <p:nvSpPr>
          <p:cNvPr id="6" name="Θέση υποσέλιδου 5">
            <a:extLst>
              <a:ext uri="{FF2B5EF4-FFF2-40B4-BE49-F238E27FC236}">
                <a16:creationId xmlns:a16="http://schemas.microsoft.com/office/drawing/2014/main" xmlns="" id="{BBDD46AD-6F09-450C-91D5-5F11D67232E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2AD4252F-0DB3-45FC-8312-216D4E6ADA03}"/>
              </a:ext>
            </a:extLst>
          </p:cNvPr>
          <p:cNvSpPr>
            <a:spLocks noGrp="1"/>
          </p:cNvSpPr>
          <p:nvPr>
            <p:ph type="sldNum" sz="quarter" idx="12"/>
          </p:nvPr>
        </p:nvSpPr>
        <p:spPr/>
        <p:txBody>
          <a:body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317025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C623F6-BB0C-47C1-BCC5-9BB1BDE32FB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AB84E4A8-111E-41C3-A0D6-9EA2A9931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25BC25EA-4649-44AC-A00E-7362F1FF372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5C5BFEC3-372F-4C7E-98CF-66113DBC8A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A4CB9D25-4415-400A-A5AE-70285D25A89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4DA8F9C8-3A98-4277-AD2E-8A9AE26AAA35}"/>
              </a:ext>
            </a:extLst>
          </p:cNvPr>
          <p:cNvSpPr>
            <a:spLocks noGrp="1"/>
          </p:cNvSpPr>
          <p:nvPr>
            <p:ph type="dt" sz="half" idx="10"/>
          </p:nvPr>
        </p:nvSpPr>
        <p:spPr/>
        <p:txBody>
          <a:bodyPr/>
          <a:lstStyle/>
          <a:p>
            <a:fld id="{EF03AF63-7B35-4830-8697-097F659E14FE}" type="datetimeFigureOut">
              <a:rPr lang="el-GR" smtClean="0"/>
              <a:pPr/>
              <a:t>19/6/2020</a:t>
            </a:fld>
            <a:endParaRPr lang="el-GR"/>
          </a:p>
        </p:txBody>
      </p:sp>
      <p:sp>
        <p:nvSpPr>
          <p:cNvPr id="8" name="Θέση υποσέλιδου 7">
            <a:extLst>
              <a:ext uri="{FF2B5EF4-FFF2-40B4-BE49-F238E27FC236}">
                <a16:creationId xmlns:a16="http://schemas.microsoft.com/office/drawing/2014/main" xmlns="" id="{555FE2F1-F742-4CDA-9836-EA838BFE46B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BBED6C0B-B8CB-4F7F-90F0-B9482680506E}"/>
              </a:ext>
            </a:extLst>
          </p:cNvPr>
          <p:cNvSpPr>
            <a:spLocks noGrp="1"/>
          </p:cNvSpPr>
          <p:nvPr>
            <p:ph type="sldNum" sz="quarter" idx="12"/>
          </p:nvPr>
        </p:nvSpPr>
        <p:spPr/>
        <p:txBody>
          <a:body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331169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897A722-BDFD-453F-9A7D-6664667101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23495D91-1497-4FC6-91F1-3CC01435BC4B}"/>
              </a:ext>
            </a:extLst>
          </p:cNvPr>
          <p:cNvSpPr>
            <a:spLocks noGrp="1"/>
          </p:cNvSpPr>
          <p:nvPr>
            <p:ph type="dt" sz="half" idx="10"/>
          </p:nvPr>
        </p:nvSpPr>
        <p:spPr/>
        <p:txBody>
          <a:bodyPr/>
          <a:lstStyle/>
          <a:p>
            <a:fld id="{EF03AF63-7B35-4830-8697-097F659E14FE}" type="datetimeFigureOut">
              <a:rPr lang="el-GR" smtClean="0"/>
              <a:pPr/>
              <a:t>19/6/2020</a:t>
            </a:fld>
            <a:endParaRPr lang="el-GR"/>
          </a:p>
        </p:txBody>
      </p:sp>
      <p:sp>
        <p:nvSpPr>
          <p:cNvPr id="4" name="Θέση υποσέλιδου 3">
            <a:extLst>
              <a:ext uri="{FF2B5EF4-FFF2-40B4-BE49-F238E27FC236}">
                <a16:creationId xmlns:a16="http://schemas.microsoft.com/office/drawing/2014/main" xmlns="" id="{3835985E-E8D7-4F9A-9462-F49BFDEB61F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3FAD595D-ECB0-44E1-B310-2173847C2885}"/>
              </a:ext>
            </a:extLst>
          </p:cNvPr>
          <p:cNvSpPr>
            <a:spLocks noGrp="1"/>
          </p:cNvSpPr>
          <p:nvPr>
            <p:ph type="sldNum" sz="quarter" idx="12"/>
          </p:nvPr>
        </p:nvSpPr>
        <p:spPr/>
        <p:txBody>
          <a:body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410421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89E9B296-4321-4007-AD1B-4D1F9339BAF4}"/>
              </a:ext>
            </a:extLst>
          </p:cNvPr>
          <p:cNvSpPr>
            <a:spLocks noGrp="1"/>
          </p:cNvSpPr>
          <p:nvPr>
            <p:ph type="dt" sz="half" idx="10"/>
          </p:nvPr>
        </p:nvSpPr>
        <p:spPr/>
        <p:txBody>
          <a:bodyPr/>
          <a:lstStyle/>
          <a:p>
            <a:fld id="{EF03AF63-7B35-4830-8697-097F659E14FE}" type="datetimeFigureOut">
              <a:rPr lang="el-GR" smtClean="0"/>
              <a:pPr/>
              <a:t>19/6/2020</a:t>
            </a:fld>
            <a:endParaRPr lang="el-GR"/>
          </a:p>
        </p:txBody>
      </p:sp>
      <p:sp>
        <p:nvSpPr>
          <p:cNvPr id="3" name="Θέση υποσέλιδου 2">
            <a:extLst>
              <a:ext uri="{FF2B5EF4-FFF2-40B4-BE49-F238E27FC236}">
                <a16:creationId xmlns:a16="http://schemas.microsoft.com/office/drawing/2014/main" xmlns="" id="{FB017D97-9CC9-4B96-8912-EBEB094D360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F7254EDB-3092-4D0A-A493-C89652FA6800}"/>
              </a:ext>
            </a:extLst>
          </p:cNvPr>
          <p:cNvSpPr>
            <a:spLocks noGrp="1"/>
          </p:cNvSpPr>
          <p:nvPr>
            <p:ph type="sldNum" sz="quarter" idx="12"/>
          </p:nvPr>
        </p:nvSpPr>
        <p:spPr/>
        <p:txBody>
          <a:body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210124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79C867E-1C8B-43C7-A070-FDB61468DAF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52512358-55A4-4931-8F19-F4A4D771FE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FDC3C97D-05B4-4076-9E1C-6ED8FC634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09049B16-27D2-4B5A-915C-C300D927080A}"/>
              </a:ext>
            </a:extLst>
          </p:cNvPr>
          <p:cNvSpPr>
            <a:spLocks noGrp="1"/>
          </p:cNvSpPr>
          <p:nvPr>
            <p:ph type="dt" sz="half" idx="10"/>
          </p:nvPr>
        </p:nvSpPr>
        <p:spPr/>
        <p:txBody>
          <a:bodyPr/>
          <a:lstStyle/>
          <a:p>
            <a:fld id="{EF03AF63-7B35-4830-8697-097F659E14FE}" type="datetimeFigureOut">
              <a:rPr lang="el-GR" smtClean="0"/>
              <a:pPr/>
              <a:t>19/6/2020</a:t>
            </a:fld>
            <a:endParaRPr lang="el-GR"/>
          </a:p>
        </p:txBody>
      </p:sp>
      <p:sp>
        <p:nvSpPr>
          <p:cNvPr id="6" name="Θέση υποσέλιδου 5">
            <a:extLst>
              <a:ext uri="{FF2B5EF4-FFF2-40B4-BE49-F238E27FC236}">
                <a16:creationId xmlns:a16="http://schemas.microsoft.com/office/drawing/2014/main" xmlns="" id="{F943021C-5B92-4C4B-A2CF-00D973A3ADC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DC3F8582-253C-45A4-ACAC-7FFB8BFF5C8C}"/>
              </a:ext>
            </a:extLst>
          </p:cNvPr>
          <p:cNvSpPr>
            <a:spLocks noGrp="1"/>
          </p:cNvSpPr>
          <p:nvPr>
            <p:ph type="sldNum" sz="quarter" idx="12"/>
          </p:nvPr>
        </p:nvSpPr>
        <p:spPr/>
        <p:txBody>
          <a:body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67778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9D03426-74BA-4666-A099-3BF20634209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AB987A36-C51C-4AC7-9C68-A5B0256F8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23712340-D63C-4CF0-8562-8F568E44E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A63369FD-9A90-45AF-BF57-A4B83DF1940E}"/>
              </a:ext>
            </a:extLst>
          </p:cNvPr>
          <p:cNvSpPr>
            <a:spLocks noGrp="1"/>
          </p:cNvSpPr>
          <p:nvPr>
            <p:ph type="dt" sz="half" idx="10"/>
          </p:nvPr>
        </p:nvSpPr>
        <p:spPr/>
        <p:txBody>
          <a:bodyPr/>
          <a:lstStyle/>
          <a:p>
            <a:fld id="{EF03AF63-7B35-4830-8697-097F659E14FE}" type="datetimeFigureOut">
              <a:rPr lang="el-GR" smtClean="0"/>
              <a:pPr/>
              <a:t>19/6/2020</a:t>
            </a:fld>
            <a:endParaRPr lang="el-GR"/>
          </a:p>
        </p:txBody>
      </p:sp>
      <p:sp>
        <p:nvSpPr>
          <p:cNvPr id="6" name="Θέση υποσέλιδου 5">
            <a:extLst>
              <a:ext uri="{FF2B5EF4-FFF2-40B4-BE49-F238E27FC236}">
                <a16:creationId xmlns:a16="http://schemas.microsoft.com/office/drawing/2014/main" xmlns="" id="{52442FBF-7518-4CE5-8B5B-DB712D7E451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AEF42486-1432-4D0E-8937-926ECA316F2A}"/>
              </a:ext>
            </a:extLst>
          </p:cNvPr>
          <p:cNvSpPr>
            <a:spLocks noGrp="1"/>
          </p:cNvSpPr>
          <p:nvPr>
            <p:ph type="sldNum" sz="quarter" idx="12"/>
          </p:nvPr>
        </p:nvSpPr>
        <p:spPr/>
        <p:txBody>
          <a:body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88939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D2F10ADA-9E54-46D8-962A-A1C56BAEE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DFE6FF85-14F4-4200-81E0-2B17BBB93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F158C74B-9617-4E4B-8985-F2F4BBEB9D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3AF63-7B35-4830-8697-097F659E14FE}" type="datetimeFigureOut">
              <a:rPr lang="el-GR" smtClean="0"/>
              <a:pPr/>
              <a:t>19/6/2020</a:t>
            </a:fld>
            <a:endParaRPr lang="el-GR"/>
          </a:p>
        </p:txBody>
      </p:sp>
      <p:sp>
        <p:nvSpPr>
          <p:cNvPr id="5" name="Θέση υποσέλιδου 4">
            <a:extLst>
              <a:ext uri="{FF2B5EF4-FFF2-40B4-BE49-F238E27FC236}">
                <a16:creationId xmlns:a16="http://schemas.microsoft.com/office/drawing/2014/main" xmlns="" id="{AB1BF8C1-B281-4838-A02D-111EAB20B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519E8BB4-F30C-4357-9F43-0A7FCEB7F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C0EB8-F6CE-4399-B2E3-1328A8DDD2C8}" type="slidenum">
              <a:rPr lang="el-GR" smtClean="0"/>
              <a:pPr/>
              <a:t>‹#›</a:t>
            </a:fld>
            <a:endParaRPr lang="el-GR"/>
          </a:p>
        </p:txBody>
      </p:sp>
    </p:spTree>
    <p:extLst>
      <p:ext uri="{BB962C8B-B14F-4D97-AF65-F5344CB8AC3E}">
        <p14:creationId xmlns:p14="http://schemas.microsoft.com/office/powerpoint/2010/main" xmlns="" val="397624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O0EWQ2hgnM" TargetMode="External"/><Relationship Id="rId2" Type="http://schemas.openxmlformats.org/officeDocument/2006/relationships/hyperlink" Target="https://www.youtube.com/watch?v=VPVMFe6fp1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4715831-91F8-4041-96CF-D4FE2CC45700}"/>
              </a:ext>
            </a:extLst>
          </p:cNvPr>
          <p:cNvSpPr>
            <a:spLocks noGrp="1"/>
          </p:cNvSpPr>
          <p:nvPr>
            <p:ph type="ctrTitle"/>
          </p:nvPr>
        </p:nvSpPr>
        <p:spPr>
          <a:xfrm>
            <a:off x="1524000" y="426721"/>
            <a:ext cx="9144000" cy="1270000"/>
          </a:xfrm>
        </p:spPr>
        <p:txBody>
          <a:bodyPr/>
          <a:lstStyle/>
          <a:p>
            <a:r>
              <a:rPr lang="el-GR" b="1" u="sng" dirty="0">
                <a:effectLst>
                  <a:outerShdw blurRad="38100" dist="38100" dir="2700000" algn="tl">
                    <a:srgbClr val="000000">
                      <a:alpha val="43137"/>
                    </a:srgbClr>
                  </a:outerShdw>
                </a:effectLst>
              </a:rPr>
              <a:t>Παιδική εργασία</a:t>
            </a:r>
          </a:p>
        </p:txBody>
      </p:sp>
      <p:pic>
        <p:nvPicPr>
          <p:cNvPr id="5" name="Εικόνα 4">
            <a:extLst>
              <a:ext uri="{FF2B5EF4-FFF2-40B4-BE49-F238E27FC236}">
                <a16:creationId xmlns:a16="http://schemas.microsoft.com/office/drawing/2014/main" xmlns="" id="{92A8A997-2949-4CFF-AAE4-F5A5EC0D5464}"/>
              </a:ext>
            </a:extLst>
          </p:cNvPr>
          <p:cNvPicPr>
            <a:picLocks noChangeAspect="1"/>
          </p:cNvPicPr>
          <p:nvPr/>
        </p:nvPicPr>
        <p:blipFill>
          <a:blip r:embed="rId2" cstate="print"/>
          <a:stretch>
            <a:fillRect/>
          </a:stretch>
        </p:blipFill>
        <p:spPr>
          <a:xfrm>
            <a:off x="2524125" y="1971038"/>
            <a:ext cx="7143750" cy="4460239"/>
          </a:xfrm>
          <a:prstGeom prst="rect">
            <a:avLst/>
          </a:prstGeom>
        </p:spPr>
      </p:pic>
    </p:spTree>
    <p:extLst>
      <p:ext uri="{BB962C8B-B14F-4D97-AF65-F5344CB8AC3E}">
        <p14:creationId xmlns:p14="http://schemas.microsoft.com/office/powerpoint/2010/main" xmlns="" val="14383839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08FBE8EF-04A1-4251-B89F-B8DD1CC66813}"/>
              </a:ext>
            </a:extLst>
          </p:cNvPr>
          <p:cNvSpPr>
            <a:spLocks noGrp="1" noChangeArrowheads="1"/>
          </p:cNvSpPr>
          <p:nvPr>
            <p:ph idx="1"/>
          </p:nvPr>
        </p:nvSpPr>
        <p:spPr bwMode="auto">
          <a:xfrm>
            <a:off x="85725" y="202038"/>
            <a:ext cx="11939127" cy="1821019"/>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222222"/>
                </a:solidFill>
                <a:effectLst/>
                <a:latin typeface="+mn-lt"/>
                <a:cs typeface="Arial" panose="020B0604020202020204" pitchFamily="34" charset="0"/>
              </a:rPr>
              <a:t>Η παιδική εργασία αναφέρεται στην εκμετάλλευση των παιδιών μέσω οποιασδήποτε μορφής εργασίας που στερεί τα παιδιά από την παιδική τους ηλικία, παρεμβαίνει στην ικανότητά τους να φοιτούν στο κανονικό σχολείο και είναι ψυχικά, σωματικά, κοινωνικά ή ηθικά επιβλαβείς.</a:t>
            </a:r>
            <a:endParaRPr kumimoji="0" lang="el-GR" altLang="el-GR"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222222"/>
                </a:solidFill>
                <a:effectLst/>
                <a:latin typeface="+mn-lt"/>
                <a:cs typeface="Arial" panose="020B0604020202020204" pitchFamily="34" charset="0"/>
              </a:rPr>
              <a:t/>
            </a:r>
            <a:br>
              <a:rPr kumimoji="0" lang="el-GR" altLang="el-GR" sz="2400" b="0" i="0" u="none" strike="noStrike" cap="none" normalizeH="0" baseline="0" dirty="0">
                <a:ln>
                  <a:noFill/>
                </a:ln>
                <a:solidFill>
                  <a:srgbClr val="222222"/>
                </a:solidFill>
                <a:effectLst/>
                <a:latin typeface="+mn-lt"/>
                <a:cs typeface="Arial" panose="020B0604020202020204" pitchFamily="34" charset="0"/>
              </a:rPr>
            </a:br>
            <a:endParaRPr kumimoji="0" lang="el-GR" altLang="el-GR" sz="2400" b="0" i="0" u="none" strike="noStrike" cap="none" normalizeH="0" baseline="0" dirty="0">
              <a:ln>
                <a:noFill/>
              </a:ln>
              <a:solidFill>
                <a:schemeClr val="tx1"/>
              </a:solidFill>
              <a:effectLst/>
              <a:latin typeface="+mn-lt"/>
            </a:endParaRPr>
          </a:p>
        </p:txBody>
      </p:sp>
      <p:sp>
        <p:nvSpPr>
          <p:cNvPr id="6" name="Rectangle 3">
            <a:extLst>
              <a:ext uri="{FF2B5EF4-FFF2-40B4-BE49-F238E27FC236}">
                <a16:creationId xmlns:a16="http://schemas.microsoft.com/office/drawing/2014/main" xmlns="" id="{E1DA1F9D-244B-427A-BBF9-263C40819D38}"/>
              </a:ext>
            </a:extLst>
          </p:cNvPr>
          <p:cNvSpPr>
            <a:spLocks noChangeArrowheads="1"/>
          </p:cNvSpPr>
          <p:nvPr/>
        </p:nvSpPr>
        <p:spPr bwMode="auto">
          <a:xfrm>
            <a:off x="85725" y="1332357"/>
            <a:ext cx="12106275" cy="1821019"/>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222222"/>
                </a:solidFill>
                <a:effectLst/>
                <a:latin typeface="inherit"/>
              </a:rPr>
              <a:t>Στις φτωχότερες χώρες του κόσμου, περίπου ένα στα τέσσερα παιδιά ασχολείται με την παιδική εργασία, ο υψηλότερος αριθμός των οποίων ζει στην Αφρική. Η παγκόσμια γεωργία είναι ο μεγαλύτερος εργοδότης παιδικής εργασίας. Η φτώχεια και η έλλειψη σχολείων θεωρούνται η κύρια αιτία της παιδικής εργασίας.</a:t>
            </a:r>
            <a:r>
              <a:rPr kumimoji="0" lang="el-GR" altLang="el-GR" sz="2400" b="0" i="0" u="none" strike="noStrike" cap="none" normalizeH="0" baseline="0" dirty="0">
                <a:ln>
                  <a:noFill/>
                </a:ln>
                <a:solidFill>
                  <a:schemeClr val="tx1"/>
                </a:solidFill>
                <a:effectLst/>
              </a:rPr>
              <a:t/>
            </a:r>
            <a:br>
              <a:rPr kumimoji="0" lang="el-GR" altLang="el-GR" sz="2400" b="0" i="0" u="none" strike="noStrike" cap="none" normalizeH="0" baseline="0" dirty="0">
                <a:ln>
                  <a:noFill/>
                </a:ln>
                <a:solidFill>
                  <a:schemeClr val="tx1"/>
                </a:solidFill>
                <a:effectLst/>
              </a:rPr>
            </a:br>
            <a:endParaRPr kumimoji="0" lang="el-GR" altLang="el-GR" sz="2400" b="0" i="0" u="none" strike="noStrike" cap="none" normalizeH="0" baseline="0" dirty="0">
              <a:ln>
                <a:noFill/>
              </a:ln>
              <a:solidFill>
                <a:schemeClr val="tx1"/>
              </a:solidFill>
              <a:effectLst/>
              <a:latin typeface="Arial" panose="020B0604020202020204" pitchFamily="34" charset="0"/>
            </a:endParaRPr>
          </a:p>
        </p:txBody>
      </p:sp>
      <p:pic>
        <p:nvPicPr>
          <p:cNvPr id="1029" name="Picture 5" descr="Image result for παιδικη εργασια">
            <a:extLst>
              <a:ext uri="{FF2B5EF4-FFF2-40B4-BE49-F238E27FC236}">
                <a16:creationId xmlns:a16="http://schemas.microsoft.com/office/drawing/2014/main" xmlns="" id="{CA0CF14A-12D2-4370-BC3C-8044705C8AB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5108" y="3153376"/>
            <a:ext cx="5110162" cy="2876071"/>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Παιδική Εργασία">
            <a:extLst>
              <a:ext uri="{FF2B5EF4-FFF2-40B4-BE49-F238E27FC236}">
                <a16:creationId xmlns:a16="http://schemas.microsoft.com/office/drawing/2014/main" xmlns="" id="{A18B2C2F-5934-4A26-B70C-C157DD9C34A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8963" y="3153376"/>
            <a:ext cx="4527929" cy="28760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51055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barn(inVertical)">
                                      <p:cBhvr>
                                        <p:cTn id="21" dur="5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33"/>
                                        </p:tgtEl>
                                        <p:attrNameLst>
                                          <p:attrName>style.visibility</p:attrName>
                                        </p:attrNameLst>
                                      </p:cBhvr>
                                      <p:to>
                                        <p:strVal val="visible"/>
                                      </p:to>
                                    </p:set>
                                    <p:animEffect transition="in" filter="barn(inVertical)">
                                      <p:cBhvr>
                                        <p:cTn id="26"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071090F9-E2DA-4CCC-ADC9-E92DAFBC0350}"/>
              </a:ext>
            </a:extLst>
          </p:cNvPr>
          <p:cNvPicPr>
            <a:picLocks noChangeAspect="1"/>
          </p:cNvPicPr>
          <p:nvPr/>
        </p:nvPicPr>
        <p:blipFill>
          <a:blip r:embed="rId2" cstate="print"/>
          <a:stretch>
            <a:fillRect/>
          </a:stretch>
        </p:blipFill>
        <p:spPr>
          <a:xfrm>
            <a:off x="4486274" y="0"/>
            <a:ext cx="4619625" cy="2895399"/>
          </a:xfrm>
          <a:prstGeom prst="rect">
            <a:avLst/>
          </a:prstGeom>
        </p:spPr>
      </p:pic>
      <p:pic>
        <p:nvPicPr>
          <p:cNvPr id="6" name="Εικόνα 5">
            <a:extLst>
              <a:ext uri="{FF2B5EF4-FFF2-40B4-BE49-F238E27FC236}">
                <a16:creationId xmlns:a16="http://schemas.microsoft.com/office/drawing/2014/main" xmlns="" id="{2EA190DD-5B34-422D-9DDA-CC84FC60132E}"/>
              </a:ext>
            </a:extLst>
          </p:cNvPr>
          <p:cNvPicPr>
            <a:picLocks noChangeAspect="1"/>
          </p:cNvPicPr>
          <p:nvPr/>
        </p:nvPicPr>
        <p:blipFill>
          <a:blip r:embed="rId3" cstate="print"/>
          <a:stretch>
            <a:fillRect/>
          </a:stretch>
        </p:blipFill>
        <p:spPr>
          <a:xfrm>
            <a:off x="9105899" y="0"/>
            <a:ext cx="3086101" cy="1771650"/>
          </a:xfrm>
          <a:prstGeom prst="rect">
            <a:avLst/>
          </a:prstGeom>
        </p:spPr>
      </p:pic>
      <p:pic>
        <p:nvPicPr>
          <p:cNvPr id="10" name="Θέση περιεχομένου 9">
            <a:extLst>
              <a:ext uri="{FF2B5EF4-FFF2-40B4-BE49-F238E27FC236}">
                <a16:creationId xmlns:a16="http://schemas.microsoft.com/office/drawing/2014/main" xmlns="" id="{EBBB381B-5A49-425B-9569-A969A2444A51}"/>
              </a:ext>
            </a:extLst>
          </p:cNvPr>
          <p:cNvPicPr>
            <a:picLocks noGrp="1" noChangeAspect="1"/>
          </p:cNvPicPr>
          <p:nvPr>
            <p:ph idx="1"/>
          </p:nvPr>
        </p:nvPicPr>
        <p:blipFill>
          <a:blip r:embed="rId4" cstate="print"/>
          <a:stretch>
            <a:fillRect/>
          </a:stretch>
        </p:blipFill>
        <p:spPr>
          <a:xfrm>
            <a:off x="9105899" y="1771650"/>
            <a:ext cx="3086100" cy="1847850"/>
          </a:xfrm>
          <a:prstGeom prst="rect">
            <a:avLst/>
          </a:prstGeom>
        </p:spPr>
      </p:pic>
      <p:pic>
        <p:nvPicPr>
          <p:cNvPr id="9" name="Εικόνα 8">
            <a:extLst>
              <a:ext uri="{FF2B5EF4-FFF2-40B4-BE49-F238E27FC236}">
                <a16:creationId xmlns:a16="http://schemas.microsoft.com/office/drawing/2014/main" xmlns="" id="{4FA273EA-FF54-4B64-82F0-328D308C7BB8}"/>
              </a:ext>
            </a:extLst>
          </p:cNvPr>
          <p:cNvPicPr>
            <a:picLocks noChangeAspect="1"/>
          </p:cNvPicPr>
          <p:nvPr/>
        </p:nvPicPr>
        <p:blipFill>
          <a:blip r:embed="rId5" cstate="print"/>
          <a:stretch>
            <a:fillRect/>
          </a:stretch>
        </p:blipFill>
        <p:spPr>
          <a:xfrm>
            <a:off x="0" y="0"/>
            <a:ext cx="4486274" cy="2895398"/>
          </a:xfrm>
          <a:prstGeom prst="rect">
            <a:avLst/>
          </a:prstGeom>
        </p:spPr>
      </p:pic>
      <p:pic>
        <p:nvPicPr>
          <p:cNvPr id="11" name="Εικόνα 10">
            <a:extLst>
              <a:ext uri="{FF2B5EF4-FFF2-40B4-BE49-F238E27FC236}">
                <a16:creationId xmlns:a16="http://schemas.microsoft.com/office/drawing/2014/main" xmlns="" id="{6D0D21AA-D319-432C-8534-5C7AC1FC3076}"/>
              </a:ext>
            </a:extLst>
          </p:cNvPr>
          <p:cNvPicPr>
            <a:picLocks noChangeAspect="1"/>
          </p:cNvPicPr>
          <p:nvPr/>
        </p:nvPicPr>
        <p:blipFill>
          <a:blip r:embed="rId6" cstate="print"/>
          <a:stretch>
            <a:fillRect/>
          </a:stretch>
        </p:blipFill>
        <p:spPr>
          <a:xfrm>
            <a:off x="0" y="2895398"/>
            <a:ext cx="5403355" cy="3962602"/>
          </a:xfrm>
          <a:prstGeom prst="rect">
            <a:avLst/>
          </a:prstGeom>
        </p:spPr>
      </p:pic>
      <p:pic>
        <p:nvPicPr>
          <p:cNvPr id="12" name="Εικόνα 11">
            <a:extLst>
              <a:ext uri="{FF2B5EF4-FFF2-40B4-BE49-F238E27FC236}">
                <a16:creationId xmlns:a16="http://schemas.microsoft.com/office/drawing/2014/main" xmlns="" id="{E845F5E3-8450-4C93-BFD2-96AC48324B6B}"/>
              </a:ext>
            </a:extLst>
          </p:cNvPr>
          <p:cNvPicPr>
            <a:picLocks noChangeAspect="1"/>
          </p:cNvPicPr>
          <p:nvPr/>
        </p:nvPicPr>
        <p:blipFill>
          <a:blip r:embed="rId7" cstate="print"/>
          <a:stretch>
            <a:fillRect/>
          </a:stretch>
        </p:blipFill>
        <p:spPr>
          <a:xfrm>
            <a:off x="5403355" y="2876652"/>
            <a:ext cx="3702543" cy="2190649"/>
          </a:xfrm>
          <a:prstGeom prst="rect">
            <a:avLst/>
          </a:prstGeom>
        </p:spPr>
      </p:pic>
      <p:pic>
        <p:nvPicPr>
          <p:cNvPr id="13" name="Εικόνα 12">
            <a:extLst>
              <a:ext uri="{FF2B5EF4-FFF2-40B4-BE49-F238E27FC236}">
                <a16:creationId xmlns:a16="http://schemas.microsoft.com/office/drawing/2014/main" xmlns="" id="{1D894A8A-3C43-49AB-A1AB-DEC8E2C214EC}"/>
              </a:ext>
            </a:extLst>
          </p:cNvPr>
          <p:cNvPicPr>
            <a:picLocks noChangeAspect="1"/>
          </p:cNvPicPr>
          <p:nvPr/>
        </p:nvPicPr>
        <p:blipFill>
          <a:blip r:embed="rId8" cstate="print"/>
          <a:stretch>
            <a:fillRect/>
          </a:stretch>
        </p:blipFill>
        <p:spPr>
          <a:xfrm>
            <a:off x="9105898" y="3619702"/>
            <a:ext cx="3086100" cy="1447599"/>
          </a:xfrm>
          <a:prstGeom prst="rect">
            <a:avLst/>
          </a:prstGeom>
        </p:spPr>
      </p:pic>
      <p:pic>
        <p:nvPicPr>
          <p:cNvPr id="14" name="Εικόνα 13">
            <a:extLst>
              <a:ext uri="{FF2B5EF4-FFF2-40B4-BE49-F238E27FC236}">
                <a16:creationId xmlns:a16="http://schemas.microsoft.com/office/drawing/2014/main" xmlns="" id="{DC409C90-B79F-47E4-8107-19077F2CE0A9}"/>
              </a:ext>
            </a:extLst>
          </p:cNvPr>
          <p:cNvPicPr>
            <a:picLocks noChangeAspect="1"/>
          </p:cNvPicPr>
          <p:nvPr/>
        </p:nvPicPr>
        <p:blipFill>
          <a:blip r:embed="rId9" cstate="print"/>
          <a:stretch>
            <a:fillRect/>
          </a:stretch>
        </p:blipFill>
        <p:spPr>
          <a:xfrm>
            <a:off x="5359896" y="5067302"/>
            <a:ext cx="3041153" cy="1790698"/>
          </a:xfrm>
          <a:prstGeom prst="rect">
            <a:avLst/>
          </a:prstGeom>
        </p:spPr>
      </p:pic>
      <p:pic>
        <p:nvPicPr>
          <p:cNvPr id="15" name="Εικόνα 14">
            <a:extLst>
              <a:ext uri="{FF2B5EF4-FFF2-40B4-BE49-F238E27FC236}">
                <a16:creationId xmlns:a16="http://schemas.microsoft.com/office/drawing/2014/main" xmlns="" id="{9C75B86A-ECF9-475F-8190-77EAD8730399}"/>
              </a:ext>
            </a:extLst>
          </p:cNvPr>
          <p:cNvPicPr>
            <a:picLocks noChangeAspect="1"/>
          </p:cNvPicPr>
          <p:nvPr/>
        </p:nvPicPr>
        <p:blipFill>
          <a:blip r:embed="rId10" cstate="print"/>
          <a:stretch>
            <a:fillRect/>
          </a:stretch>
        </p:blipFill>
        <p:spPr>
          <a:xfrm>
            <a:off x="8401048" y="5037015"/>
            <a:ext cx="3790951" cy="1851271"/>
          </a:xfrm>
          <a:prstGeom prst="rect">
            <a:avLst/>
          </a:prstGeom>
        </p:spPr>
      </p:pic>
    </p:spTree>
    <p:extLst>
      <p:ext uri="{BB962C8B-B14F-4D97-AF65-F5344CB8AC3E}">
        <p14:creationId xmlns:p14="http://schemas.microsoft.com/office/powerpoint/2010/main" xmlns="" val="6656418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AFE2C8D5-15D7-4A90-BFEB-82BE2C2DA9E8}"/>
              </a:ext>
            </a:extLst>
          </p:cNvPr>
          <p:cNvSpPr>
            <a:spLocks noGrp="1"/>
          </p:cNvSpPr>
          <p:nvPr>
            <p:ph idx="1"/>
          </p:nvPr>
        </p:nvSpPr>
        <p:spPr>
          <a:xfrm>
            <a:off x="838200" y="457200"/>
            <a:ext cx="10515600" cy="5719763"/>
          </a:xfrm>
        </p:spPr>
        <p:txBody>
          <a:bodyPr/>
          <a:lstStyle/>
          <a:p>
            <a:pPr marL="0" indent="0">
              <a:buNone/>
            </a:pPr>
            <a:r>
              <a:rPr lang="en-US" dirty="0">
                <a:hlinkClick r:id="rId2"/>
              </a:rPr>
              <a:t>https://www.youtube.com/watch?v=VPVMFe6fp14</a:t>
            </a:r>
            <a:endParaRPr lang="el-GR" dirty="0"/>
          </a:p>
          <a:p>
            <a:pPr marL="0" indent="0">
              <a:buNone/>
            </a:pPr>
            <a:r>
              <a:rPr lang="en-US" dirty="0">
                <a:hlinkClick r:id="rId3"/>
              </a:rPr>
              <a:t>https://www.youtube.com/watch?v=eO0EWQ2hgnM</a:t>
            </a:r>
            <a:endParaRPr lang="el-GR" dirty="0"/>
          </a:p>
          <a:p>
            <a:pPr marL="0" indent="0">
              <a:buNone/>
            </a:pPr>
            <a:endParaRPr lang="el-GR" dirty="0"/>
          </a:p>
        </p:txBody>
      </p:sp>
    </p:spTree>
    <p:extLst>
      <p:ext uri="{BB962C8B-B14F-4D97-AF65-F5344CB8AC3E}">
        <p14:creationId xmlns:p14="http://schemas.microsoft.com/office/powerpoint/2010/main" xmlns="" val="41480477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100</Words>
  <Application>Microsoft Office PowerPoint</Application>
  <PresentationFormat>Προσαρμογή</PresentationFormat>
  <Paragraphs>6</Paragraphs>
  <Slides>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Θέμα του Office</vt:lpstr>
      <vt:lpstr>Παιδική εργασία</vt:lpstr>
      <vt:lpstr>Διαφάνεια 2</vt:lpstr>
      <vt:lpstr>Διαφάνεια 3</vt:lpstr>
      <vt:lpstr>Διαφάνεια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Παιδική εργασία</dc:title>
  <dc:creator>mary tsagari</dc:creator>
  <cp:lastModifiedBy>Pc User</cp:lastModifiedBy>
  <cp:revision>6</cp:revision>
  <dcterms:created xsi:type="dcterms:W3CDTF">2020-05-10T14:06:54Z</dcterms:created>
  <dcterms:modified xsi:type="dcterms:W3CDTF">2020-06-19T17:13:08Z</dcterms:modified>
</cp:coreProperties>
</file>