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6" d="100"/>
          <a:sy n="116" d="100"/>
        </p:scale>
        <p:origin x="-336" y="-1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99568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109728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320"/>
            <a:ext cx="9960864"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8" name="7 - Θέση αριθμού διαφάνειας"/>
          <p:cNvSpPr>
            <a:spLocks noGrp="1"/>
          </p:cNvSpPr>
          <p:nvPr>
            <p:ph type="sldNum" sz="quarter" idx="11"/>
          </p:nvPr>
        </p:nvSpPr>
        <p:spPr/>
        <p:txBody>
          <a:bodyPr/>
          <a:lstStyle/>
          <a:p>
            <a:fld id="{9B618960-8005-486C-9A75-10CB2AAC16F9}" type="slidenum">
              <a:rPr lang="en-US" smtClean="0"/>
              <a:pPr/>
              <a:t>‹#›</a:t>
            </a:fld>
            <a:endParaRPr lang="en-US"/>
          </a:p>
        </p:txBody>
      </p:sp>
      <p:sp>
        <p:nvSpPr>
          <p:cNvPr id="9" name="8 - Θέση υποσέλιδου"/>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3A1C593-65D0-4073-BCC9-577B9352EA97}" type="datetimeFigureOut">
              <a:rPr lang="en-US" smtClean="0"/>
              <a:pPr/>
              <a:t>6/19/2020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10875264" y="6422065"/>
            <a:ext cx="1016000" cy="365125"/>
          </a:xfrm>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09600" y="6422065"/>
            <a:ext cx="2844800" cy="365125"/>
          </a:xfrm>
        </p:spPr>
        <p:txBody>
          <a:bodyPr/>
          <a:lstStyle/>
          <a:p>
            <a:fld id="{63A1C593-65D0-4073-BCC9-577B9352EA97}" type="datetimeFigureOut">
              <a:rPr lang="en-US" smtClean="0"/>
              <a:pPr/>
              <a:t>6/19/2020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3A1C593-65D0-4073-BCC9-577B9352EA97}" type="datetimeFigureOut">
              <a:rPr lang="en-US" smtClean="0"/>
              <a:pPr/>
              <a:t>6/19/2020</a:t>
            </a:fld>
            <a:endParaRPr lang="en-US"/>
          </a:p>
        </p:txBody>
      </p:sp>
      <p:sp>
        <p:nvSpPr>
          <p:cNvPr id="22" name="21 - Θέση υποσέλιδου"/>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17 - Θέση αριθμού διαφάνειας"/>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B618960-8005-486C-9A75-10CB2AAC16F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ltLang="en-US" dirty="0"/>
              <a:t>ΠΑΙΔΙΚΗ ΕΡΓΑΣΙΑ</a:t>
            </a:r>
            <a:br>
              <a:rPr lang="el-GR" altLang="en-US" dirty="0"/>
            </a:br>
            <a:r>
              <a:rPr lang="el-GR" altLang="en-US" dirty="0"/>
              <a:t>ΛΟΓΟΤΕΧΝΙΑ</a:t>
            </a:r>
          </a:p>
        </p:txBody>
      </p:sp>
      <p:sp>
        <p:nvSpPr>
          <p:cNvPr id="3" name="Subtitle 2"/>
          <p:cNvSpPr>
            <a:spLocks noGrp="1"/>
          </p:cNvSpPr>
          <p:nvPr>
            <p:ph type="subTitle" idx="1"/>
          </p:nvPr>
        </p:nvSpPr>
        <p:spPr/>
        <p:txBody>
          <a:bodyPr>
            <a:normAutofit fontScale="90000" lnSpcReduction="10000"/>
          </a:bodyPr>
          <a:lstStyle/>
          <a:p>
            <a:endParaRPr lang="en-US" sz="4000" dirty="0"/>
          </a:p>
          <a:p>
            <a:r>
              <a:rPr lang="el-GR" altLang="en-US" sz="4000" dirty="0"/>
              <a:t>ΜΠΑΚΙΔΟΥ ΜΑΡΙΑ-ΑΝΝΑ</a:t>
            </a:r>
          </a:p>
          <a:p>
            <a:r>
              <a:rPr lang="el-GR" altLang="en-US" sz="4000" dirty="0"/>
              <a:t>Α'2 </a:t>
            </a:r>
            <a:r>
              <a:rPr lang="el-GR" altLang="en-US" sz="4000" dirty="0" smtClean="0"/>
              <a:t>ΓΥΜΝΑΣΙΟΥ </a:t>
            </a:r>
            <a:r>
              <a:rPr lang="el-GR" altLang="en-US" sz="4000" dirty="0"/>
              <a:t>ΠΑΠΑΔΙΑΝΙΚΩΝ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ΠΑΙΔΙΚΗ ΕΡΓΑΣΙΑ ΟΡΙΣΜΟΣ</a:t>
            </a:r>
          </a:p>
        </p:txBody>
      </p:sp>
      <p:sp>
        <p:nvSpPr>
          <p:cNvPr id="3" name="Content Placeholder 2"/>
          <p:cNvSpPr>
            <a:spLocks noGrp="1"/>
          </p:cNvSpPr>
          <p:nvPr>
            <p:ph idx="1"/>
          </p:nvPr>
        </p:nvSpPr>
        <p:spPr/>
        <p:txBody>
          <a:bodyPr/>
          <a:lstStyle/>
          <a:p>
            <a:pPr marL="0" indent="0">
              <a:buNone/>
            </a:pPr>
            <a:r>
              <a:rPr lang="en-US"/>
              <a:t>Παιδική εργασία ο</a:t>
            </a:r>
            <a:r>
              <a:rPr lang="el-GR" altLang="en-US"/>
              <a:t>νομάζεται</a:t>
            </a:r>
            <a:r>
              <a:rPr lang="en-US"/>
              <a:t> η εργασία που παρέχεται από παιδιά κάτω των 18 ετών (σε μερικές  χώρες κάτω των 15) η οποία επιβαρύνει ή βλάπτει τη σωματική, συναισθηματική, διανοητική, κοινωνική ή και πνευματική ανάπτυξη τους. Η παιδική εργασία είναι ένα κοινωνικό πρόβλημα που αφορά όχι μόνο τις χώρες του Τρίτου Κόσμου </a:t>
            </a:r>
            <a:r>
              <a:rPr lang="el-GR" altLang="en-US"/>
              <a:t>α</a:t>
            </a:r>
            <a:r>
              <a:rPr lang="en-US"/>
              <a:t>λλ</a:t>
            </a:r>
            <a:r>
              <a:rPr lang="el-GR" altLang="en-US"/>
              <a:t>ά</a:t>
            </a:r>
            <a:r>
              <a:rPr lang="en-US"/>
              <a:t> και τις αναπτυγμένες χώρες.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sym typeface="+mn-ea"/>
              </a:rPr>
              <a:t>Είδη εργασίας</a:t>
            </a:r>
            <a:r>
              <a:rPr lang="en-US">
                <a:sym typeface="+mn-ea"/>
              </a:rPr>
              <a:t> παιδιών</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a:t>Τα </a:t>
            </a:r>
            <a:r>
              <a:rPr lang="el-GR" altLang="en-US"/>
              <a:t>παιδιά</a:t>
            </a:r>
            <a:r>
              <a:rPr lang="en-US"/>
              <a:t> εργάζονται σε δραστηριότητες που ποικίλλουν, είναι μικροπωλητές, γυαλίζουν παπούτσια, καθαρίζουν παρμπρίζ ή πουλάνε χαρτομάντ</a:t>
            </a:r>
            <a:r>
              <a:rPr lang="el-GR" altLang="en-US"/>
              <a:t>η</a:t>
            </a:r>
            <a:r>
              <a:rPr lang="en-US"/>
              <a:t>λα.</a:t>
            </a:r>
          </a:p>
          <a:p>
            <a:pPr marL="0" indent="0">
              <a:buNone/>
            </a:pPr>
            <a:r>
              <a:rPr lang="en-US"/>
              <a:t>Τα παιδιά των τσιγγάνων απασχολούνται στην δουλειά του πατέρα τους ή κάποιου συγγενή τους.</a:t>
            </a:r>
          </a:p>
          <a:p>
            <a:pPr marL="0" indent="0">
              <a:buNone/>
            </a:pPr>
            <a:r>
              <a:rPr lang="en-US"/>
              <a:t>Πολλά παιδιά γίνονται αντικείμενο σεξουαλικής εκμετάλλευσης.</a:t>
            </a:r>
          </a:p>
          <a:p>
            <a:pPr marL="0" indent="0">
              <a:buNone/>
            </a:pPr>
            <a:r>
              <a:rPr lang="en-US"/>
              <a:t>Τέλος είναι τα παιδιά που εργάζονται στο χώρο του θεάματος (κινηματογράφος, τηλεόραση, θέατρο, χώρος της μόδας).</a:t>
            </a:r>
          </a:p>
          <a:p>
            <a:pPr marL="0" indent="0">
              <a:buNone/>
            </a:pPr>
            <a:r>
              <a:rPr lang="el-GR" altLang="en-US">
                <a:sym typeface="+mn-ea"/>
              </a:rPr>
              <a:t>Πολλά παιδιά  εργάζονται στις βιομηχανίες και τις φυτείες ή εργάζονται στα λατομεία και τα ορυχεία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ΑΙΤΙΑ ΠΑΙΔΙΚΗΣ ΕΡΓΑΣΙΑΣ 1</a:t>
            </a:r>
          </a:p>
        </p:txBody>
      </p:sp>
      <p:sp>
        <p:nvSpPr>
          <p:cNvPr id="3" name="Content Placeholder 2"/>
          <p:cNvSpPr>
            <a:spLocks noGrp="1"/>
          </p:cNvSpPr>
          <p:nvPr>
            <p:ph idx="1"/>
          </p:nvPr>
        </p:nvSpPr>
        <p:spPr/>
        <p:txBody>
          <a:bodyPr>
            <a:normAutofit fontScale="92500" lnSpcReduction="20000"/>
          </a:bodyPr>
          <a:lstStyle/>
          <a:p>
            <a:r>
              <a:rPr lang="en-US"/>
              <a:t>Η παιδική εργασία συνδέεται με τη φτώχεια. Είναι ταυτόχρονα αποτέλεσμα αλλά και βασικό αίτιο φτώχειας. Η φτώχεια των νοικοκυριών σπρώχνει τα παιδιά στην αγορά εργασίας</a:t>
            </a:r>
            <a:r>
              <a:rPr lang="el-GR" altLang="en-US"/>
              <a:t>.</a:t>
            </a:r>
          </a:p>
          <a:p>
            <a:r>
              <a:rPr lang="el-GR" altLang="en-US"/>
              <a:t>Καθοριστικό παράγοντα παίζει η διάλυση της οικογένειας, καθώς πολλά ορφανά παιδιά αναγκάζονται να εργαστούν για να επιβιώσουν. </a:t>
            </a:r>
          </a:p>
          <a:p>
            <a:r>
              <a:rPr lang="el-GR" altLang="en-US"/>
              <a:t>Κατά την διάρκεια πολεμικών συρράξεων, πολλά παιδιά αναλαμβάνουν ρόλους στρατιωτών.</a:t>
            </a:r>
          </a:p>
          <a:p>
            <a:r>
              <a:rPr lang="el-GR" altLang="en-US"/>
              <a:t>Ο ρατσισμός (μετανάστες, αλλόθρησκοι), ο οποίος σε πολλές περιπτώσεις επιφέρει τον κοινωνικό αποκλεισμό και την περιθωριοποίηση των αλλοδαπών παιδιών.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sym typeface="+mn-ea"/>
              </a:rPr>
              <a:t>ΑΙΤΙΑ ΠΑΙΔΙΚΗΣ ΕΡΓΑΣΙΑΣ 2</a:t>
            </a:r>
            <a:endParaRPr lang="en-US"/>
          </a:p>
        </p:txBody>
      </p:sp>
      <p:sp>
        <p:nvSpPr>
          <p:cNvPr id="3" name="Content Placeholder 2"/>
          <p:cNvSpPr>
            <a:spLocks noGrp="1"/>
          </p:cNvSpPr>
          <p:nvPr>
            <p:ph idx="1"/>
          </p:nvPr>
        </p:nvSpPr>
        <p:spPr/>
        <p:txBody>
          <a:bodyPr>
            <a:normAutofit fontScale="82500" lnSpcReduction="10000"/>
          </a:bodyPr>
          <a:lstStyle/>
          <a:p>
            <a:pPr marL="0" indent="0">
              <a:buNone/>
            </a:pPr>
            <a:r>
              <a:rPr lang="en-US"/>
              <a:t> </a:t>
            </a:r>
            <a:r>
              <a:rPr lang="el-GR" altLang="en-US"/>
              <a:t>Η</a:t>
            </a:r>
            <a:r>
              <a:rPr lang="en-US"/>
              <a:t> αδιαφορία της κοινωνίας κυρίως για το μέλλον των παιδιών που εργάζονται έχει αφήσει το φαινόμενο της παιδικής εργασίας να λάβει ανεξέλεγκτες διαστάσεις. </a:t>
            </a:r>
          </a:p>
          <a:p>
            <a:pPr marL="0" indent="0">
              <a:buNone/>
            </a:pPr>
            <a:r>
              <a:rPr lang="el-GR" altLang="en-US"/>
              <a:t>Η</a:t>
            </a:r>
            <a:r>
              <a:rPr lang="en-US"/>
              <a:t> έλλειψη ανθρωπιστικής παιδείας έχει ως αποτέλεσμα οι εργοδότες των εργαζόμενων παιδιών να μη νιώθουν τις παραμικρές τύψεις  για την καταπάτηση των δικαιωμάτων των παιδιών.</a:t>
            </a:r>
          </a:p>
          <a:p>
            <a:pPr marL="0" indent="0">
              <a:buNone/>
            </a:pPr>
            <a:r>
              <a:rPr lang="el-GR" altLang="en-US"/>
              <a:t>Τ</a:t>
            </a:r>
            <a:r>
              <a:rPr lang="en-US"/>
              <a:t>α παιδιά είναι υπάκουα και δεν έχουν συνείδηση των δικαιωμάτων τους, αλλά ούτε και την ικανότητα να τα διεκδικήσουν, αδυναμία την οποία οι εργοδότες δε διστάζουν να εκμεταλλευτούν.</a:t>
            </a:r>
          </a:p>
          <a:p>
            <a:pPr marL="0" indent="0">
              <a:buNone/>
            </a:pPr>
            <a:r>
              <a:rPr lang="en-US"/>
              <a:t>Επιπλέον, μόνο τα παιδιά είναι κατάλληλα για ορισμένες δουλειές λόγω του μικρού </a:t>
            </a:r>
            <a:r>
              <a:rPr lang="el-GR" altLang="en-US"/>
              <a:t>τους </a:t>
            </a:r>
            <a:r>
              <a:rPr lang="en-US"/>
              <a:t>σώματ</a:t>
            </a:r>
            <a:r>
              <a:rPr lang="el-GR" altLang="en-US"/>
              <a:t>ος.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ΣΥΝΕΠΕΙΕΣ ΠΑΙΔΙΚΗΣ ΕΡΓΑΣΙΑΣ</a:t>
            </a:r>
          </a:p>
        </p:txBody>
      </p:sp>
      <p:sp>
        <p:nvSpPr>
          <p:cNvPr id="3" name="Content Placeholder 2"/>
          <p:cNvSpPr>
            <a:spLocks noGrp="1"/>
          </p:cNvSpPr>
          <p:nvPr>
            <p:ph idx="1"/>
          </p:nvPr>
        </p:nvSpPr>
        <p:spPr/>
        <p:txBody>
          <a:bodyPr>
            <a:normAutofit fontScale="92500" lnSpcReduction="20000"/>
          </a:bodyPr>
          <a:lstStyle/>
          <a:p>
            <a:pPr marL="0" indent="0">
              <a:buNone/>
            </a:pPr>
            <a:r>
              <a:rPr lang="en-US"/>
              <a:t> Έρευνες έχουν δείξει ότι όσο περισσότερες είναι οι ώρες εργασίας τόσο χειρότερη είναι η απόδοση των παιδιών στο σχολείο.</a:t>
            </a:r>
          </a:p>
          <a:p>
            <a:pPr marL="0" indent="0">
              <a:buNone/>
            </a:pPr>
            <a:r>
              <a:rPr lang="en-US"/>
              <a:t>Τα περισσότερα είδη παιδικής εργασίας σε όλο τον κόσμο είναι «καταναγκαστικά», δηλαδή τα παιδιά αναγκάζονται να αποδεχτούν της συνθήκες διαβίωσής τους</a:t>
            </a:r>
            <a:r>
              <a:rPr lang="el-GR" altLang="en-US"/>
              <a:t>.</a:t>
            </a:r>
          </a:p>
          <a:p>
            <a:pPr marL="0" indent="0">
              <a:buNone/>
            </a:pPr>
            <a:r>
              <a:rPr lang="el-GR" altLang="en-US"/>
              <a:t>Πολλά παιδιά που εργάζονται στις βιομηχανίες και τις φυτείες, δουλεύουν κάτω από εξαιρετικά ανθυγιεινές συνθήκες. Όσα εργάζονται στα λατομεία και τα ορυχεία υποφέρουν από πνευμονικές λοιμώξεις, άσθμα, βρογχίτιδα, φυματίωση, δερματικές παθήσεις και αύξηση της πιθανότητας εμφάνισης καρκίνου.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a:t>ΤΡΟΠΟΙ ΑΝΤΙΜΕΤΩΠΙΣΗΣ ΤΗΣ ΠΑΙΔΙΚΗΣ ΕΡΓΑΣΙΑΣ</a:t>
            </a:r>
          </a:p>
        </p:txBody>
      </p:sp>
      <p:sp>
        <p:nvSpPr>
          <p:cNvPr id="3" name="Content Placeholder 2"/>
          <p:cNvSpPr>
            <a:spLocks noGrp="1"/>
          </p:cNvSpPr>
          <p:nvPr>
            <p:ph idx="1"/>
          </p:nvPr>
        </p:nvSpPr>
        <p:spPr/>
        <p:txBody>
          <a:bodyPr>
            <a:normAutofit lnSpcReduction="10000"/>
          </a:bodyPr>
          <a:lstStyle/>
          <a:p>
            <a:pPr marL="0" indent="0">
              <a:buNone/>
            </a:pPr>
            <a:r>
              <a:rPr lang="en-US"/>
              <a:t>Καταπολέμηση της φτώχειας</a:t>
            </a:r>
            <a:r>
              <a:rPr lang="el-GR" altLang="en-US"/>
              <a:t>.</a:t>
            </a:r>
            <a:r>
              <a:rPr lang="en-US"/>
              <a:t> </a:t>
            </a:r>
          </a:p>
          <a:p>
            <a:pPr marL="0" indent="0">
              <a:buNone/>
            </a:pPr>
            <a:r>
              <a:rPr lang="en-US"/>
              <a:t>Ενημέρωση του κοινού με σκοπό την ευαισθητοποίηση του στο φαινόμενο</a:t>
            </a:r>
            <a:r>
              <a:rPr lang="el-GR" altLang="en-US"/>
              <a:t>.</a:t>
            </a:r>
            <a:endParaRPr lang="en-US"/>
          </a:p>
          <a:p>
            <a:pPr marL="0" indent="0">
              <a:buNone/>
            </a:pPr>
            <a:r>
              <a:rPr lang="en-US"/>
              <a:t>Κοινωνική πρόνοια και δυνατότητα δωρεάν και υποχρεωτικής εκπαίδευσης όλων των παιδιών</a:t>
            </a:r>
            <a:r>
              <a:rPr lang="el-GR" altLang="en-US"/>
              <a:t>.</a:t>
            </a:r>
          </a:p>
          <a:p>
            <a:pPr marL="0" indent="0">
              <a:buNone/>
            </a:pPr>
            <a:r>
              <a:rPr lang="en-US"/>
              <a:t>Πλήρης νομοθετική κάλυψη των δικαιωμάτων των παιδιών</a:t>
            </a:r>
            <a:r>
              <a:rPr lang="el-GR" altLang="en-US"/>
              <a:t>.</a:t>
            </a:r>
          </a:p>
          <a:p>
            <a:pPr marL="0" indent="0">
              <a:buNone/>
            </a:pPr>
            <a:r>
              <a:rPr lang="en-US"/>
              <a:t>Επαγγελματική κατάρτιση ανηλίκων για την αποφυγή ατυχημάτων</a:t>
            </a:r>
            <a:r>
              <a:rPr lang="el-GR" altLang="en-US"/>
              <a:t>.</a:t>
            </a:r>
            <a:r>
              <a:rPr lang="en-US"/>
              <a:t> </a:t>
            </a:r>
          </a:p>
          <a:p>
            <a:pPr marL="0" indent="0">
              <a:buNone/>
            </a:pPr>
            <a:endParaRPr lang="en-US"/>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ΕΙΚΟΝΕΣ ΠΑΙΔΙΚΗΣ ΕΡΓΑΣΙΑΣ</a:t>
            </a:r>
          </a:p>
        </p:txBody>
      </p:sp>
      <p:pic>
        <p:nvPicPr>
          <p:cNvPr id="4" name="Content Placeholder 3"/>
          <p:cNvPicPr>
            <a:picLocks noGrp="1" noChangeAspect="1"/>
          </p:cNvPicPr>
          <p:nvPr>
            <p:ph idx="1"/>
          </p:nvPr>
        </p:nvPicPr>
        <p:blipFill>
          <a:blip r:embed="rId2" cstate="print"/>
          <a:stretch>
            <a:fillRect/>
          </a:stretch>
        </p:blipFill>
        <p:spPr>
          <a:xfrm>
            <a:off x="4268952" y="2996515"/>
            <a:ext cx="2638095" cy="173333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ΕΙΚΟΝΕΣ ΠΑΙΔΙΚΗΣ ΕΡΓΑΣΙΑΣ</a:t>
            </a:r>
          </a:p>
        </p:txBody>
      </p:sp>
      <p:pic>
        <p:nvPicPr>
          <p:cNvPr id="4" name="Content Placeholder 3"/>
          <p:cNvPicPr>
            <a:picLocks noGrp="1" noChangeAspect="1"/>
          </p:cNvPicPr>
          <p:nvPr>
            <p:ph sz="half" idx="1"/>
          </p:nvPr>
        </p:nvPicPr>
        <p:blipFill>
          <a:blip r:embed="rId2" cstate="print"/>
          <a:stretch>
            <a:fillRect/>
          </a:stretch>
        </p:blipFill>
        <p:spPr>
          <a:xfrm>
            <a:off x="1910080" y="2340610"/>
            <a:ext cx="2766060" cy="4171950"/>
          </a:xfrm>
          <a:prstGeom prst="rect">
            <a:avLst/>
          </a:prstGeom>
        </p:spPr>
      </p:pic>
      <p:pic>
        <p:nvPicPr>
          <p:cNvPr id="5" name="Content Placeholder 4"/>
          <p:cNvPicPr>
            <a:picLocks noGrp="1" noChangeAspect="1"/>
          </p:cNvPicPr>
          <p:nvPr>
            <p:ph sz="half" idx="2"/>
          </p:nvPr>
        </p:nvPicPr>
        <p:blipFill>
          <a:blip r:embed="rId3" cstate="print"/>
          <a:stretch>
            <a:fillRect/>
          </a:stretch>
        </p:blipFill>
        <p:spPr>
          <a:xfrm>
            <a:off x="6818476" y="2991753"/>
            <a:ext cx="2619048" cy="1742857"/>
          </a:xfrm>
          <a:prstGeom prst="rect">
            <a:avLst/>
          </a:prstGeom>
        </p:spPr>
      </p:pic>
    </p:spTree>
  </p:cSld>
  <p:clrMapOvr>
    <a:masterClrMapping/>
  </p:clrMapOvr>
</p:sld>
</file>

<file path=ppt/theme/theme1.xml><?xml version="1.0" encoding="utf-8"?>
<a:theme xmlns:a="http://schemas.openxmlformats.org/drawingml/2006/main" name="Τεχνικό">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TotalTime>
  <Words>494</Words>
  <Application>Microsoft Office PowerPoint</Application>
  <PresentationFormat>Προσαρμογή</PresentationFormat>
  <Paragraphs>34</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Τεχνικό</vt:lpstr>
      <vt:lpstr>ΠΑΙΔΙΚΗ ΕΡΓΑΣΙΑ ΛΟΓΟΤΕΧΝΙΑ</vt:lpstr>
      <vt:lpstr>ΠΑΙΔΙΚΗ ΕΡΓΑΣΙΑ ΟΡΙΣΜΟΣ</vt:lpstr>
      <vt:lpstr>Είδη εργασίας παιδιών</vt:lpstr>
      <vt:lpstr>ΑΙΤΙΑ ΠΑΙΔΙΚΗΣ ΕΡΓΑΣΙΑΣ 1</vt:lpstr>
      <vt:lpstr>ΑΙΤΙΑ ΠΑΙΔΙΚΗΣ ΕΡΓΑΣΙΑΣ 2</vt:lpstr>
      <vt:lpstr>ΣΥΝΕΠΕΙΕΣ ΠΑΙΔΙΚΗΣ ΕΡΓΑΣΙΑΣ</vt:lpstr>
      <vt:lpstr>ΤΡΟΠΟΙ ΑΝΤΙΜΕΤΩΠΙΣΗΣ ΤΗΣ ΠΑΙΔΙΚΗΣ ΕΡΓΑΣΙΑΣ</vt:lpstr>
      <vt:lpstr>ΕΙΚΟΝΕΣ ΠΑΙΔΙΚΗΣ ΕΡΓΑΣΙΑΣ</vt:lpstr>
      <vt:lpstr>ΕΙΚΟΝΕΣ ΠΑΙΔΙΚΗΣ ΕΡΓΑΣΙΑΣ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ΠΑΙΔΙΚΗ ΕΡΓΑΣΙΑ</dc:title>
  <dc:creator>Pc User</dc:creator>
  <cp:lastModifiedBy>Pc User</cp:lastModifiedBy>
  <cp:revision>7</cp:revision>
  <dcterms:created xsi:type="dcterms:W3CDTF">2020-05-23T06:24:00Z</dcterms:created>
  <dcterms:modified xsi:type="dcterms:W3CDTF">2020-06-19T17:57:55Z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