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tableStyles" Target="tableStyles.xml" /><Relationship Id="rId5" Type="http://schemas.openxmlformats.org/officeDocument/2006/relationships/theme" Target="theme/theme1.xml" /><Relationship Id="rId4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8D7368D-31D9-8101-473D-CD39E706FD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796401" y="3378954"/>
            <a:ext cx="6394567" cy="3479046"/>
          </a:xfrm>
          <a:custGeom>
            <a:avLst/>
            <a:gdLst>
              <a:gd name="connsiteX0" fmla="*/ 5171297 w 6394567"/>
              <a:gd name="connsiteY0" fmla="*/ 284 h 3479046"/>
              <a:gd name="connsiteX1" fmla="*/ 6394290 w 6394567"/>
              <a:gd name="connsiteY1" fmla="*/ 430072 h 3479046"/>
              <a:gd name="connsiteX2" fmla="*/ 6394567 w 6394567"/>
              <a:gd name="connsiteY2" fmla="*/ 430316 h 3479046"/>
              <a:gd name="connsiteX3" fmla="*/ 6394567 w 6394567"/>
              <a:gd name="connsiteY3" fmla="*/ 3479046 h 3479046"/>
              <a:gd name="connsiteX4" fmla="*/ 0 w 6394567"/>
              <a:gd name="connsiteY4" fmla="*/ 3479046 h 3479046"/>
              <a:gd name="connsiteX5" fmla="*/ 3916974 w 6394567"/>
              <a:gd name="connsiteY5" fmla="*/ 405504 h 3479046"/>
              <a:gd name="connsiteX6" fmla="*/ 3959456 w 6394567"/>
              <a:gd name="connsiteY6" fmla="*/ 373857 h 3479046"/>
              <a:gd name="connsiteX7" fmla="*/ 5052215 w 6394567"/>
              <a:gd name="connsiteY7" fmla="*/ 1756 h 3479046"/>
              <a:gd name="connsiteX8" fmla="*/ 5171297 w 6394567"/>
              <a:gd name="connsiteY8" fmla="*/ 284 h 34790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394567" h="3479046">
                <a:moveTo>
                  <a:pt x="5171297" y="284"/>
                </a:moveTo>
                <a:cubicBezTo>
                  <a:pt x="5607674" y="7531"/>
                  <a:pt x="6039042" y="153650"/>
                  <a:pt x="6394290" y="430072"/>
                </a:cubicBezTo>
                <a:lnTo>
                  <a:pt x="6394567" y="430316"/>
                </a:lnTo>
                <a:lnTo>
                  <a:pt x="6394567" y="3479046"/>
                </a:lnTo>
                <a:lnTo>
                  <a:pt x="0" y="3479046"/>
                </a:lnTo>
                <a:lnTo>
                  <a:pt x="3916974" y="405504"/>
                </a:lnTo>
                <a:lnTo>
                  <a:pt x="3959456" y="373857"/>
                </a:lnTo>
                <a:cubicBezTo>
                  <a:pt x="4291086" y="139664"/>
                  <a:pt x="4671097" y="17528"/>
                  <a:pt x="5052215" y="1756"/>
                </a:cubicBezTo>
                <a:cubicBezTo>
                  <a:pt x="5091916" y="114"/>
                  <a:pt x="5131627" y="-375"/>
                  <a:pt x="5171297" y="284"/>
                </a:cubicBezTo>
                <a:close/>
              </a:path>
            </a:pathLst>
          </a:custGeom>
          <a:gradFill>
            <a:gsLst>
              <a:gs pos="39000">
                <a:schemeClr val="bg2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FF32C74-82F4-2A29-889B-EF23CEE6AA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6801" y="1122363"/>
            <a:ext cx="6211185" cy="2305246"/>
          </a:xfrm>
        </p:spPr>
        <p:txBody>
          <a:bodyPr anchor="b">
            <a:normAutofit/>
          </a:bodyPr>
          <a:lstStyle>
            <a:lvl1pPr algn="l">
              <a:lnSpc>
                <a:spcPct val="10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ACADD6-278F-604C-8A38-BBBAFC6754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66802" y="3549048"/>
            <a:ext cx="5029198" cy="1956278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43946B-3F5A-C916-B62B-8D5938EA82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1CED-465B-40B5-ADCE-957C918F227B}" type="datetimeFigureOut">
              <a:rPr lang="en-US" smtClean="0"/>
              <a:t>5/6/2023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86539F-2DB8-FCDA-C884-9C3CD29B8C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DAA7B3-5D3B-D493-8F6F-1FEBB8576D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3CB2A-1702-4C1D-9CC4-8D472D39F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663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650D2E-0561-F284-F89A-AAE3CD09AC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936841"/>
            <a:ext cx="10239338" cy="95366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657C4C-16EC-2477-6332-830F53011D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69848" y="2139696"/>
            <a:ext cx="10239338" cy="367768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0940D3-6996-1C08-F1AF-87C3546579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1CED-465B-40B5-ADCE-957C918F227B}" type="datetimeFigureOut">
              <a:rPr lang="en-US" smtClean="0"/>
              <a:t>5/6/2023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3676C3-588F-B636-8CE0-AA2CBFBCE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CEF8A9-EB1E-B344-A4B8-B58D06336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3CB2A-1702-4C1D-9CC4-8D472D39F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84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DEF3A28-33E4-2796-AE7A-1234569F5C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844950" y="1081177"/>
            <a:ext cx="2508849" cy="463382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D185FC-2BBB-E997-A5CD-F2C6CF6B7C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66800" y="1081177"/>
            <a:ext cx="7505700" cy="463382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314B3C-96CD-071C-C2AD-2C7E04F819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1CED-465B-40B5-ADCE-957C918F227B}" type="datetimeFigureOut">
              <a:rPr lang="en-US" smtClean="0"/>
              <a:t>5/6/2023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AA2B04-F5E0-C5A3-C77D-6AE9A9E913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155BC2-C712-C4A4-50EC-E10D88344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3CB2A-1702-4C1D-9CC4-8D472D39F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248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EA4769-9A55-AF9B-4CE4-DFA07E711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E45D9E-DBB4-B890-88D5-B4C03599EC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E15260-1C0B-A965-3114-D7C40D18BD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1CED-465B-40B5-ADCE-957C918F227B}" type="datetimeFigureOut">
              <a:rPr lang="en-US" smtClean="0"/>
              <a:t>5/6/2023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AAF4D1-0334-3F24-69B4-06C7BD742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8BA76D-3B8B-429D-9B32-54D6A6297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3CB2A-1702-4C1D-9CC4-8D472D39F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051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D8D9C414-4A2F-78AF-ED60-6130D4C563B3}"/>
              </a:ext>
            </a:extLst>
          </p:cNvPr>
          <p:cNvSpPr/>
          <p:nvPr/>
        </p:nvSpPr>
        <p:spPr>
          <a:xfrm>
            <a:off x="6284115" y="3378954"/>
            <a:ext cx="5907885" cy="3479046"/>
          </a:xfrm>
          <a:custGeom>
            <a:avLst/>
            <a:gdLst>
              <a:gd name="connsiteX0" fmla="*/ 5171297 w 5907885"/>
              <a:gd name="connsiteY0" fmla="*/ 284 h 3479046"/>
              <a:gd name="connsiteX1" fmla="*/ 5813217 w 5907885"/>
              <a:gd name="connsiteY1" fmla="*/ 114238 h 3479046"/>
              <a:gd name="connsiteX2" fmla="*/ 5907885 w 5907885"/>
              <a:gd name="connsiteY2" fmla="*/ 151524 h 3479046"/>
              <a:gd name="connsiteX3" fmla="*/ 5907885 w 5907885"/>
              <a:gd name="connsiteY3" fmla="*/ 3479046 h 3479046"/>
              <a:gd name="connsiteX4" fmla="*/ 0 w 5907885"/>
              <a:gd name="connsiteY4" fmla="*/ 3479046 h 3479046"/>
              <a:gd name="connsiteX5" fmla="*/ 3916974 w 5907885"/>
              <a:gd name="connsiteY5" fmla="*/ 405504 h 3479046"/>
              <a:gd name="connsiteX6" fmla="*/ 3959456 w 5907885"/>
              <a:gd name="connsiteY6" fmla="*/ 373857 h 3479046"/>
              <a:gd name="connsiteX7" fmla="*/ 5052215 w 5907885"/>
              <a:gd name="connsiteY7" fmla="*/ 1756 h 3479046"/>
              <a:gd name="connsiteX8" fmla="*/ 5171297 w 5907885"/>
              <a:gd name="connsiteY8" fmla="*/ 284 h 34790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07885" h="3479046">
                <a:moveTo>
                  <a:pt x="5171297" y="284"/>
                </a:moveTo>
                <a:cubicBezTo>
                  <a:pt x="5389485" y="3908"/>
                  <a:pt x="5606422" y="42249"/>
                  <a:pt x="5813217" y="114238"/>
                </a:cubicBezTo>
                <a:lnTo>
                  <a:pt x="5907885" y="151524"/>
                </a:lnTo>
                <a:lnTo>
                  <a:pt x="5907885" y="3479046"/>
                </a:lnTo>
                <a:lnTo>
                  <a:pt x="0" y="3479046"/>
                </a:lnTo>
                <a:lnTo>
                  <a:pt x="3916974" y="405504"/>
                </a:lnTo>
                <a:lnTo>
                  <a:pt x="3959456" y="373857"/>
                </a:lnTo>
                <a:cubicBezTo>
                  <a:pt x="4291086" y="139664"/>
                  <a:pt x="4671097" y="17528"/>
                  <a:pt x="5052215" y="1756"/>
                </a:cubicBezTo>
                <a:cubicBezTo>
                  <a:pt x="5091916" y="114"/>
                  <a:pt x="5131627" y="-375"/>
                  <a:pt x="5171297" y="284"/>
                </a:cubicBezTo>
                <a:close/>
              </a:path>
            </a:pathLst>
          </a:custGeom>
          <a:gradFill>
            <a:gsLst>
              <a:gs pos="23000">
                <a:schemeClr val="bg2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3410AE4-7FC7-589E-B6D3-0DA7B5FC5CE3}"/>
              </a:ext>
            </a:extLst>
          </p:cNvPr>
          <p:cNvSpPr/>
          <p:nvPr/>
        </p:nvSpPr>
        <p:spPr>
          <a:xfrm flipH="1" flipV="1">
            <a:off x="0" y="0"/>
            <a:ext cx="2923855" cy="1479128"/>
          </a:xfrm>
          <a:custGeom>
            <a:avLst/>
            <a:gdLst>
              <a:gd name="connsiteX0" fmla="*/ 2923855 w 2923855"/>
              <a:gd name="connsiteY0" fmla="*/ 1479128 h 1479128"/>
              <a:gd name="connsiteX1" fmla="*/ 0 w 2923855"/>
              <a:gd name="connsiteY1" fmla="*/ 1479128 h 1479128"/>
              <a:gd name="connsiteX2" fmla="*/ 1368245 w 2923855"/>
              <a:gd name="connsiteY2" fmla="*/ 405504 h 1479128"/>
              <a:gd name="connsiteX3" fmla="*/ 1410727 w 2923855"/>
              <a:gd name="connsiteY3" fmla="*/ 373857 h 1479128"/>
              <a:gd name="connsiteX4" fmla="*/ 2503486 w 2923855"/>
              <a:gd name="connsiteY4" fmla="*/ 1756 h 1479128"/>
              <a:gd name="connsiteX5" fmla="*/ 2622568 w 2923855"/>
              <a:gd name="connsiteY5" fmla="*/ 284 h 1479128"/>
              <a:gd name="connsiteX6" fmla="*/ 2785835 w 2923855"/>
              <a:gd name="connsiteY6" fmla="*/ 9494 h 1479128"/>
              <a:gd name="connsiteX7" fmla="*/ 2923855 w 2923855"/>
              <a:gd name="connsiteY7" fmla="*/ 28352 h 1479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23855" h="1479128">
                <a:moveTo>
                  <a:pt x="2923855" y="1479128"/>
                </a:moveTo>
                <a:lnTo>
                  <a:pt x="0" y="1479128"/>
                </a:lnTo>
                <a:lnTo>
                  <a:pt x="1368245" y="405504"/>
                </a:lnTo>
                <a:lnTo>
                  <a:pt x="1410727" y="373857"/>
                </a:lnTo>
                <a:cubicBezTo>
                  <a:pt x="1742357" y="139664"/>
                  <a:pt x="2122368" y="17528"/>
                  <a:pt x="2503486" y="1756"/>
                </a:cubicBezTo>
                <a:cubicBezTo>
                  <a:pt x="2543187" y="114"/>
                  <a:pt x="2582898" y="-375"/>
                  <a:pt x="2622568" y="284"/>
                </a:cubicBezTo>
                <a:cubicBezTo>
                  <a:pt x="2677115" y="1190"/>
                  <a:pt x="2731584" y="4266"/>
                  <a:pt x="2785835" y="9494"/>
                </a:cubicBezTo>
                <a:lnTo>
                  <a:pt x="2923855" y="28352"/>
                </a:lnTo>
                <a:close/>
              </a:path>
            </a:pathLst>
          </a:custGeom>
          <a:gradFill>
            <a:gsLst>
              <a:gs pos="33000">
                <a:schemeClr val="bg2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B381CBD-08D9-3C9A-7620-24F2D64048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1709738"/>
            <a:ext cx="6455434" cy="2981274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D5AE2B-1716-CEEC-73F8-E81F591925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6800" y="4759252"/>
            <a:ext cx="5397260" cy="955748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CF3052-6EE8-979F-04FB-1B8DF81F2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1CED-465B-40B5-ADCE-957C918F227B}" type="datetimeFigureOut">
              <a:rPr lang="en-US" smtClean="0"/>
              <a:t>5/6/2023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986285-161A-6869-27C2-0A159C2344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7ED64F-5DAB-238D-C34A-1DCCB12221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3CB2A-1702-4C1D-9CC4-8D472D39F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417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F484D0-7460-7B08-F1EE-96EABE4021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799" y="936841"/>
            <a:ext cx="10092477" cy="95366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80B7F9-8ECB-7079-A11E-51D3903E2B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66800" y="2117341"/>
            <a:ext cx="4809482" cy="37601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E97161-CAF5-CA48-D814-7ACD43AB99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9795" y="2117341"/>
            <a:ext cx="4809482" cy="37601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3BD680-4E7A-5155-3CAE-6BD44EE8BA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1CED-465B-40B5-ADCE-957C918F227B}" type="datetimeFigureOut">
              <a:rPr lang="en-US" smtClean="0"/>
              <a:t>5/6/2023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6A152D-EFF2-B3AA-3F25-14E1136734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BD6032-FD7A-BFFD-9BE5-48EDBEFBD1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3CB2A-1702-4C1D-9CC4-8D472D39F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593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647F4D-4855-340E-03F3-4860885EC6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963283"/>
            <a:ext cx="10096500" cy="91600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CEB472-7426-C288-B5F6-0A1232DCED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6801" y="1879287"/>
            <a:ext cx="4739628" cy="582117"/>
          </a:xfrm>
        </p:spPr>
        <p:txBody>
          <a:bodyPr anchor="b">
            <a:noAutofit/>
          </a:bodyPr>
          <a:lstStyle>
            <a:lvl1pPr marL="0" indent="0">
              <a:buNone/>
              <a:defRPr sz="1400" b="1" cap="all" spc="25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194F9C-B6FA-97C3-F618-0CF956CB53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66801" y="2505075"/>
            <a:ext cx="4739628" cy="33896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8F5665C-7910-AFA2-350F-42C06ED5AF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00330" y="1879287"/>
            <a:ext cx="4762970" cy="582117"/>
          </a:xfrm>
        </p:spPr>
        <p:txBody>
          <a:bodyPr anchor="b">
            <a:noAutofit/>
          </a:bodyPr>
          <a:lstStyle>
            <a:lvl1pPr marL="0" indent="0">
              <a:buNone/>
              <a:defRPr sz="1400" b="1" cap="all" spc="25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D71352E-1DE0-F0CD-6F81-1D8FF59C2B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00330" y="2505075"/>
            <a:ext cx="4762970" cy="33896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D38F7E4-7D9E-4736-3269-4F0C469961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1CED-465B-40B5-ADCE-957C918F227B}" type="datetimeFigureOut">
              <a:rPr lang="en-US" smtClean="0"/>
              <a:t>5/6/2023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18386CF-9A84-8D2A-BC47-C951DD994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980844D-FE1F-49E7-3BBD-527FB72EC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3CB2A-1702-4C1D-9CC4-8D472D39F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728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EF691C-93A5-1364-00A9-A470C289F3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1357223"/>
            <a:ext cx="8886884" cy="1043078"/>
          </a:xfrm>
        </p:spPr>
        <p:txBody>
          <a:bodyPr anchor="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6E055BD-4154-B9D1-0B5B-B1E3A06B6B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1CED-465B-40B5-ADCE-957C918F227B}" type="datetimeFigureOut">
              <a:rPr lang="en-US" smtClean="0"/>
              <a:t>5/6/2023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C2A9E4A-03D1-7A8B-233D-014A3248F0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2CEFC4-D276-DF45-F395-F5BD2EA701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3CB2A-1702-4C1D-9CC4-8D472D39F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207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12C0AD-76F4-FCE4-2717-0A9AA4351B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1CED-465B-40B5-ADCE-957C918F227B}" type="datetimeFigureOut">
              <a:rPr lang="en-US" smtClean="0"/>
              <a:t>5/6/2023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E83BB66-3F41-7F1D-5108-B3F679A88E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AA6DA0-07AE-4BE4-B82F-7936D0E3E3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3CB2A-1702-4C1D-9CC4-8D472D39F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318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CBFB75-C953-0BD0-4E2E-7177674262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770626"/>
            <a:ext cx="3705225" cy="1286774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E1AA52-60F3-40F2-673B-5848F4253F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075426"/>
            <a:ext cx="5980112" cy="476837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0167E8-C561-5A72-AED3-442F66DDEE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66800" y="2057400"/>
            <a:ext cx="370522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DBFED3-7CB3-1B8B-9504-13A121CAD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1CED-465B-40B5-ADCE-957C918F227B}" type="datetimeFigureOut">
              <a:rPr lang="en-US" smtClean="0"/>
              <a:t>5/6/2023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2456C9-19A0-4441-B1AF-B7AFBF642F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8898EA-84CC-411C-0012-D314953696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3CB2A-1702-4C1D-9CC4-8D472D39F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466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AC1E10-1458-2553-05B4-313F7E26D2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782128"/>
            <a:ext cx="3705225" cy="1275272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3C0F677-F177-6DED-1920-685B9D9FF2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143000"/>
            <a:ext cx="5980112" cy="4572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4D1CB1-2109-480E-8904-4077C94D6E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66800" y="2057400"/>
            <a:ext cx="3705225" cy="36576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B0DB38-7CB9-2140-BC21-6D2E7DD0B6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1CED-465B-40B5-ADCE-957C918F227B}" type="datetimeFigureOut">
              <a:rPr lang="en-US" smtClean="0"/>
              <a:t>5/6/2023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B448AD-3B1D-4B5E-CAB9-BB5FD2CDE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EEF53D-CF5A-87A2-E973-3B8CCDEBAA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3CB2A-1702-4C1D-9CC4-8D472D39F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7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21F4A25-A386-9574-775C-E5E5F9FC35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936841"/>
            <a:ext cx="8886884" cy="95366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F7885F-2B7B-74DB-9996-E0ACEBC9DB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9848" y="2139696"/>
            <a:ext cx="8883836" cy="36776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04F519-BA47-2B81-CC1C-7E1F119EC6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5400000">
            <a:off x="10477379" y="4629744"/>
            <a:ext cx="26535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1E351CED-465B-40B5-ADCE-957C918F227B}" type="datetimeFigureOut">
              <a:rPr lang="en-US" smtClean="0"/>
              <a:t>5/6/2023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952D7B-C352-1630-4C3D-7D5983C04D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610602" y="6318446"/>
            <a:ext cx="27431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E04F0-DF9B-480B-CC46-BAE7A81FB7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53800" y="6318446"/>
            <a:ext cx="6156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1">
                <a:solidFill>
                  <a:schemeClr val="tx1"/>
                </a:solidFill>
              </a:defRPr>
            </a:lvl1pPr>
          </a:lstStyle>
          <a:p>
            <a:fld id="{5A33CB2A-1702-4C1D-9CC4-8D472D39F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994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defTabSz="914400" rtl="0" eaLnBrk="1" latinLnBrk="0" hangingPunct="1">
        <a:lnSpc>
          <a:spcPct val="120000"/>
        </a:lnSpc>
        <a:spcBef>
          <a:spcPts val="500"/>
        </a:spcBef>
        <a:buFont typeface="Neue Haas Grotesk Text Pro" panose="020B05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20000"/>
        </a:lnSpc>
        <a:spcBef>
          <a:spcPts val="500"/>
        </a:spcBef>
        <a:buFont typeface="Neue Haas Grotesk Text Pro" panose="020B0504020202020204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1066799" y="1131497"/>
            <a:ext cx="8606346" cy="1257299"/>
          </a:xfrm>
        </p:spPr>
        <p:txBody>
          <a:bodyPr anchor="ctr">
            <a:normAutofit/>
          </a:bodyPr>
          <a:lstStyle/>
          <a:p>
            <a:r>
              <a:rPr lang="en-US" sz="2300"/>
              <a:t>Η Γαλλική Επανάσταση ξεκίνησε κατά τη διάρκεια μιας περιόδου οικονομικής κρίσης και πολιτικής αναταραχής στη Γαλλία το 1789. Τα αίτια της επανάστασης ήταν πολλά, αλλά κυρίως:</a:t>
            </a:r>
          </a:p>
        </p:txBody>
      </p:sp>
      <p:sp>
        <p:nvSpPr>
          <p:cNvPr id="3" name="Content Placeholder"/>
          <p:cNvSpPr>
            <a:spLocks noGrp="1"/>
          </p:cNvSpPr>
          <p:nvPr>
            <p:ph idx="1"/>
          </p:nvPr>
        </p:nvSpPr>
        <p:spPr>
          <a:xfrm>
            <a:off x="745702" y="2480785"/>
            <a:ext cx="5629426" cy="3429002"/>
          </a:xfrm>
        </p:spPr>
        <p:txBody>
          <a:bodyPr>
            <a:normAutofit/>
          </a:bodyPr>
          <a:lstStyle/>
          <a:p>
            <a:pPr lvl="0">
              <a:lnSpc>
                <a:spcPct val="110000"/>
              </a:lnSpc>
            </a:pPr>
            <a:r>
              <a:rPr lang="en-US" sz="1500" dirty="0"/>
              <a:t>Οι οικονομικές ανισότητες,δηλαδή οι φόροι που πλήρωναν οι αγρότες ήταν πολυ υψηλότεροι από των ευγενών και του κλήρου,  ενώ οι τιμές των προιοντων αυξάνονταν συνεχώς. </a:t>
            </a:r>
          </a:p>
          <a:p>
            <a:pPr lvl="0">
              <a:lnSpc>
                <a:spcPct val="110000"/>
              </a:lnSpc>
            </a:pPr>
            <a:r>
              <a:rPr lang="en-US" sz="1500" dirty="0"/>
              <a:t>Η αυθαίρετη εξουσία της αριστοκρατίας είχε κουράσει τον λαό.Οι ευγενείς, από το 1760 επανέφεραν παλια φεουδαρχικα δικαιώματα, επιβα</a:t>
            </a:r>
            <a:r>
              <a:rPr lang="en-US" sz="1500" dirty="0" err="1"/>
              <a:t>ρύνοντ</a:t>
            </a:r>
            <a:r>
              <a:rPr lang="en-US" sz="1500" dirty="0"/>
              <a:t>ας α</a:t>
            </a:r>
            <a:r>
              <a:rPr lang="en-US" sz="1500" dirty="0" err="1"/>
              <a:t>κομ</a:t>
            </a:r>
            <a:r>
              <a:rPr lang="en-US" sz="1500" dirty="0"/>
              <a:t>α περισσοτερο </a:t>
            </a:r>
            <a:r>
              <a:rPr lang="en-US" sz="1500" dirty="0" err="1"/>
              <a:t>τους</a:t>
            </a:r>
            <a:r>
              <a:rPr lang="en-US" sz="1500" dirty="0"/>
              <a:t> </a:t>
            </a:r>
            <a:r>
              <a:rPr lang="en-US" sz="1500" dirty="0" err="1"/>
              <a:t>ηδη</a:t>
            </a:r>
            <a:r>
              <a:rPr lang="en-US" sz="1500" dirty="0"/>
              <a:t> εξα</a:t>
            </a:r>
            <a:r>
              <a:rPr lang="en-US" sz="1500" dirty="0" err="1"/>
              <a:t>θλιωμενους</a:t>
            </a:r>
            <a:r>
              <a:rPr lang="en-US" sz="1500" dirty="0"/>
              <a:t> α</a:t>
            </a:r>
            <a:r>
              <a:rPr lang="en-US" sz="1500" dirty="0" err="1"/>
              <a:t>γρότες</a:t>
            </a:r>
            <a:r>
              <a:rPr lang="en-US" sz="1500" dirty="0"/>
              <a:t>. </a:t>
            </a:r>
          </a:p>
          <a:p>
            <a:pPr lvl="0">
              <a:lnSpc>
                <a:spcPct val="110000"/>
              </a:lnSpc>
            </a:pPr>
            <a:r>
              <a:rPr lang="en-US" sz="1500" dirty="0"/>
              <a:t> Η απογοήτευση του λαού από την κυβέρνηση και η αναζήτηση αλλαγής.</a:t>
            </a:r>
          </a:p>
          <a:p>
            <a:pPr>
              <a:lnSpc>
                <a:spcPct val="110000"/>
              </a:lnSpc>
            </a:pPr>
            <a:endParaRPr lang="en-US" sz="1500" dirty="0"/>
          </a:p>
        </p:txBody>
      </p:sp>
      <p:pic>
        <p:nvPicPr>
          <p:cNvPr id="6" name="Picture 5" descr="Μπροστινά σκαλιά και κολώνες ενός μεγαλοπρεπούς κτηρίου σε πόλη">
            <a:extLst>
              <a:ext uri="{FF2B5EF4-FFF2-40B4-BE49-F238E27FC236}">
                <a16:creationId xmlns:a16="http://schemas.microsoft.com/office/drawing/2014/main" id="{DA1F5C38-DDE8-87E2-A00A-AF326AD9AFB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-11" b="18362"/>
          <a:stretch/>
        </p:blipFill>
        <p:spPr>
          <a:xfrm>
            <a:off x="5797434" y="3378954"/>
            <a:ext cx="6394567" cy="3479046"/>
          </a:xfrm>
          <a:custGeom>
            <a:avLst/>
            <a:gdLst/>
            <a:ahLst/>
            <a:cxnLst/>
            <a:rect l="l" t="t" r="r" b="b"/>
            <a:pathLst>
              <a:path w="6394567" h="3479046">
                <a:moveTo>
                  <a:pt x="5171297" y="284"/>
                </a:moveTo>
                <a:cubicBezTo>
                  <a:pt x="5607674" y="7531"/>
                  <a:pt x="6039042" y="153650"/>
                  <a:pt x="6394290" y="430072"/>
                </a:cubicBezTo>
                <a:lnTo>
                  <a:pt x="6394567" y="430316"/>
                </a:lnTo>
                <a:lnTo>
                  <a:pt x="6394567" y="3479046"/>
                </a:lnTo>
                <a:lnTo>
                  <a:pt x="0" y="3479046"/>
                </a:lnTo>
                <a:lnTo>
                  <a:pt x="3916974" y="405504"/>
                </a:lnTo>
                <a:lnTo>
                  <a:pt x="3959456" y="373857"/>
                </a:lnTo>
                <a:cubicBezTo>
                  <a:pt x="4291086" y="139664"/>
                  <a:pt x="4671097" y="17528"/>
                  <a:pt x="5052215" y="1756"/>
                </a:cubicBezTo>
                <a:cubicBezTo>
                  <a:pt x="5091916" y="114"/>
                  <a:pt x="5131627" y="-375"/>
                  <a:pt x="5171297" y="284"/>
                </a:cubicBezTo>
                <a:close/>
              </a:path>
            </a:pathLst>
          </a:custGeom>
          <a:noFill/>
        </p:spPr>
      </p:pic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FE3DA1AA-4BBD-31B3-0380-BB0333A77B3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 rot="5400000">
            <a:off x="10477379" y="4629744"/>
            <a:ext cx="2653508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fld id="{E0A2FE44-02B4-4E8F-BC62-53CDCED69E4D}" type="datetime1">
              <a:rPr lang="en-US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spcAft>
                  <a:spcPts val="600"/>
                </a:spcAft>
              </a:pPr>
              <a:t>5/6/2023</a:t>
            </a:fld>
            <a:endParaRPr lang="en-US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1708E09F-170D-14D7-B0A7-90CEA3BF60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610602" y="6318446"/>
            <a:ext cx="2743198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Sample Footer Text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F76A1578-4BAB-8672-0768-2FB5B6E7D8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53800" y="6318446"/>
            <a:ext cx="615696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fld id="{5E84AC6A-A0EF-437B-BCEE-4772B0214A58}" type="slidenum">
              <a:rPr lang="en-US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spcAft>
                  <a:spcPts val="600"/>
                </a:spcAft>
              </a:pPr>
              <a:t>1</a:t>
            </a:fld>
            <a:endParaRPr lang="en-US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39BB560-780C-9BA6-59F5-334309B1EBD7}"/>
              </a:ext>
            </a:extLst>
          </p:cNvPr>
          <p:cNvSpPr txBox="1"/>
          <p:nvPr/>
        </p:nvSpPr>
        <p:spPr>
          <a:xfrm>
            <a:off x="1101029" y="5949114"/>
            <a:ext cx="88811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/>
              <a:t>Μπ</a:t>
            </a:r>
            <a:r>
              <a:rPr lang="en-US" dirty="0" err="1"/>
              <a:t>ολων</a:t>
            </a:r>
            <a:r>
              <a:rPr lang="en-US" dirty="0"/>
              <a:t>α</a:t>
            </a:r>
            <a:r>
              <a:rPr lang="en-US" dirty="0" err="1"/>
              <a:t>κη</a:t>
            </a:r>
            <a:r>
              <a:rPr lang="en-US" dirty="0"/>
              <a:t> Μα</a:t>
            </a:r>
            <a:r>
              <a:rPr lang="en-US" dirty="0" err="1"/>
              <a:t>ριάνν</a:t>
            </a:r>
            <a:r>
              <a:rPr lang="en-US" dirty="0"/>
              <a:t>α, </a:t>
            </a:r>
            <a:r>
              <a:rPr lang="en-US" dirty="0" err="1"/>
              <a:t>Κριτσωτ</a:t>
            </a:r>
            <a:r>
              <a:rPr lang="en-US" dirty="0"/>
              <a:t>α</a:t>
            </a:r>
            <a:r>
              <a:rPr lang="en-US" dirty="0" err="1"/>
              <a:t>κη</a:t>
            </a:r>
            <a:r>
              <a:rPr lang="en-US" dirty="0"/>
              <a:t> Φα</a:t>
            </a:r>
            <a:r>
              <a:rPr lang="en-US" dirty="0" err="1"/>
              <a:t>ίη</a:t>
            </a:r>
            <a:r>
              <a:rPr lang="en-US" dirty="0"/>
              <a:t>, </a:t>
            </a:r>
            <a:r>
              <a:rPr lang="en-US" dirty="0" err="1"/>
              <a:t>Κουκ</a:t>
            </a:r>
            <a:r>
              <a:rPr lang="en-US" dirty="0"/>
              <a:t>α </a:t>
            </a:r>
            <a:r>
              <a:rPr lang="en-US" dirty="0" err="1"/>
              <a:t>Ντίν</a:t>
            </a:r>
            <a:r>
              <a:rPr lang="en-US" dirty="0"/>
              <a:t>α</a:t>
            </a:r>
          </a:p>
        </p:txBody>
      </p:sp>
    </p:spTree>
    <p:extLst>
      <p:ext uri="{BB962C8B-B14F-4D97-AF65-F5344CB8AC3E}">
        <p14:creationId xmlns:p14="http://schemas.microsoft.com/office/powerpoint/2010/main" val="2127052047"/>
      </p:ext>
    </p:extLst>
  </p:cSld>
  <p:clrMapOvr>
    <a:masterClrMapping/>
  </p:clrMapOvr>
</p:sld>
</file>

<file path=ppt/theme/theme1.xml><?xml version="1.0" encoding="utf-8"?>
<a:theme xmlns:a="http://schemas.openxmlformats.org/drawingml/2006/main" name="SwellVTI">
  <a:themeElements>
    <a:clrScheme name="AnalogousFromRegularSeedRightStep">
      <a:dk1>
        <a:srgbClr val="000000"/>
      </a:dk1>
      <a:lt1>
        <a:srgbClr val="FFFFFF"/>
      </a:lt1>
      <a:dk2>
        <a:srgbClr val="1B2F2E"/>
      </a:dk2>
      <a:lt2>
        <a:srgbClr val="F1F0F3"/>
      </a:lt2>
      <a:accent1>
        <a:srgbClr val="8AAD1F"/>
      </a:accent1>
      <a:accent2>
        <a:srgbClr val="4BB614"/>
      </a:accent2>
      <a:accent3>
        <a:srgbClr val="21B92D"/>
      </a:accent3>
      <a:accent4>
        <a:srgbClr val="14B764"/>
      </a:accent4>
      <a:accent5>
        <a:srgbClr val="20B4A7"/>
      </a:accent5>
      <a:accent6>
        <a:srgbClr val="1797D5"/>
      </a:accent6>
      <a:hlink>
        <a:srgbClr val="7C63CB"/>
      </a:hlink>
      <a:folHlink>
        <a:srgbClr val="7F7F7F"/>
      </a:folHlink>
    </a:clrScheme>
    <a:fontScheme name="Neue Haas">
      <a:majorFont>
        <a:latin typeface="Neue Haas Grotesk Text Pro"/>
        <a:ea typeface=""/>
        <a:cs typeface=""/>
      </a:majorFont>
      <a:minorFont>
        <a:latin typeface="Neue Haas Grotesk Tex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wellVTI" id="{8361A04D-931A-43DC-973B-1B0B1DD5DECC}" vid="{6DDB23E8-D18E-4BDA-98D6-324466149EB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SwellVTI</vt:lpstr>
      <vt:lpstr>Η Γαλλική Επανάσταση ξεκίνησε κατά τη διάρκεια μιας περιόδου οικονομικής κρίσης και πολιτικής αναταραχής στη Γαλλία το 1789. Τα αίτια της επανάστασης ήταν πολλά, αλλά κυρίως: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Τα αίτια και οι ειδικές συνθήκες της Γαλλικής επανάστασης</dc:title>
  <dc:creator>marianna bolonaki</dc:creator>
  <cp:lastModifiedBy>marianna bolonaki</cp:lastModifiedBy>
  <cp:revision>2</cp:revision>
  <dcterms:created xsi:type="dcterms:W3CDTF">2023-05-06T12:42:03Z</dcterms:created>
  <dcterms:modified xsi:type="dcterms:W3CDTF">2023-05-06T13:24:38Z</dcterms:modified>
</cp:coreProperties>
</file>