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3" r:id="rId2"/>
    <p:sldId id="256" r:id="rId3"/>
    <p:sldId id="262" r:id="rId4"/>
    <p:sldId id="257" r:id="rId5"/>
    <p:sldId id="258" r:id="rId6"/>
    <p:sldId id="259"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9/5/2021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9/5/2021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l-GR"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Σύμβαση για τα δικαιώματα του παιδιού»</a:t>
            </a: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 Θέση περιεχομένου"/>
          <p:cNvSpPr>
            <a:spLocks noGrp="1"/>
          </p:cNvSpPr>
          <p:nvPr>
            <p:ph idx="1"/>
          </p:nvPr>
        </p:nvSpPr>
        <p:spPr/>
        <p:txBody>
          <a:bodyP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Άρθρο 5:  Ρόλος γονέων και κηδεμόνων</a:t>
            </a:r>
          </a:p>
          <a:p>
            <a:pPr>
              <a:buNone/>
            </a:pPr>
            <a:r>
              <a:rPr lang="el-GR"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Οι γονείς ή οι κηδεμόνες ενός παιδιού είναι υπεύθυνοι να το μεγαλώνουν έτσι ώστε να </a:t>
            </a:r>
          </a:p>
          <a:p>
            <a:pPr>
              <a:buNone/>
            </a:pPr>
            <a:r>
              <a:rPr lang="el-GR"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αναπτύσσονται οι ικανότητές του και να το βοηθούν να μάθει και να ασκεί τα δικαιώματά του. </a:t>
            </a:r>
            <a:endParaRPr lang="el-GR"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endParaRPr>
          </a:p>
          <a:p>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Άρθρο 9: Ζωή και επικοινωνία με τους γονείς </a:t>
            </a:r>
          </a:p>
          <a:p>
            <a:pPr>
              <a:buNone/>
            </a:pPr>
            <a:r>
              <a:rPr lang="el-GR"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Κάθε παιδί έχει δικαίωμα να ζει μαζί με τους γονείς του, εκτός αν αυτοί ζουν χωριστά, αν δεν</a:t>
            </a:r>
          </a:p>
          <a:p>
            <a:pPr>
              <a:buNone/>
            </a:pPr>
            <a:r>
              <a:rPr lang="el-GR"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μπορούν να το φροντίσουν ή αν πρέπει να απομακρυνθεί από αυτούς για το καλό του. Όταν ζει</a:t>
            </a:r>
          </a:p>
          <a:p>
            <a:pPr>
              <a:buNone/>
            </a:pPr>
            <a:r>
              <a:rPr lang="el-GR"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μακριά από τους γονείς του, το παιδί έχει δικαίωμα να τους βλέπει και να επικοινωνεί μαζί τους,</a:t>
            </a:r>
          </a:p>
          <a:p>
            <a:pPr>
              <a:buNone/>
            </a:pPr>
            <a:r>
              <a:rPr lang="el-GR"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εκτός αν αυτό είναι αντίθετο με το συμφέρον του. </a:t>
            </a:r>
            <a:endParaRPr lang="el-GR"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endParaRPr>
          </a:p>
          <a:p>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Άρθρο 10: Οικογενειακή επανένωση</a:t>
            </a:r>
          </a:p>
          <a:p>
            <a:pPr>
              <a:buNone/>
            </a:pPr>
            <a:r>
              <a:rPr lang="el-GR"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Αν ένα παιδί ζει σε διαφορετική χώρα από τους γονείς του, έχει δικαίωμα να ξανασμίξει μαζί τους</a:t>
            </a:r>
          </a:p>
          <a:p>
            <a:pPr>
              <a:buNone/>
            </a:pPr>
            <a:r>
              <a:rPr lang="el-GR"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και να μείνουν στο ίδιο μέρος.</a:t>
            </a:r>
            <a:endParaRPr lang="el-GR"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endParaRPr>
          </a:p>
          <a:p>
            <a:endPar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257175"/>
            <a:ext cx="12191365" cy="7115175"/>
          </a:xfrm>
          <a:prstGeom prst="rect">
            <a:avLst/>
          </a:prstGeom>
        </p:spPr>
      </p:pic>
      <p:sp>
        <p:nvSpPr>
          <p:cNvPr id="2" name="Title 1"/>
          <p:cNvSpPr>
            <a:spLocks noGrp="1"/>
          </p:cNvSpPr>
          <p:nvPr>
            <p:ph type="ctrTitle"/>
          </p:nvPr>
        </p:nvSpPr>
        <p:spPr>
          <a:xfrm>
            <a:off x="1524000" y="198755"/>
            <a:ext cx="9144000" cy="1800860"/>
          </a:xfrm>
        </p:spPr>
        <p:txBody>
          <a:bodyPr>
            <a:normAutofit/>
          </a:bodyPr>
          <a:lstStyle/>
          <a:p>
            <a:r>
              <a:rPr lang="el-GR" altLang="en-US" i="1" u="sng">
                <a:solidFill>
                  <a:schemeClr val="tx1"/>
                </a:solidFill>
                <a:effectLst>
                  <a:outerShdw blurRad="38100" dist="19050" dir="2700000" algn="tl" rotWithShape="0">
                    <a:schemeClr val="dk1">
                      <a:alpha val="40000"/>
                    </a:schemeClr>
                  </a:outerShdw>
                </a:effectLst>
                <a:latin typeface="Cambria" panose="02040503050406030204" charset="0"/>
                <a:cs typeface="Cambria" panose="02040503050406030204" charset="0"/>
              </a:rPr>
              <a:t>Οικογενειακό περιβάλλον και παιδί</a:t>
            </a:r>
          </a:p>
        </p:txBody>
      </p:sp>
      <p:sp>
        <p:nvSpPr>
          <p:cNvPr id="3" name="Subtitle 2"/>
          <p:cNvSpPr>
            <a:spLocks noGrp="1"/>
          </p:cNvSpPr>
          <p:nvPr>
            <p:ph type="subTitle" idx="1"/>
          </p:nvPr>
        </p:nvSpPr>
        <p:spPr/>
        <p:txBody>
          <a:bodyPr/>
          <a:lstStyle/>
          <a:p>
            <a:endParaRPr lang="en-US"/>
          </a:p>
        </p:txBody>
      </p:sp>
      <p:pic>
        <p:nvPicPr>
          <p:cNvPr id="9" name="Picture 8"/>
          <p:cNvPicPr>
            <a:picLocks noChangeAspect="1"/>
          </p:cNvPicPr>
          <p:nvPr/>
        </p:nvPicPr>
        <p:blipFill>
          <a:blip r:embed="rId3" cstate="print"/>
          <a:stretch>
            <a:fillRect/>
          </a:stretch>
        </p:blipFill>
        <p:spPr>
          <a:xfrm>
            <a:off x="2286000" y="1999615"/>
            <a:ext cx="7620000" cy="423735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000">
        <p:wedge/>
      </p:transition>
    </mc:Choice>
    <mc:Fallback>
      <p:transition>
        <p:wedg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stretch>
            <a:fillRect/>
          </a:stretch>
        </p:blipFill>
        <p:spPr>
          <a:xfrm>
            <a:off x="0" y="0"/>
            <a:ext cx="12191365" cy="6858635"/>
          </a:xfrm>
          <a:prstGeom prst="rect">
            <a:avLst/>
          </a:prstGeom>
        </p:spPr>
      </p:pic>
      <p:sp>
        <p:nvSpPr>
          <p:cNvPr id="6" name="Title 5"/>
          <p:cNvSpPr>
            <a:spLocks noGrp="1"/>
          </p:cNvSpPr>
          <p:nvPr>
            <p:ph type="title"/>
          </p:nvPr>
        </p:nvSpPr>
        <p:spPr>
          <a:xfrm>
            <a:off x="838200" y="179070"/>
            <a:ext cx="10515600" cy="1202690"/>
          </a:xfrm>
        </p:spPr>
        <p:txBody>
          <a:bodyPr>
            <a:scene3d>
              <a:camera prst="orthographicFront"/>
              <a:lightRig rig="threePt" dir="t"/>
            </a:scene3d>
          </a:bodyPr>
          <a:lstStyle/>
          <a:p>
            <a:pPr algn="ctr"/>
            <a:r>
              <a:rPr lang="el-GR" altLang="en-US" i="1" u="sng">
                <a:ln/>
                <a:solidFill>
                  <a:schemeClr val="tx1"/>
                </a:solidFill>
                <a:effectLst>
                  <a:outerShdw blurRad="38100" dist="19050" dir="2700000" algn="tl" rotWithShape="0">
                    <a:schemeClr val="dk1">
                      <a:alpha val="40000"/>
                    </a:schemeClr>
                  </a:outerShdw>
                </a:effectLst>
                <a:latin typeface="Cambria" panose="02040503050406030204" charset="0"/>
                <a:cs typeface="Cambria" panose="02040503050406030204" charset="0"/>
              </a:rPr>
              <a:t>ΕΙΣΑΓΩΓΗ</a:t>
            </a:r>
          </a:p>
        </p:txBody>
      </p:sp>
      <p:sp>
        <p:nvSpPr>
          <p:cNvPr id="7" name="Content Placeholder 6"/>
          <p:cNvSpPr>
            <a:spLocks noGrp="1"/>
          </p:cNvSpPr>
          <p:nvPr>
            <p:ph sz="half" idx="1"/>
          </p:nvPr>
        </p:nvSpPr>
        <p:spPr>
          <a:xfrm>
            <a:off x="838200" y="1501775"/>
            <a:ext cx="10516235" cy="4721860"/>
          </a:xfrm>
        </p:spPr>
        <p:txBody>
          <a:bodyPr>
            <a:noAutofit/>
          </a:bodyPr>
          <a:lstStyle/>
          <a:p>
            <a:pPr marL="0" indent="0">
              <a:buNone/>
            </a:pPr>
            <a:r>
              <a:rPr lang="el-GR" altLang="en-US" sz="3200">
                <a:latin typeface="Cambria" panose="02040503050406030204" charset="0"/>
                <a:cs typeface="Cambria" panose="02040503050406030204" charset="0"/>
                <a:sym typeface="+mn-ea"/>
              </a:rPr>
              <a:t>Οικογένεια είναι το σύνολο των ανθρώπων που ζουν κάτω από την ίδια στέγη και συνδέονται μεταξύ τους με γάμο και συγγένεια.Η οικογένεια αποτελεί το σημαντικότερο φορέα ανάπτυξης και κοινωνικοποίησης του ατόμου.Μέσα σε αυτή κτίζει τον χαρακτήρα του και μαθαίνει τους ρόλους του,για την ομαλή ανάπτυξή του.Η οικογένεια αποτελεί βασικό στοιχείο της σύγχρονης κοινωνίας.Ένα άτομο χωρίς οικογένεια κυρίως από μικρή ηλικία,χάνει ένα σημαντικό κομμάτι της ζωής του και στερείται την προστασία και την φροντίδα.</a:t>
            </a:r>
          </a:p>
        </p:txBody>
      </p:sp>
    </p:spTree>
  </p:cSld>
  <p:clrMapOvr>
    <a:masterClrMapping/>
  </p:clrMapOvr>
  <mc:AlternateContent xmlns:mc="http://schemas.openxmlformats.org/markup-compatibility/2006">
    <mc:Choice xmlns="" xmlns:p14="http://schemas.microsoft.com/office/powerpoint/2010/main" Requires="p14">
      <p:transition p14:dur="2000">
        <p14:prism/>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cstate="print"/>
          <a:stretch>
            <a:fillRect/>
          </a:stretch>
        </p:blipFill>
        <p:spPr>
          <a:xfrm>
            <a:off x="0" y="-635"/>
            <a:ext cx="12327890" cy="6858635"/>
          </a:xfrm>
          <a:prstGeom prst="rect">
            <a:avLst/>
          </a:prstGeom>
        </p:spPr>
      </p:pic>
      <p:sp>
        <p:nvSpPr>
          <p:cNvPr id="2" name="Title 1"/>
          <p:cNvSpPr>
            <a:spLocks noGrp="1"/>
          </p:cNvSpPr>
          <p:nvPr>
            <p:ph type="title"/>
          </p:nvPr>
        </p:nvSpPr>
        <p:spPr>
          <a:xfrm>
            <a:off x="0" y="113030"/>
            <a:ext cx="12412980" cy="3869055"/>
          </a:xfrm>
        </p:spPr>
        <p:txBody>
          <a:bodyPr>
            <a:normAutofit/>
          </a:bodyPr>
          <a:lstStyle/>
          <a:p>
            <a:pPr algn="l"/>
            <a:r>
              <a:rPr lang="el-GR" altLang="en-US" sz="2665" dirty="0">
                <a:latin typeface="Cambria" panose="02040503050406030204" charset="0"/>
                <a:cs typeface="Cambria" panose="02040503050406030204" charset="0"/>
              </a:rPr>
              <a:t>Αρχικά ως μία μορφή οικογένειας είναι  η </a:t>
            </a:r>
            <a:r>
              <a:rPr lang="el-GR" altLang="en-US" sz="2665" u="sng" dirty="0" err="1">
                <a:latin typeface="Cambria" panose="02040503050406030204" charset="0"/>
                <a:cs typeface="Cambria" panose="02040503050406030204" charset="0"/>
              </a:rPr>
              <a:t>μονογονεϊκή</a:t>
            </a:r>
            <a:r>
              <a:rPr lang="el-GR" altLang="en-US" sz="2665" u="sng" dirty="0">
                <a:latin typeface="Cambria" panose="02040503050406030204" charset="0"/>
                <a:cs typeface="Cambria" panose="02040503050406030204" charset="0"/>
              </a:rPr>
              <a:t> οικογένεια</a:t>
            </a:r>
            <a:r>
              <a:rPr lang="el-GR" altLang="en-US" sz="2665" dirty="0">
                <a:latin typeface="Cambria" panose="02040503050406030204" charset="0"/>
                <a:cs typeface="Cambria" panose="02040503050406030204" charset="0"/>
              </a:rPr>
              <a:t> που αποτελείται από ένα ή περισσότερα παιδιά και τον έναν γονέα</a:t>
            </a:r>
            <a:r>
              <a:rPr lang="el-GR" altLang="en-US" sz="2665" dirty="0" smtClean="0">
                <a:latin typeface="Cambria" panose="02040503050406030204" charset="0"/>
                <a:cs typeface="Cambria" panose="02040503050406030204" charset="0"/>
              </a:rPr>
              <a:t>. Επίσης </a:t>
            </a:r>
            <a:r>
              <a:rPr lang="el-GR" altLang="en-US" sz="2665" dirty="0">
                <a:latin typeface="Cambria" panose="02040503050406030204" charset="0"/>
                <a:cs typeface="Cambria" panose="02040503050406030204" charset="0"/>
              </a:rPr>
              <a:t>υπάρχει και η </a:t>
            </a:r>
            <a:r>
              <a:rPr lang="el-GR" altLang="en-US" sz="2665" u="sng" dirty="0">
                <a:latin typeface="Cambria" panose="02040503050406030204" charset="0"/>
                <a:cs typeface="Cambria" panose="02040503050406030204" charset="0"/>
              </a:rPr>
              <a:t>πυρηνική οικογένεια</a:t>
            </a:r>
            <a:r>
              <a:rPr lang="el-GR" altLang="en-US" sz="2665" dirty="0">
                <a:latin typeface="Cambria" panose="02040503050406030204" charset="0"/>
                <a:cs typeface="Cambria" panose="02040503050406030204" charset="0"/>
              </a:rPr>
              <a:t> που αποτελεί την κύρια μορφή της οικογένειας</a:t>
            </a:r>
            <a:r>
              <a:rPr lang="el-GR" altLang="en-US" sz="2665" dirty="0" smtClean="0">
                <a:latin typeface="Cambria" panose="02040503050406030204" charset="0"/>
                <a:cs typeface="Cambria" panose="02040503050406030204" charset="0"/>
              </a:rPr>
              <a:t>. Δημιουργείται </a:t>
            </a:r>
            <a:r>
              <a:rPr lang="el-GR" altLang="en-US" sz="2665" dirty="0">
                <a:latin typeface="Cambria" panose="02040503050406030204" charset="0"/>
                <a:cs typeface="Cambria" panose="02040503050406030204" charset="0"/>
              </a:rPr>
              <a:t>με το γάμο και αποτελείται από τους </a:t>
            </a:r>
            <a:r>
              <a:rPr lang="el-GR" altLang="en-US" sz="2665" dirty="0" smtClean="0">
                <a:latin typeface="Cambria" panose="02040503050406030204" charset="0"/>
                <a:cs typeface="Cambria" panose="02040503050406030204" charset="0"/>
              </a:rPr>
              <a:t>συζύγους </a:t>
            </a:r>
            <a:r>
              <a:rPr lang="el-GR" altLang="en-US" sz="2665" dirty="0">
                <a:latin typeface="Cambria" panose="02040503050406030204" charset="0"/>
                <a:cs typeface="Cambria" panose="02040503050406030204" charset="0"/>
              </a:rPr>
              <a:t>μόνο ή από τους </a:t>
            </a:r>
            <a:r>
              <a:rPr lang="el-GR" altLang="en-US" sz="2665" dirty="0" smtClean="0">
                <a:latin typeface="Cambria" panose="02040503050406030204" charset="0"/>
                <a:cs typeface="Cambria" panose="02040503050406030204" charset="0"/>
              </a:rPr>
              <a:t>συζύγους </a:t>
            </a:r>
            <a:r>
              <a:rPr lang="el-GR" altLang="en-US" sz="2665" dirty="0">
                <a:latin typeface="Cambria" panose="02040503050406030204" charset="0"/>
                <a:cs typeface="Cambria" panose="02040503050406030204" charset="0"/>
              </a:rPr>
              <a:t>και τα παιδιά. Μια ακόμα μορφή είναι η </a:t>
            </a:r>
            <a:r>
              <a:rPr lang="el-GR" altLang="en-US" sz="2665" u="sng" dirty="0">
                <a:latin typeface="Cambria" panose="02040503050406030204" charset="0"/>
                <a:cs typeface="Cambria" panose="02040503050406030204" charset="0"/>
              </a:rPr>
              <a:t>οικογένεια χωρίς γάμο</a:t>
            </a:r>
            <a:r>
              <a:rPr lang="el-GR" altLang="en-US" sz="2665" dirty="0">
                <a:latin typeface="Cambria" panose="02040503050406030204" charset="0"/>
                <a:cs typeface="Cambria" panose="02040503050406030204" charset="0"/>
              </a:rPr>
              <a:t> με ζευγάρια που συζούν μαζί με τα παιδιά ή χωρίς</a:t>
            </a:r>
            <a:r>
              <a:rPr lang="el-GR" altLang="en-US" sz="2665" dirty="0" smtClean="0">
                <a:latin typeface="Cambria" panose="02040503050406030204" charset="0"/>
                <a:cs typeface="Cambria" panose="02040503050406030204" charset="0"/>
              </a:rPr>
              <a:t>. Τέλος, </a:t>
            </a:r>
            <a:r>
              <a:rPr lang="el-GR" altLang="en-US" sz="2665" dirty="0">
                <a:latin typeface="Cambria" panose="02040503050406030204" charset="0"/>
                <a:cs typeface="Cambria" panose="02040503050406030204" charset="0"/>
              </a:rPr>
              <a:t>η </a:t>
            </a:r>
            <a:r>
              <a:rPr lang="el-GR" altLang="en-US" sz="2665" u="sng" dirty="0">
                <a:latin typeface="Cambria" panose="02040503050406030204" charset="0"/>
                <a:cs typeface="Cambria" panose="02040503050406030204" charset="0"/>
              </a:rPr>
              <a:t>εκτεταμένη οικογένεια</a:t>
            </a:r>
            <a:r>
              <a:rPr lang="el-GR" altLang="en-US" sz="2665" dirty="0">
                <a:latin typeface="Cambria" panose="02040503050406030204" charset="0"/>
                <a:cs typeface="Cambria" panose="02040503050406030204" charset="0"/>
              </a:rPr>
              <a:t>  αποτελείται από τρεις ή περισσότερες γενιές που ζουν στο ίδιο σπίτι όπως (παππούς</a:t>
            </a:r>
            <a:r>
              <a:rPr lang="el-GR" altLang="en-US" sz="2665" dirty="0" smtClean="0">
                <a:latin typeface="Cambria" panose="02040503050406030204" charset="0"/>
                <a:cs typeface="Cambria" panose="02040503050406030204" charset="0"/>
              </a:rPr>
              <a:t>, γιαγιά, παιδιά, γονείς</a:t>
            </a:r>
            <a:r>
              <a:rPr lang="el-GR" altLang="en-US" sz="2665" dirty="0">
                <a:latin typeface="Cambria" panose="02040503050406030204" charset="0"/>
                <a:cs typeface="Cambria" panose="02040503050406030204" charset="0"/>
              </a:rPr>
              <a:t>).</a:t>
            </a:r>
            <a:br>
              <a:rPr lang="el-GR" altLang="en-US" sz="2665" dirty="0">
                <a:latin typeface="Cambria" panose="02040503050406030204" charset="0"/>
                <a:cs typeface="Cambria" panose="02040503050406030204" charset="0"/>
              </a:rPr>
            </a:br>
            <a:r>
              <a:rPr lang="el-GR" altLang="en-US" sz="2665" dirty="0">
                <a:latin typeface="Cambria" panose="02040503050406030204" charset="0"/>
                <a:cs typeface="Cambria" panose="02040503050406030204" charset="0"/>
              </a:rPr>
              <a:t>Αυτές είναι οι σύγχρονες μορφές της οικογένειας που υπάρχουν στις μέρες μας. </a:t>
            </a:r>
            <a:br>
              <a:rPr lang="el-GR" altLang="en-US" sz="2665" dirty="0">
                <a:latin typeface="Cambria" panose="02040503050406030204" charset="0"/>
                <a:cs typeface="Cambria" panose="02040503050406030204" charset="0"/>
              </a:rPr>
            </a:br>
            <a:r>
              <a:rPr lang="el-GR" altLang="en-US" sz="2400" b="1" dirty="0" err="1">
                <a:latin typeface="Cambria" panose="02040503050406030204" charset="0"/>
                <a:cs typeface="Cambria" panose="02040503050406030204" charset="0"/>
              </a:rPr>
              <a:t>Μονογονεϊκή</a:t>
            </a:r>
            <a:r>
              <a:rPr lang="el-GR" altLang="en-US" sz="2400" b="1" dirty="0">
                <a:latin typeface="Cambria" panose="02040503050406030204" charset="0"/>
                <a:cs typeface="Cambria" panose="02040503050406030204" charset="0"/>
              </a:rPr>
              <a:t> </a:t>
            </a:r>
            <a:r>
              <a:rPr lang="el-GR" altLang="en-US" sz="2400" b="1" dirty="0" smtClean="0">
                <a:latin typeface="Cambria" panose="02040503050406030204" charset="0"/>
                <a:cs typeface="Cambria" panose="02040503050406030204" charset="0"/>
              </a:rPr>
              <a:t>οικογένεια, Πυρηνική </a:t>
            </a:r>
            <a:r>
              <a:rPr lang="el-GR" altLang="en-US" sz="2400" b="1" dirty="0">
                <a:latin typeface="Cambria" panose="02040503050406030204" charset="0"/>
                <a:cs typeface="Cambria" panose="02040503050406030204" charset="0"/>
              </a:rPr>
              <a:t>ή χωρίς γάμο </a:t>
            </a:r>
            <a:r>
              <a:rPr lang="el-GR" altLang="en-US" sz="2400" b="1" dirty="0" smtClean="0">
                <a:latin typeface="Cambria" panose="02040503050406030204" charset="0"/>
                <a:cs typeface="Cambria" panose="02040503050406030204" charset="0"/>
              </a:rPr>
              <a:t>οικογένεια, Εκτεταμένη </a:t>
            </a:r>
            <a:r>
              <a:rPr lang="el-GR" altLang="en-US" sz="2400" b="1" dirty="0">
                <a:latin typeface="Cambria" panose="02040503050406030204" charset="0"/>
                <a:cs typeface="Cambria" panose="02040503050406030204" charset="0"/>
              </a:rPr>
              <a:t>οικογένεια</a:t>
            </a:r>
          </a:p>
        </p:txBody>
      </p:sp>
      <p:pic>
        <p:nvPicPr>
          <p:cNvPr id="3" name="Content Placeholder 2"/>
          <p:cNvPicPr>
            <a:picLocks noGrp="1" noChangeAspect="1"/>
          </p:cNvPicPr>
          <p:nvPr>
            <p:ph sz="half" idx="2"/>
          </p:nvPr>
        </p:nvPicPr>
        <p:blipFill>
          <a:blip r:embed="rId4" cstate="print"/>
          <a:stretch>
            <a:fillRect/>
          </a:stretch>
        </p:blipFill>
        <p:spPr>
          <a:xfrm>
            <a:off x="246912" y="3693761"/>
            <a:ext cx="3258820" cy="2704465"/>
          </a:xfrm>
          <a:prstGeom prst="rect">
            <a:avLst/>
          </a:prstGeom>
        </p:spPr>
      </p:pic>
      <p:pic>
        <p:nvPicPr>
          <p:cNvPr id="5" name="Picture 4"/>
          <p:cNvPicPr>
            <a:picLocks noChangeAspect="1"/>
          </p:cNvPicPr>
          <p:nvPr/>
        </p:nvPicPr>
        <p:blipFill>
          <a:blip r:embed="rId5" cstate="print"/>
          <a:stretch>
            <a:fillRect/>
          </a:stretch>
        </p:blipFill>
        <p:spPr>
          <a:xfrm>
            <a:off x="3813380" y="3710235"/>
            <a:ext cx="4313555" cy="2705100"/>
          </a:xfrm>
          <a:prstGeom prst="rect">
            <a:avLst/>
          </a:prstGeom>
        </p:spPr>
      </p:pic>
      <p:pic>
        <p:nvPicPr>
          <p:cNvPr id="6" name="Picture 5"/>
          <p:cNvPicPr>
            <a:picLocks noChangeAspect="1"/>
          </p:cNvPicPr>
          <p:nvPr/>
        </p:nvPicPr>
        <p:blipFill>
          <a:blip r:embed="rId6" cstate="print"/>
          <a:stretch>
            <a:fillRect/>
          </a:stretch>
        </p:blipFill>
        <p:spPr>
          <a:xfrm>
            <a:off x="8212798" y="3693761"/>
            <a:ext cx="4119245" cy="2705100"/>
          </a:xfrm>
          <a:prstGeom prst="rect">
            <a:avLst/>
          </a:prstGeom>
        </p:spPr>
      </p:pic>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stretch>
            <a:fillRect/>
          </a:stretch>
        </p:blipFill>
        <p:spPr>
          <a:xfrm>
            <a:off x="635" y="0"/>
            <a:ext cx="12191365" cy="6858000"/>
          </a:xfrm>
          <a:prstGeom prst="rect">
            <a:avLst/>
          </a:prstGeom>
        </p:spPr>
      </p:pic>
      <p:sp>
        <p:nvSpPr>
          <p:cNvPr id="2" name="Title 1"/>
          <p:cNvSpPr>
            <a:spLocks noGrp="1"/>
          </p:cNvSpPr>
          <p:nvPr>
            <p:ph type="title"/>
          </p:nvPr>
        </p:nvSpPr>
        <p:spPr>
          <a:xfrm>
            <a:off x="109855" y="479425"/>
            <a:ext cx="11925300" cy="3122295"/>
          </a:xfrm>
        </p:spPr>
        <p:txBody>
          <a:bodyPr>
            <a:noAutofit/>
          </a:bodyPr>
          <a:lstStyle/>
          <a:p>
            <a:r>
              <a:rPr lang="el-GR" altLang="en-US" sz="2400" dirty="0">
                <a:latin typeface="Cambria" panose="02040503050406030204" charset="0"/>
                <a:cs typeface="Cambria" panose="02040503050406030204" charset="0"/>
              </a:rPr>
              <a:t>Τα παιδιά</a:t>
            </a:r>
            <a:r>
              <a:rPr lang="el-GR" altLang="en-US" sz="2400" dirty="0" smtClean="0">
                <a:latin typeface="Cambria" panose="02040503050406030204" charset="0"/>
                <a:cs typeface="Cambria" panose="02040503050406030204" charset="0"/>
              </a:rPr>
              <a:t>, από </a:t>
            </a:r>
            <a:r>
              <a:rPr lang="el-GR" altLang="en-US" sz="2400" dirty="0">
                <a:latin typeface="Cambria" panose="02040503050406030204" charset="0"/>
                <a:cs typeface="Cambria" panose="02040503050406030204" charset="0"/>
              </a:rPr>
              <a:t>τη γέννησή τους και μέχρι να ενηλικιωθούν, βρίσκονται κοντά στους γονείς τους ή στον άνθρωπο που τους φροντίζει</a:t>
            </a:r>
            <a:r>
              <a:rPr lang="el-GR" altLang="en-US" sz="2400" dirty="0" smtClean="0">
                <a:latin typeface="Cambria" panose="02040503050406030204" charset="0"/>
                <a:cs typeface="Cambria" panose="02040503050406030204" charset="0"/>
              </a:rPr>
              <a:t>, για </a:t>
            </a:r>
            <a:r>
              <a:rPr lang="el-GR" altLang="en-US" sz="2400" dirty="0">
                <a:latin typeface="Cambria" panose="02040503050406030204" charset="0"/>
                <a:cs typeface="Cambria" panose="02040503050406030204" charset="0"/>
              </a:rPr>
              <a:t>να τους καλύπτουν τις βιολογικές</a:t>
            </a:r>
            <a:r>
              <a:rPr lang="el-GR" altLang="en-US" sz="2400" dirty="0" smtClean="0">
                <a:latin typeface="Cambria" panose="02040503050406030204" charset="0"/>
                <a:cs typeface="Cambria" panose="02040503050406030204" charset="0"/>
              </a:rPr>
              <a:t>, ψυχολογικές </a:t>
            </a:r>
            <a:r>
              <a:rPr lang="el-GR" altLang="en-US" sz="2400" dirty="0">
                <a:latin typeface="Cambria" panose="02040503050406030204" charset="0"/>
                <a:cs typeface="Cambria" panose="02040503050406030204" charset="0"/>
              </a:rPr>
              <a:t>και πνευματικές ανάγκες</a:t>
            </a:r>
            <a:r>
              <a:rPr lang="el-GR" altLang="en-US" sz="2400" dirty="0" smtClean="0">
                <a:latin typeface="Cambria" panose="02040503050406030204" charset="0"/>
                <a:cs typeface="Cambria" panose="02040503050406030204" charset="0"/>
              </a:rPr>
              <a:t>. Για </a:t>
            </a:r>
            <a:r>
              <a:rPr lang="el-GR" altLang="en-US" sz="2400" dirty="0">
                <a:latin typeface="Cambria" panose="02040503050406030204" charset="0"/>
                <a:cs typeface="Cambria" panose="02040503050406030204" charset="0"/>
              </a:rPr>
              <a:t>να ζήσει καλά το παιδί</a:t>
            </a:r>
            <a:r>
              <a:rPr lang="el-GR" altLang="en-US" sz="2400" dirty="0" smtClean="0">
                <a:latin typeface="Cambria" panose="02040503050406030204" charset="0"/>
                <a:cs typeface="Cambria" panose="02040503050406030204" charset="0"/>
              </a:rPr>
              <a:t>, πρέπει </a:t>
            </a:r>
            <a:r>
              <a:rPr lang="el-GR" altLang="en-US" sz="2400" dirty="0">
                <a:latin typeface="Cambria" panose="02040503050406030204" charset="0"/>
                <a:cs typeface="Cambria" panose="02040503050406030204" charset="0"/>
              </a:rPr>
              <a:t>να </a:t>
            </a:r>
            <a:r>
              <a:rPr lang="el-GR" altLang="en-US" sz="2400" dirty="0" smtClean="0">
                <a:latin typeface="Cambria" panose="02040503050406030204" charset="0"/>
                <a:cs typeface="Cambria" panose="02040503050406030204" charset="0"/>
              </a:rPr>
              <a:t>το φροντίζουμε </a:t>
            </a:r>
            <a:r>
              <a:rPr lang="el-GR" altLang="en-US" sz="2400" dirty="0">
                <a:latin typeface="Cambria" panose="02040503050406030204" charset="0"/>
                <a:cs typeface="Cambria" panose="02040503050406030204" charset="0"/>
              </a:rPr>
              <a:t>και να το ενθαρρύνουμε</a:t>
            </a:r>
            <a:r>
              <a:rPr lang="el-GR" altLang="en-US" sz="2400" dirty="0" smtClean="0">
                <a:latin typeface="Cambria" panose="02040503050406030204" charset="0"/>
                <a:cs typeface="Cambria" panose="02040503050406030204" charset="0"/>
              </a:rPr>
              <a:t>, γιατί </a:t>
            </a:r>
            <a:r>
              <a:rPr lang="el-GR" altLang="en-US" sz="2400" dirty="0">
                <a:latin typeface="Cambria" panose="02040503050406030204" charset="0"/>
                <a:cs typeface="Cambria" panose="02040503050406030204" charset="0"/>
              </a:rPr>
              <a:t>έτσι του δείχνουμε πως το αγαπάμε </a:t>
            </a:r>
            <a:r>
              <a:rPr lang="el-GR" altLang="en-US" sz="2400" dirty="0" smtClean="0">
                <a:latin typeface="Cambria" panose="02040503050406030204" charset="0"/>
                <a:cs typeface="Cambria" panose="02040503050406030204" charset="0"/>
              </a:rPr>
              <a:t>και πως, </a:t>
            </a:r>
            <a:r>
              <a:rPr lang="el-GR" altLang="en-US" sz="2400" dirty="0" err="1" smtClean="0">
                <a:latin typeface="Cambria" panose="02040503050406030204" charset="0"/>
                <a:cs typeface="Cambria" panose="02040503050406030204" charset="0"/>
              </a:rPr>
              <a:t>ό,τι</a:t>
            </a:r>
            <a:r>
              <a:rPr lang="el-GR" altLang="en-US" sz="2400" dirty="0" smtClean="0">
                <a:latin typeface="Cambria" panose="02040503050406030204" charset="0"/>
                <a:cs typeface="Cambria" panose="02040503050406030204" charset="0"/>
              </a:rPr>
              <a:t> </a:t>
            </a:r>
            <a:r>
              <a:rPr lang="el-GR" altLang="en-US" sz="2400" dirty="0">
                <a:latin typeface="Cambria" panose="02040503050406030204" charset="0"/>
                <a:cs typeface="Cambria" panose="02040503050406030204" charset="0"/>
              </a:rPr>
              <a:t>κι αν γίνει</a:t>
            </a:r>
            <a:r>
              <a:rPr lang="el-GR" altLang="en-US" sz="2400" dirty="0" smtClean="0">
                <a:latin typeface="Cambria" panose="02040503050406030204" charset="0"/>
                <a:cs typeface="Cambria" panose="02040503050406030204" charset="0"/>
              </a:rPr>
              <a:t>, θα </a:t>
            </a:r>
            <a:r>
              <a:rPr lang="el-GR" altLang="en-US" sz="2400" dirty="0">
                <a:latin typeface="Cambria" panose="02040503050406030204" charset="0"/>
                <a:cs typeface="Cambria" panose="02040503050406030204" charset="0"/>
              </a:rPr>
              <a:t>είμαστε δίπλα του</a:t>
            </a:r>
            <a:r>
              <a:rPr lang="el-GR" altLang="en-US" sz="2400" dirty="0" smtClean="0">
                <a:latin typeface="Cambria" panose="02040503050406030204" charset="0"/>
                <a:cs typeface="Cambria" panose="02040503050406030204" charset="0"/>
              </a:rPr>
              <a:t>. Ασφαλώς </a:t>
            </a:r>
            <a:r>
              <a:rPr lang="el-GR" altLang="en-US" sz="2400" dirty="0">
                <a:latin typeface="Cambria" panose="02040503050406030204" charset="0"/>
                <a:cs typeface="Cambria" panose="02040503050406030204" charset="0"/>
              </a:rPr>
              <a:t>πρέπει να του δίνουμε ελευθερία και επιλογές</a:t>
            </a:r>
            <a:r>
              <a:rPr lang="el-GR" altLang="en-US" sz="2400" dirty="0" smtClean="0">
                <a:latin typeface="Cambria" panose="02040503050406030204" charset="0"/>
                <a:cs typeface="Cambria" panose="02040503050406030204" charset="0"/>
              </a:rPr>
              <a:t>, γιατί </a:t>
            </a:r>
            <a:r>
              <a:rPr lang="el-GR" altLang="en-US" sz="2400" dirty="0">
                <a:latin typeface="Cambria" panose="02040503050406030204" charset="0"/>
                <a:cs typeface="Cambria" panose="02040503050406030204" charset="0"/>
              </a:rPr>
              <a:t>αν του επιβάλλουμε ή του επιβαρύνουμε το </a:t>
            </a:r>
            <a:r>
              <a:rPr lang="el-GR" altLang="en-US" sz="2400" dirty="0" smtClean="0">
                <a:latin typeface="Cambria" panose="02040503050406030204" charset="0"/>
                <a:cs typeface="Cambria" panose="02040503050406030204" charset="0"/>
              </a:rPr>
              <a:t>πρόγραμμα, αυτό </a:t>
            </a:r>
            <a:r>
              <a:rPr lang="el-GR" altLang="en-US" sz="2400" dirty="0">
                <a:latin typeface="Cambria" panose="02040503050406030204" charset="0"/>
                <a:cs typeface="Cambria" panose="02040503050406030204" charset="0"/>
              </a:rPr>
              <a:t>θα αγχωθεί και θα πιεστεί. Να αφήνουμε τα παιδιά να συγκρουστούν με τα άλλα παιδιά ,επειδή θα μάθουν να υπερασπίζονται τον εαυτό τους και την οικογένειά τους</a:t>
            </a:r>
            <a:r>
              <a:rPr lang="el-GR" altLang="en-US" sz="2400" dirty="0" smtClean="0">
                <a:latin typeface="Cambria" panose="02040503050406030204" charset="0"/>
                <a:cs typeface="Cambria" panose="02040503050406030204" charset="0"/>
              </a:rPr>
              <a:t>. Τέλος </a:t>
            </a:r>
            <a:r>
              <a:rPr lang="el-GR" altLang="en-US" sz="2400" dirty="0">
                <a:latin typeface="Cambria" panose="02040503050406030204" charset="0"/>
                <a:cs typeface="Cambria" panose="02040503050406030204" charset="0"/>
              </a:rPr>
              <a:t>,πρέπει να του μιλάμε όμορφα ,διότι αν του μιλάμε άσχημα ,θα επηρεαστεί και θα φέρεται έτσι και στη μελλοντική του οικογένεια.</a:t>
            </a:r>
          </a:p>
        </p:txBody>
      </p:sp>
      <p:pic>
        <p:nvPicPr>
          <p:cNvPr id="5" name="Content Placeholder 4"/>
          <p:cNvPicPr>
            <a:picLocks noGrp="1" noChangeAspect="1"/>
          </p:cNvPicPr>
          <p:nvPr>
            <p:ph sz="half" idx="2"/>
          </p:nvPr>
        </p:nvPicPr>
        <p:blipFill>
          <a:blip r:embed="rId3" cstate="print"/>
          <a:stretch>
            <a:fillRect/>
          </a:stretch>
        </p:blipFill>
        <p:spPr>
          <a:xfrm>
            <a:off x="3369945" y="3787140"/>
            <a:ext cx="5452745" cy="29006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000">
        <p:dissolve/>
      </p:transition>
    </mc:Choice>
    <mc:Fallback>
      <p:transition>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a:blip r:embed="rId2" cstate="print"/>
          <a:stretch>
            <a:fillRect/>
          </a:stretch>
        </p:blipFill>
        <p:spPr>
          <a:xfrm>
            <a:off x="635" y="-635"/>
            <a:ext cx="12192635" cy="6856730"/>
          </a:xfrm>
          <a:prstGeom prst="rect">
            <a:avLst/>
          </a:prstGeom>
        </p:spPr>
      </p:pic>
      <p:sp>
        <p:nvSpPr>
          <p:cNvPr id="2" name="Title 1"/>
          <p:cNvSpPr>
            <a:spLocks noGrp="1"/>
          </p:cNvSpPr>
          <p:nvPr>
            <p:ph type="title"/>
          </p:nvPr>
        </p:nvSpPr>
        <p:spPr>
          <a:xfrm>
            <a:off x="635" y="-635"/>
            <a:ext cx="12191365" cy="4561205"/>
          </a:xfrm>
        </p:spPr>
        <p:txBody>
          <a:bodyPr>
            <a:normAutofit/>
          </a:bodyPr>
          <a:lstStyle/>
          <a:p>
            <a:pPr algn="l">
              <a:lnSpc>
                <a:spcPct val="90000"/>
              </a:lnSpc>
            </a:pPr>
            <a:r>
              <a:rPr lang="el-GR" altLang="en-US" sz="2220" dirty="0">
                <a:latin typeface="Cambria" panose="02040503050406030204" charset="0"/>
                <a:cs typeface="Cambria" panose="02040503050406030204" charset="0"/>
              </a:rPr>
              <a:t>Τα παιδιά που δεν έχουν οικογένεια λοιπόν</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ωριμάζουν </a:t>
            </a:r>
            <a:r>
              <a:rPr lang="el-GR" altLang="en-US" sz="2220" dirty="0">
                <a:latin typeface="Cambria" panose="02040503050406030204" charset="0"/>
                <a:cs typeface="Cambria" panose="02040503050406030204" charset="0"/>
              </a:rPr>
              <a:t>από πολύ νωρίς</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δεν </a:t>
            </a:r>
            <a:r>
              <a:rPr lang="el-GR" altLang="en-US" sz="2220" dirty="0">
                <a:latin typeface="Cambria" panose="02040503050406030204" charset="0"/>
                <a:cs typeface="Cambria" panose="02040503050406030204" charset="0"/>
              </a:rPr>
              <a:t>ζουν την παιδική τους ηλικία όπως πρέπει</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με </a:t>
            </a:r>
            <a:r>
              <a:rPr lang="el-GR" altLang="en-US" sz="2220" dirty="0">
                <a:latin typeface="Cambria" panose="02040503050406030204" charset="0"/>
                <a:cs typeface="Cambria" panose="02040503050406030204" charset="0"/>
              </a:rPr>
              <a:t>χαρά και στοργή απ</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τους </a:t>
            </a:r>
            <a:r>
              <a:rPr lang="el-GR" altLang="en-US" sz="2220" dirty="0">
                <a:latin typeface="Cambria" panose="02040503050406030204" charset="0"/>
                <a:cs typeface="Cambria" panose="02040503050406030204" charset="0"/>
              </a:rPr>
              <a:t>γονείς και αναγκάζονται να πάρουν την ζωή τους στα χέρια τους</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Έτσι </a:t>
            </a:r>
            <a:r>
              <a:rPr lang="el-GR" altLang="en-US" sz="2220" dirty="0">
                <a:latin typeface="Cambria" panose="02040503050406030204" charset="0"/>
                <a:cs typeface="Cambria" panose="02040503050406030204" charset="0"/>
              </a:rPr>
              <a:t>αντιμετωπίζουν πολλά προβλήματα κατά την διάρκεια της νεαρής τους ηλικίας</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Μπορεί </a:t>
            </a:r>
            <a:r>
              <a:rPr lang="el-GR" altLang="en-US" sz="2220" dirty="0">
                <a:latin typeface="Cambria" panose="02040503050406030204" charset="0"/>
                <a:cs typeface="Cambria" panose="02040503050406030204" charset="0"/>
              </a:rPr>
              <a:t>να πέσουν σε πολύ μεγάλη φτώχια λόγου ότι μπορεί να μην έχουν λεφτά ή κάποιον συγγενή που μπορεί να τους βοηθήσει</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Οι </a:t>
            </a:r>
            <a:r>
              <a:rPr lang="el-GR" altLang="en-US" sz="2220" dirty="0">
                <a:latin typeface="Cambria" panose="02040503050406030204" charset="0"/>
                <a:cs typeface="Cambria" panose="02040503050406030204" charset="0"/>
              </a:rPr>
              <a:t>συνθήκες της καθημερινότητάς τους</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είναι </a:t>
            </a:r>
            <a:r>
              <a:rPr lang="el-GR" altLang="en-US" sz="2220" dirty="0">
                <a:latin typeface="Cambria" panose="02040503050406030204" charset="0"/>
                <a:cs typeface="Cambria" panose="02040503050406030204" charset="0"/>
              </a:rPr>
              <a:t>επικίνδυνες γιατί μπορεί να τους επιτεθούν</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να </a:t>
            </a:r>
            <a:r>
              <a:rPr lang="el-GR" altLang="en-US" sz="2220" dirty="0">
                <a:latin typeface="Cambria" panose="02040503050406030204" charset="0"/>
                <a:cs typeface="Cambria" panose="02040503050406030204" charset="0"/>
              </a:rPr>
              <a:t>τους κλέψουν</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να </a:t>
            </a:r>
            <a:r>
              <a:rPr lang="el-GR" altLang="en-US" sz="2220" dirty="0">
                <a:latin typeface="Cambria" panose="02040503050406030204" charset="0"/>
                <a:cs typeface="Cambria" panose="02040503050406030204" charset="0"/>
              </a:rPr>
              <a:t>τους εκμεταλλευτούν ακόμα και να τους κακομεταχειριστούν ασκώντας τους είτε λεκτική είτε σωματική βία</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Πρέπει </a:t>
            </a:r>
            <a:r>
              <a:rPr lang="el-GR" altLang="en-US" sz="2220" dirty="0">
                <a:latin typeface="Cambria" panose="02040503050406030204" charset="0"/>
                <a:cs typeface="Cambria" panose="02040503050406030204" charset="0"/>
              </a:rPr>
              <a:t>να δουλέψουν μόνοι τους για να έχουν τα απαραίτητα για να μπορούν να ζήσουν</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Μέσα </a:t>
            </a:r>
            <a:r>
              <a:rPr lang="el-GR" altLang="en-US" sz="2220" dirty="0">
                <a:latin typeface="Cambria" panose="02040503050406030204" charset="0"/>
                <a:cs typeface="Cambria" panose="02040503050406030204" charset="0"/>
              </a:rPr>
              <a:t>από όλα αυτά μάλιστα αλλάζει και ο χαρακτήρας τους με αυτά που βλέπουν και βιώνουν</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Κάποιες </a:t>
            </a:r>
            <a:r>
              <a:rPr lang="el-GR" altLang="en-US" sz="2220" dirty="0">
                <a:latin typeface="Cambria" panose="02040503050406030204" charset="0"/>
                <a:cs typeface="Cambria" panose="02040503050406030204" charset="0"/>
              </a:rPr>
              <a:t>φορές δεν εμπιστεύονται εύκολα</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μπορεί </a:t>
            </a:r>
            <a:r>
              <a:rPr lang="el-GR" altLang="en-US" sz="2220" dirty="0">
                <a:latin typeface="Cambria" panose="02040503050406030204" charset="0"/>
                <a:cs typeface="Cambria" panose="02040503050406030204" charset="0"/>
              </a:rPr>
              <a:t>να γίνουν επιθετικοί και κλείνονται στον εαυτό τους</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Τα </a:t>
            </a:r>
            <a:r>
              <a:rPr lang="el-GR" altLang="en-US" sz="2220" dirty="0">
                <a:latin typeface="Cambria" panose="02040503050406030204" charset="0"/>
                <a:cs typeface="Cambria" panose="02040503050406030204" charset="0"/>
              </a:rPr>
              <a:t>προβλήματα των νέων χωρίς οικογένεια οφείλονται κυρίως στον τρόπο που τους αντιμετωπίζει η κοινωνία</a:t>
            </a:r>
            <a:r>
              <a:rPr lang="el-GR" altLang="en-US" sz="2220" dirty="0" smtClean="0">
                <a:latin typeface="Cambria" panose="02040503050406030204" charset="0"/>
                <a:cs typeface="Cambria" panose="02040503050406030204" charset="0"/>
              </a:rPr>
              <a:t>.</a:t>
            </a:r>
            <a:r>
              <a:rPr lang="en-US" altLang="en-US" sz="2220" dirty="0" smtClean="0">
                <a:latin typeface="Cambria" panose="02040503050406030204" charset="0"/>
                <a:cs typeface="Cambria" panose="02040503050406030204" charset="0"/>
              </a:rPr>
              <a:t> </a:t>
            </a:r>
            <a:r>
              <a:rPr lang="el-GR" altLang="en-US" sz="2220" dirty="0" smtClean="0">
                <a:latin typeface="Cambria" panose="02040503050406030204" charset="0"/>
                <a:cs typeface="Cambria" panose="02040503050406030204" charset="0"/>
              </a:rPr>
              <a:t>Δεν </a:t>
            </a:r>
            <a:r>
              <a:rPr lang="el-GR" altLang="en-US" sz="2220" dirty="0">
                <a:latin typeface="Cambria" panose="02040503050406030204" charset="0"/>
                <a:cs typeface="Cambria" panose="02040503050406030204" charset="0"/>
              </a:rPr>
              <a:t>θα έπρεπε να είναι δακτυλοδεικτούμενοι αλλά να τους αγκαλιάσουν και να τους θεραπεύσουν το κενό της απώλειας της οικογένειας .</a:t>
            </a:r>
          </a:p>
        </p:txBody>
      </p:sp>
      <p:pic>
        <p:nvPicPr>
          <p:cNvPr id="7" name="Picture 6"/>
          <p:cNvPicPr>
            <a:picLocks noChangeAspect="1"/>
          </p:cNvPicPr>
          <p:nvPr/>
        </p:nvPicPr>
        <p:blipFill>
          <a:blip r:embed="rId3" cstate="print"/>
          <a:stretch>
            <a:fillRect/>
          </a:stretch>
        </p:blipFill>
        <p:spPr>
          <a:xfrm>
            <a:off x="3298825" y="4290060"/>
            <a:ext cx="5338445" cy="2453640"/>
          </a:xfrm>
          <a:prstGeom prst="rect">
            <a:avLst/>
          </a:prstGeo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a:blip r:embed="rId3" cstate="print"/>
          <a:stretch>
            <a:fillRect/>
          </a:stretch>
        </p:blipFill>
        <p:spPr>
          <a:xfrm>
            <a:off x="0" y="0"/>
            <a:ext cx="12192635" cy="6859270"/>
          </a:xfrm>
          <a:prstGeom prst="rect">
            <a:avLst/>
          </a:prstGeom>
        </p:spPr>
      </p:pic>
      <p:sp>
        <p:nvSpPr>
          <p:cNvPr id="2" name="Title 1"/>
          <p:cNvSpPr>
            <a:spLocks noGrp="1"/>
          </p:cNvSpPr>
          <p:nvPr>
            <p:ph type="title"/>
          </p:nvPr>
        </p:nvSpPr>
        <p:spPr>
          <a:xfrm>
            <a:off x="494271" y="510746"/>
            <a:ext cx="10859530" cy="6137189"/>
          </a:xfrm>
        </p:spPr>
        <p:txBody>
          <a:bodyPr>
            <a:normAutofit/>
          </a:bodyPr>
          <a:lstStyle/>
          <a:p>
            <a:r>
              <a:rPr lang="el-GR" altLang="en-US" i="1" u="sng" dirty="0" smtClean="0">
                <a:solidFill>
                  <a:schemeClr val="tx1"/>
                </a:solidFill>
                <a:effectLst>
                  <a:outerShdw blurRad="38100" dist="38100" dir="2700000" algn="tl">
                    <a:srgbClr val="000000">
                      <a:alpha val="43137"/>
                    </a:srgbClr>
                  </a:outerShdw>
                </a:effectLst>
                <a:latin typeface="Cambria" panose="02040503050406030204" charset="0"/>
                <a:cs typeface="Cambria" panose="02040503050406030204" charset="0"/>
              </a:rPr>
              <a:t>Σας ευχαριστούμε!!!</a:t>
            </a:r>
            <a:r>
              <a:rPr lang="en-US" altLang="en-US" i="1" u="sng" dirty="0" smtClean="0">
                <a:effectLst>
                  <a:outerShdw blurRad="38100" dist="38100" dir="2700000" algn="tl">
                    <a:srgbClr val="000000">
                      <a:alpha val="43137"/>
                    </a:srgbClr>
                  </a:outerShdw>
                </a:effectLst>
                <a:latin typeface="Cambria" panose="02040503050406030204" charset="0"/>
                <a:cs typeface="Cambria" panose="02040503050406030204" charset="0"/>
              </a:rPr>
              <a:t> </a:t>
            </a:r>
            <a:br>
              <a:rPr lang="en-US" altLang="en-US" i="1" u="sng" dirty="0" smtClean="0">
                <a:effectLst>
                  <a:outerShdw blurRad="38100" dist="38100" dir="2700000" algn="tl">
                    <a:srgbClr val="000000">
                      <a:alpha val="43137"/>
                    </a:srgbClr>
                  </a:outerShdw>
                </a:effectLst>
                <a:latin typeface="Cambria" panose="02040503050406030204" charset="0"/>
                <a:cs typeface="Cambria" panose="02040503050406030204" charset="0"/>
              </a:rPr>
            </a:br>
            <a:r>
              <a:rPr lang="el-GR" altLang="en-US" sz="3600" dirty="0" smtClean="0">
                <a:solidFill>
                  <a:schemeClr val="tx1"/>
                </a:solidFill>
                <a:effectLst/>
                <a:latin typeface="Cambria" panose="02040503050406030204" charset="0"/>
                <a:cs typeface="Cambria" panose="02040503050406030204" charset="0"/>
              </a:rPr>
              <a:t>Μερικά βίντεο σχετικά με την οικογένεια και το παιδί</a:t>
            </a:r>
            <a:br>
              <a:rPr lang="el-GR" altLang="en-US" sz="3600" dirty="0" smtClean="0">
                <a:solidFill>
                  <a:schemeClr val="tx1"/>
                </a:solidFill>
                <a:effectLst/>
                <a:latin typeface="Cambria" panose="02040503050406030204" charset="0"/>
                <a:cs typeface="Cambria" panose="02040503050406030204" charset="0"/>
              </a:rPr>
            </a:br>
            <a:r>
              <a:rPr lang="el-GR" altLang="en-US" sz="3600" dirty="0" smtClean="0">
                <a:solidFill>
                  <a:schemeClr val="tx1"/>
                </a:solidFill>
                <a:effectLst/>
                <a:latin typeface="Cambria" panose="02040503050406030204" charset="0"/>
                <a:cs typeface="Cambria" panose="02040503050406030204" charset="0"/>
              </a:rPr>
              <a:t/>
            </a:r>
            <a:br>
              <a:rPr lang="el-GR" altLang="en-US" sz="3600" dirty="0" smtClean="0">
                <a:solidFill>
                  <a:schemeClr val="tx1"/>
                </a:solidFill>
                <a:effectLst/>
                <a:latin typeface="Cambria" panose="02040503050406030204" charset="0"/>
                <a:cs typeface="Cambria" panose="02040503050406030204" charset="0"/>
              </a:rPr>
            </a:br>
            <a:r>
              <a:rPr lang="el-GR" altLang="en-US" sz="3600" dirty="0" smtClean="0">
                <a:solidFill>
                  <a:schemeClr val="tx1"/>
                </a:solidFill>
                <a:effectLst/>
                <a:latin typeface="Cambria" panose="02040503050406030204" charset="0"/>
                <a:cs typeface="Cambria" panose="02040503050406030204" charset="0"/>
              </a:rPr>
              <a:t>https://www.youtube.com/watch?v=WQJhuAfVTqo</a:t>
            </a:r>
            <a:br>
              <a:rPr lang="el-GR" altLang="en-US" sz="3600" dirty="0" smtClean="0">
                <a:solidFill>
                  <a:schemeClr val="tx1"/>
                </a:solidFill>
                <a:effectLst/>
                <a:latin typeface="Cambria" panose="02040503050406030204" charset="0"/>
                <a:cs typeface="Cambria" panose="02040503050406030204" charset="0"/>
              </a:rPr>
            </a:br>
            <a:r>
              <a:rPr lang="el-GR" altLang="en-US" sz="3600" dirty="0" smtClean="0">
                <a:solidFill>
                  <a:schemeClr val="tx1"/>
                </a:solidFill>
                <a:effectLst/>
                <a:latin typeface="Cambria" panose="02040503050406030204" charset="0"/>
                <a:cs typeface="Cambria" panose="02040503050406030204" charset="0"/>
              </a:rPr>
              <a:t>https://youtu.be/gVC-4j0JkgY</a:t>
            </a:r>
            <a:br>
              <a:rPr lang="el-GR" altLang="en-US" sz="3600" dirty="0" smtClean="0">
                <a:solidFill>
                  <a:schemeClr val="tx1"/>
                </a:solidFill>
                <a:effectLst/>
                <a:latin typeface="Cambria" panose="02040503050406030204" charset="0"/>
                <a:cs typeface="Cambria" panose="02040503050406030204" charset="0"/>
              </a:rPr>
            </a:br>
            <a:r>
              <a:rPr lang="el-GR" altLang="en-US" sz="3600" dirty="0" smtClean="0">
                <a:solidFill>
                  <a:schemeClr val="tx1"/>
                </a:solidFill>
                <a:effectLst/>
                <a:latin typeface="Cambria" panose="02040503050406030204" charset="0"/>
                <a:cs typeface="Cambria" panose="02040503050406030204" charset="0"/>
              </a:rPr>
              <a:t/>
            </a:r>
            <a:br>
              <a:rPr lang="el-GR" altLang="en-US" sz="3600" dirty="0" smtClean="0">
                <a:solidFill>
                  <a:schemeClr val="tx1"/>
                </a:solidFill>
                <a:effectLst/>
                <a:latin typeface="Cambria" panose="02040503050406030204" charset="0"/>
                <a:cs typeface="Cambria" panose="02040503050406030204" charset="0"/>
              </a:rPr>
            </a:br>
            <a:r>
              <a:rPr lang="el-GR" altLang="en-US" i="1" u="sng" dirty="0" smtClean="0">
                <a:solidFill>
                  <a:schemeClr val="tx1"/>
                </a:solidFill>
                <a:effectLst>
                  <a:outerShdw blurRad="38100" dist="38100" dir="2700000" algn="tl">
                    <a:srgbClr val="000000">
                      <a:alpha val="43137"/>
                    </a:srgbClr>
                  </a:outerShdw>
                </a:effectLst>
                <a:latin typeface="Cambria" panose="02040503050406030204" charset="0"/>
                <a:cs typeface="Cambria" panose="02040503050406030204" charset="0"/>
              </a:rPr>
              <a:t/>
            </a:r>
            <a:br>
              <a:rPr lang="el-GR" altLang="en-US" i="1" u="sng" dirty="0" smtClean="0">
                <a:solidFill>
                  <a:schemeClr val="tx1"/>
                </a:solidFill>
                <a:effectLst>
                  <a:outerShdw blurRad="38100" dist="38100" dir="2700000" algn="tl">
                    <a:srgbClr val="000000">
                      <a:alpha val="43137"/>
                    </a:srgbClr>
                  </a:outerShdw>
                </a:effectLst>
                <a:latin typeface="Cambria" panose="02040503050406030204" charset="0"/>
                <a:cs typeface="Cambria" panose="02040503050406030204" charset="0"/>
              </a:rPr>
            </a:br>
            <a:endParaRPr lang="el-GR" altLang="en-US" i="1" u="sng" dirty="0">
              <a:solidFill>
                <a:schemeClr val="tx1"/>
              </a:solidFill>
              <a:effectLst>
                <a:outerShdw blurRad="38100" dist="38100" dir="2700000" algn="tl">
                  <a:srgbClr val="000000">
                    <a:alpha val="43137"/>
                  </a:srgbClr>
                </a:outerShdw>
              </a:effectLst>
              <a:latin typeface="Cambria" panose="02040503050406030204" charset="0"/>
              <a:cs typeface="Cambria" panose="02040503050406030204" charset="0"/>
            </a:endParaRPr>
          </a:p>
        </p:txBody>
      </p:sp>
    </p:spTree>
  </p:cSld>
  <p:clrMapOvr>
    <a:masterClrMapping/>
  </p:clrMapOvr>
  <p:transition>
    <p:newsfla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TotalTime>
  <Words>677</Words>
  <Application>Microsoft Office PowerPoint</Application>
  <PresentationFormat>Προσαρμογή</PresentationFormat>
  <Paragraphs>19</Paragraphs>
  <Slides>7</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Office Theme</vt:lpstr>
      <vt:lpstr>«Σύμβαση για τα δικαιώματα του παιδιού»</vt:lpstr>
      <vt:lpstr>Οικογενειακό περιβάλλον και παιδί</vt:lpstr>
      <vt:lpstr>ΕΙΣΑΓΩΓΗ</vt:lpstr>
      <vt:lpstr>Αρχικά ως μία μορφή οικογένειας είναι  η μονογονεϊκή οικογένεια που αποτελείται από ένα ή περισσότερα παιδιά και τον έναν γονέα. Επίσης υπάρχει και η πυρηνική οικογένεια που αποτελεί την κύρια μορφή της οικογένειας. Δημιουργείται με το γάμο και αποτελείται από τους συζύγους μόνο ή από τους συζύγους και τα παιδιά. Μια ακόμα μορφή είναι η οικογένεια χωρίς γάμο με ζευγάρια που συζούν μαζί με τα παιδιά ή χωρίς. Τέλος, η εκτεταμένη οικογένεια  αποτελείται από τρεις ή περισσότερες γενιές που ζουν στο ίδιο σπίτι όπως (παππούς, γιαγιά, παιδιά, γονείς). Αυτές είναι οι σύγχρονες μορφές της οικογένειας που υπάρχουν στις μέρες μας.  Μονογονεϊκή οικογένεια, Πυρηνική ή χωρίς γάμο οικογένεια, Εκτεταμένη οικογένεια</vt:lpstr>
      <vt:lpstr>Τα παιδιά, από τη γέννησή τους και μέχρι να ενηλικιωθούν, βρίσκονται κοντά στους γονείς τους ή στον άνθρωπο που τους φροντίζει, για να τους καλύπτουν τις βιολογικές, ψυχολογικές και πνευματικές ανάγκες. Για να ζήσει καλά το παιδί, πρέπει να το φροντίζουμε και να το ενθαρρύνουμε, γιατί έτσι του δείχνουμε πως το αγαπάμε και πως, ό,τι κι αν γίνει, θα είμαστε δίπλα του. Ασφαλώς πρέπει να του δίνουμε ελευθερία και επιλογές, γιατί αν του επιβάλλουμε ή του επιβαρύνουμε το πρόγραμμα, αυτό θα αγχωθεί και θα πιεστεί. Να αφήνουμε τα παιδιά να συγκρουστούν με τα άλλα παιδιά ,επειδή θα μάθουν να υπερασπίζονται τον εαυτό τους και την οικογένειά τους. Τέλος ,πρέπει να του μιλάμε όμορφα ,διότι αν του μιλάμε άσχημα ,θα επηρεαστεί και θα φέρεται έτσι και στη μελλοντική του οικογένεια.</vt:lpstr>
      <vt:lpstr>Τα παιδιά που δεν έχουν οικογένεια λοιπόν, ωριμάζουν από πολύ νωρίς, δεν ζουν την παιδική τους ηλικία όπως πρέπει, με χαρά και στοργή απ’ τους γονείς και αναγκάζονται να πάρουν την ζωή τους στα χέρια τους. Έτσι αντιμετωπίζουν πολλά προβλήματα κατά την διάρκεια της νεαρής τους ηλικίας. Μπορεί να πέσουν σε πολύ μεγάλη φτώχια λόγου ότι μπορεί να μην έχουν λεφτά ή κάποιον συγγενή που μπορεί να τους βοηθήσει. Οι συνθήκες της καθημερινότητάς τους, είναι επικίνδυνες γιατί μπορεί να τους επιτεθούν, να τους κλέψουν, να τους εκμεταλλευτούν ακόμα και να τους κακομεταχειριστούν ασκώντας τους είτε λεκτική είτε σωματική βία. Πρέπει να δουλέψουν μόνοι τους για να έχουν τα απαραίτητα για να μπορούν να ζήσουν. Μέσα από όλα αυτά μάλιστα αλλάζει και ο χαρακτήρας τους με αυτά που βλέπουν και βιώνουν. Κάποιες φορές δεν εμπιστεύονται εύκολα, μπορεί να γίνουν επιθετικοί και κλείνονται στον εαυτό τους. Τα προβλήματα των νέων χωρίς οικογένεια οφείλονται κυρίως στον τρόπο που τους αντιμετωπίζει η κοινωνία. Δεν θα έπρεπε να είναι δακτυλοδεικτούμενοι αλλά να τους αγκαλιάσουν και να τους θεραπεύσουν το κενό της απώλειας της οικογένειας .</vt:lpstr>
      <vt:lpstr>Σας ευχαριστούμε!!!  Μερικά βίντεο σχετικά με την οικογένεια και το παιδί  https://www.youtube.com/watch?v=WQJhuAfVTqo https://youtu.be/gVC-4j0JkgY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Οικογενειακό περιβάλλον και παιδί</dc:title>
  <dc:creator/>
  <cp:lastModifiedBy>Pc User</cp:lastModifiedBy>
  <cp:revision>10</cp:revision>
  <dcterms:created xsi:type="dcterms:W3CDTF">2020-12-03T17:18:00Z</dcterms:created>
  <dcterms:modified xsi:type="dcterms:W3CDTF">2021-09-05T19:05:41Z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1033-11.2.0.9889</vt:lpwstr>
  </property>
</Properties>
</file>