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Raleway" panose="020B0604020202020204" pitchFamily="2" charset="0"/>
      <p:regular r:id="rId8"/>
      <p:bold r:id="rId9"/>
      <p:italic r:id="rId10"/>
      <p:boldItalic r:id="rId11"/>
    </p:embeddedFont>
    <p:embeddedFont>
      <p:font typeface="Source Sans Pro" panose="020B0503030403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0f68374b8a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0f68374b8a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f68374b8a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0f68374b8a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f68374b8a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f68374b8a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f68374b8a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0f68374b8a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201925" y="1145750"/>
            <a:ext cx="8520600" cy="149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200" dirty="0"/>
              <a:t>Αντίδραση: μια πολύσημη λέξη</a:t>
            </a:r>
            <a:endParaRPr sz="6200" dirty="0"/>
          </a:p>
        </p:txBody>
      </p:sp>
      <p:sp>
        <p:nvSpPr>
          <p:cNvPr id="59" name="Google Shape;59;p13"/>
          <p:cNvSpPr txBox="1"/>
          <p:nvPr/>
        </p:nvSpPr>
        <p:spPr>
          <a:xfrm>
            <a:off x="4579620" y="3471475"/>
            <a:ext cx="42771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700" dirty="0">
                <a:latin typeface="Source Sans Pro"/>
                <a:ea typeface="Source Sans Pro"/>
                <a:cs typeface="Source Sans Pro"/>
                <a:sym typeface="Source Sans Pro"/>
              </a:rPr>
              <a:t>Α. Ν</a:t>
            </a:r>
            <a:endParaRPr sz="1700" dirty="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700" dirty="0">
                <a:latin typeface="Source Sans Pro"/>
                <a:ea typeface="Source Sans Pro"/>
                <a:cs typeface="Source Sans Pro"/>
                <a:sym typeface="Source Sans Pro"/>
              </a:rPr>
              <a:t>Β. Γ</a:t>
            </a:r>
            <a:endParaRPr sz="1700" dirty="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700" dirty="0">
                <a:latin typeface="Source Sans Pro"/>
                <a:ea typeface="Source Sans Pro"/>
                <a:cs typeface="Source Sans Pro"/>
                <a:sym typeface="Source Sans Pro"/>
              </a:rPr>
              <a:t>Δ. Α</a:t>
            </a:r>
            <a:endParaRPr sz="1700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/>
        </p:nvSpPr>
        <p:spPr>
          <a:xfrm>
            <a:off x="1145000" y="1568950"/>
            <a:ext cx="78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4" name="3 - Εικόνα" descr="Στιγμιότυπο οθόνης 2022-01-23 1335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2479"/>
            <a:ext cx="9144000" cy="427854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313475"/>
            <a:ext cx="8520600" cy="42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l" sz="1750" b="1" u="sng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1)Σημασία:</a:t>
            </a:r>
            <a:r>
              <a:rPr lang="el" sz="1750" i="1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ενέργεια που έχει ως αιτία μια άλλη ενέργεια ή κατάσταση</a:t>
            </a:r>
            <a:endParaRPr sz="1750" i="1" dirty="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l" sz="1750" b="1" u="sng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1)Πρόταση:  </a:t>
            </a:r>
            <a:r>
              <a:rPr lang="el" sz="1750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Η απόφαση του βασιλιά προκάλεσε πολλές </a:t>
            </a:r>
            <a:r>
              <a:rPr lang="el" sz="1750" u="sng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αντιδράσεις</a:t>
            </a:r>
            <a:r>
              <a:rPr lang="el" sz="1750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στον λαό.</a:t>
            </a:r>
            <a:endParaRPr sz="1750" dirty="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l" sz="1750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1750" dirty="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l" sz="1750" b="1" u="sng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2)Σημασία: </a:t>
            </a:r>
            <a:r>
              <a:rPr lang="el" sz="1750" i="1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η αλληλεπίδραση μεταξύ δύο ή περισσότερων χημικών στοιχείων ή ενώσεων που έχει ως αποτέλεσμα τη δημιουργία άλλης χημικής ένωσης</a:t>
            </a:r>
            <a:endParaRPr sz="1750" i="1" dirty="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l" sz="1750" b="1" u="sng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2)Πρόταση: </a:t>
            </a:r>
            <a:r>
              <a:rPr lang="el" sz="1750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Στα όξινα </a:t>
            </a:r>
            <a:r>
              <a:rPr lang="el" sz="175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διαλύματα παρατηρείται </a:t>
            </a:r>
            <a:r>
              <a:rPr lang="el" sz="1750" u="sng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αντίδραση</a:t>
            </a:r>
            <a:r>
              <a:rPr lang="el" sz="1750" dirty="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με τα ανθρακικά άλατα και παράγεται διοξείδιο του άνθρακα</a:t>
            </a:r>
            <a:endParaRPr sz="2500" dirty="0"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7738" y="3037490"/>
            <a:ext cx="2806262" cy="2106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10350" y="3343263"/>
            <a:ext cx="2533650" cy="18002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433675" y="361950"/>
            <a:ext cx="8119800" cy="32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l" sz="1750" b="1" u="sng">
                <a:solidFill>
                  <a:schemeClr val="accent1"/>
                </a:solidFill>
                <a:highlight>
                  <a:srgbClr val="FFFFFF"/>
                </a:highlight>
              </a:rPr>
              <a:t>3)Σημασία:</a:t>
            </a:r>
            <a:r>
              <a:rPr lang="el" sz="1750">
                <a:solidFill>
                  <a:schemeClr val="accent1"/>
                </a:solidFill>
                <a:highlight>
                  <a:srgbClr val="FFFFFF"/>
                </a:highlight>
              </a:rPr>
              <a:t> </a:t>
            </a:r>
            <a:r>
              <a:rPr lang="el" sz="1750" i="1">
                <a:solidFill>
                  <a:schemeClr val="accent1"/>
                </a:solidFill>
                <a:highlight>
                  <a:srgbClr val="FFFFFF"/>
                </a:highlight>
              </a:rPr>
              <a:t>ψυχική αντίδραση</a:t>
            </a:r>
            <a:endParaRPr sz="1750" i="1">
              <a:solidFill>
                <a:schemeClr val="accent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l" sz="1750" b="1" u="sng">
                <a:solidFill>
                  <a:schemeClr val="accent1"/>
                </a:solidFill>
                <a:highlight>
                  <a:srgbClr val="FFFFFF"/>
                </a:highlight>
              </a:rPr>
              <a:t>3)Πρόταση: </a:t>
            </a:r>
            <a:r>
              <a:rPr lang="el" sz="1750">
                <a:solidFill>
                  <a:schemeClr val="accent1"/>
                </a:solidFill>
                <a:highlight>
                  <a:srgbClr val="FFFFFF"/>
                </a:highlight>
              </a:rPr>
              <a:t>Ο θάνατος του τραγουδιστή “Mad Clip” προκάλεσε </a:t>
            </a:r>
            <a:r>
              <a:rPr lang="el" sz="1750" u="sng">
                <a:solidFill>
                  <a:schemeClr val="accent1"/>
                </a:solidFill>
                <a:highlight>
                  <a:srgbClr val="FFFFFF"/>
                </a:highlight>
              </a:rPr>
              <a:t>αντιδράσεις</a:t>
            </a:r>
            <a:r>
              <a:rPr lang="el" sz="1750">
                <a:solidFill>
                  <a:schemeClr val="accent1"/>
                </a:solidFill>
                <a:highlight>
                  <a:srgbClr val="FFFFFF"/>
                </a:highlight>
              </a:rPr>
              <a:t> λύπης στην ελληνική νεολαία.</a:t>
            </a:r>
            <a:endParaRPr sz="1750">
              <a:solidFill>
                <a:schemeClr val="accent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l" sz="1750">
                <a:solidFill>
                  <a:schemeClr val="accent1"/>
                </a:solidFill>
                <a:highlight>
                  <a:srgbClr val="FFFFFF"/>
                </a:highlight>
              </a:rPr>
              <a:t> </a:t>
            </a:r>
            <a:endParaRPr sz="1750">
              <a:solidFill>
                <a:schemeClr val="accent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l" sz="1750" b="1" u="sng">
                <a:solidFill>
                  <a:schemeClr val="accent1"/>
                </a:solidFill>
                <a:highlight>
                  <a:srgbClr val="FFFFFF"/>
                </a:highlight>
              </a:rPr>
              <a:t>4)Σημασία: </a:t>
            </a:r>
            <a:r>
              <a:rPr lang="el" sz="1750">
                <a:solidFill>
                  <a:schemeClr val="accent1"/>
                </a:solidFill>
                <a:highlight>
                  <a:srgbClr val="FFFFFF"/>
                </a:highlight>
              </a:rPr>
              <a:t>η </a:t>
            </a:r>
            <a:r>
              <a:rPr lang="el" sz="1750" i="1">
                <a:solidFill>
                  <a:schemeClr val="accent1"/>
                </a:solidFill>
                <a:highlight>
                  <a:srgbClr val="FFFFFF"/>
                </a:highlight>
              </a:rPr>
              <a:t>διάσπαση του πυρήνα του ατόμου ενός ραδιενεργού στοιχείου</a:t>
            </a:r>
            <a:endParaRPr sz="1750" i="1">
              <a:solidFill>
                <a:schemeClr val="accent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l" sz="1750" b="1" u="sng">
                <a:solidFill>
                  <a:schemeClr val="accent1"/>
                </a:solidFill>
                <a:highlight>
                  <a:srgbClr val="FFFFFF"/>
                </a:highlight>
              </a:rPr>
              <a:t>4)Πρόταση:</a:t>
            </a:r>
            <a:r>
              <a:rPr lang="el" sz="1750" u="sng">
                <a:solidFill>
                  <a:schemeClr val="accent1"/>
                </a:solidFill>
                <a:highlight>
                  <a:srgbClr val="FFFFFF"/>
                </a:highlight>
              </a:rPr>
              <a:t> </a:t>
            </a:r>
            <a:r>
              <a:rPr lang="el" sz="1750">
                <a:solidFill>
                  <a:srgbClr val="202122"/>
                </a:solidFill>
                <a:highlight>
                  <a:srgbClr val="FFFFFF"/>
                </a:highlight>
              </a:rPr>
              <a:t>Η </a:t>
            </a:r>
            <a:r>
              <a:rPr lang="el" sz="1750">
                <a:solidFill>
                  <a:schemeClr val="dk2"/>
                </a:solidFill>
              </a:rPr>
              <a:t>αλυσιδωτή </a:t>
            </a:r>
            <a:r>
              <a:rPr lang="el" sz="1750" u="sng">
                <a:solidFill>
                  <a:schemeClr val="dk2"/>
                </a:solidFill>
              </a:rPr>
              <a:t>αντίδραση</a:t>
            </a:r>
            <a:r>
              <a:rPr lang="el" sz="1750">
                <a:solidFill>
                  <a:schemeClr val="dk2"/>
                </a:solidFill>
              </a:rPr>
              <a:t> είναι η σχάση των </a:t>
            </a:r>
            <a:r>
              <a:rPr lang="el" sz="1750">
                <a:solidFill>
                  <a:schemeClr val="dk2"/>
                </a:solidFill>
                <a:highlight>
                  <a:srgbClr val="FFFFFF"/>
                </a:highlight>
              </a:rPr>
              <a:t>πυρήνων</a:t>
            </a:r>
            <a:r>
              <a:rPr lang="el" sz="1750">
                <a:solidFill>
                  <a:srgbClr val="202122"/>
                </a:solidFill>
                <a:highlight>
                  <a:srgbClr val="FFFFFF"/>
                </a:highlight>
              </a:rPr>
              <a:t> ενός ραδιενεργού υλικού που ανατροφοδοτείται από τα νετρόνια που εκλύονται από προηγούμενες σχάσεις πυρήνων του ίδιου υλικού.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313475"/>
            <a:ext cx="8520600" cy="42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l" b="1" u="sng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5)Σημασία: </a:t>
            </a:r>
            <a:r>
              <a:rPr lang="el" i="1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η φυσιολογική αντίδραση του ζωντανού οργανισμού σε λειτουργική ανωμαλία ή εξωτερικό ερέθισμα</a:t>
            </a:r>
            <a:endParaRPr i="1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l" b="1" u="sng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5)Πρόταση: </a:t>
            </a:r>
            <a:r>
              <a:rPr lang="el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Το μπούκωμα, ο βήχας και η αίσθηση κόπωσης είναι </a:t>
            </a:r>
            <a:r>
              <a:rPr lang="el" u="sng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αντιδράσεις</a:t>
            </a:r>
            <a:r>
              <a:rPr lang="el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του </a:t>
            </a:r>
            <a:r>
              <a:rPr lang="el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κορονοϊού στον ανθρώπινο οργανισμό. </a:t>
            </a:r>
            <a:endParaRPr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8907" y="2387750"/>
            <a:ext cx="4015100" cy="275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190</Words>
  <Application>Microsoft Office PowerPoint</Application>
  <PresentationFormat>Προβολή στην οθόνη (16:9)</PresentationFormat>
  <Paragraphs>16</Paragraphs>
  <Slides>5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Raleway</vt:lpstr>
      <vt:lpstr>Arial</vt:lpstr>
      <vt:lpstr>Source Sans Pro</vt:lpstr>
      <vt:lpstr>Plum</vt:lpstr>
      <vt:lpstr>Αντίδραση: μια πολύσημη λέξη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Αντίδραση: μια πολύσημη λέξη</dc:title>
  <dc:creator>ΘΑΝΑΣΗΣ ΑΛΕΞΑΝΔΡΗΣ</dc:creator>
  <cp:lastModifiedBy>user</cp:lastModifiedBy>
  <cp:revision>3</cp:revision>
  <dcterms:modified xsi:type="dcterms:W3CDTF">2022-08-06T14:32:17Z</dcterms:modified>
</cp:coreProperties>
</file>