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p:scale>
          <a:sx n="98" d="100"/>
          <a:sy n="98" d="100"/>
        </p:scale>
        <p:origin x="110" y="-3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E50A892-9709-4636-ADDA-E578FBB94189}" type="datetimeFigureOut">
              <a:rPr lang="en-US" smtClean="0"/>
              <a:t>1/18/2024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F3F87A61-0EDC-418E-8114-DCA1E161BC0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45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E50A892-9709-4636-ADDA-E578FBB94189}"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F87A61-0EDC-418E-8114-DCA1E161BC08}" type="slidenum">
              <a:rPr lang="en-US" smtClean="0"/>
              <a:t>‹#›</a:t>
            </a:fld>
            <a:endParaRPr lang="en-US" dirty="0"/>
          </a:p>
        </p:txBody>
      </p:sp>
    </p:spTree>
    <p:extLst>
      <p:ext uri="{BB962C8B-B14F-4D97-AF65-F5344CB8AC3E}">
        <p14:creationId xmlns:p14="http://schemas.microsoft.com/office/powerpoint/2010/main" val="231080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E50A892-9709-4636-ADDA-E578FBB94189}"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F87A61-0EDC-418E-8114-DCA1E161BC08}"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415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E50A892-9709-4636-ADDA-E578FBB94189}"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F87A61-0EDC-418E-8114-DCA1E161BC08}"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0703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E50A892-9709-4636-ADDA-E578FBB94189}"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F87A61-0EDC-418E-8114-DCA1E161BC08}" type="slidenum">
              <a:rPr lang="en-US" smtClean="0"/>
              <a:t>‹#›</a:t>
            </a:fld>
            <a:endParaRPr lang="en-US" dirty="0"/>
          </a:p>
        </p:txBody>
      </p:sp>
    </p:spTree>
    <p:extLst>
      <p:ext uri="{BB962C8B-B14F-4D97-AF65-F5344CB8AC3E}">
        <p14:creationId xmlns:p14="http://schemas.microsoft.com/office/powerpoint/2010/main" val="4286096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E50A892-9709-4636-ADDA-E578FBB94189}"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F87A61-0EDC-418E-8114-DCA1E161BC08}"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217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E50A892-9709-4636-ADDA-E578FBB94189}"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F87A61-0EDC-418E-8114-DCA1E161BC08}"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578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E50A892-9709-4636-ADDA-E578FBB94189}"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F87A61-0EDC-418E-8114-DCA1E161BC0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9966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E50A892-9709-4636-ADDA-E578FBB94189}"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F87A61-0EDC-418E-8114-DCA1E161BC0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728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E50A892-9709-4636-ADDA-E578FBB94189}"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F87A61-0EDC-418E-8114-DCA1E161BC08}" type="slidenum">
              <a:rPr lang="en-US" smtClean="0"/>
              <a:t>‹#›</a:t>
            </a:fld>
            <a:endParaRPr lang="en-US" dirty="0"/>
          </a:p>
        </p:txBody>
      </p:sp>
    </p:spTree>
    <p:extLst>
      <p:ext uri="{BB962C8B-B14F-4D97-AF65-F5344CB8AC3E}">
        <p14:creationId xmlns:p14="http://schemas.microsoft.com/office/powerpoint/2010/main" val="1128131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E50A892-9709-4636-ADDA-E578FBB94189}"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F87A61-0EDC-418E-8114-DCA1E161BC0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094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E50A892-9709-4636-ADDA-E578FBB94189}"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F87A61-0EDC-418E-8114-DCA1E161BC08}" type="slidenum">
              <a:rPr lang="en-US" smtClean="0"/>
              <a:t>‹#›</a:t>
            </a:fld>
            <a:endParaRPr lang="en-US" dirty="0"/>
          </a:p>
        </p:txBody>
      </p:sp>
    </p:spTree>
    <p:extLst>
      <p:ext uri="{BB962C8B-B14F-4D97-AF65-F5344CB8AC3E}">
        <p14:creationId xmlns:p14="http://schemas.microsoft.com/office/powerpoint/2010/main" val="2787959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E50A892-9709-4636-ADDA-E578FBB94189}" type="datetimeFigureOut">
              <a:rPr lang="en-US" smtClean="0"/>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F87A61-0EDC-418E-8114-DCA1E161BC0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196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E50A892-9709-4636-ADDA-E578FBB94189}" type="datetimeFigureOut">
              <a:rPr lang="en-US" smtClean="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F87A61-0EDC-418E-8114-DCA1E161BC0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776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0A892-9709-4636-ADDA-E578FBB94189}" type="datetimeFigureOut">
              <a:rPr lang="en-US" smtClean="0"/>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F87A61-0EDC-418E-8114-DCA1E161BC08}" type="slidenum">
              <a:rPr lang="en-US" smtClean="0"/>
              <a:t>‹#›</a:t>
            </a:fld>
            <a:endParaRPr lang="en-US" dirty="0"/>
          </a:p>
        </p:txBody>
      </p:sp>
    </p:spTree>
    <p:extLst>
      <p:ext uri="{BB962C8B-B14F-4D97-AF65-F5344CB8AC3E}">
        <p14:creationId xmlns:p14="http://schemas.microsoft.com/office/powerpoint/2010/main" val="260149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E50A892-9709-4636-ADDA-E578FBB94189}"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F87A61-0EDC-418E-8114-DCA1E161BC0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258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E50A892-9709-4636-ADDA-E578FBB94189}"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F87A61-0EDC-418E-8114-DCA1E161BC08}" type="slidenum">
              <a:rPr lang="en-US" smtClean="0"/>
              <a:t>‹#›</a:t>
            </a:fld>
            <a:endParaRPr lang="en-US" dirty="0"/>
          </a:p>
        </p:txBody>
      </p:sp>
    </p:spTree>
    <p:extLst>
      <p:ext uri="{BB962C8B-B14F-4D97-AF65-F5344CB8AC3E}">
        <p14:creationId xmlns:p14="http://schemas.microsoft.com/office/powerpoint/2010/main" val="239970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50A892-9709-4636-ADDA-E578FBB94189}" type="datetimeFigureOut">
              <a:rPr lang="en-US" smtClean="0"/>
              <a:t>1/18/2024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F87A61-0EDC-418E-8114-DCA1E161BC08}" type="slidenum">
              <a:rPr lang="en-US" smtClean="0"/>
              <a:t>‹#›</a:t>
            </a:fld>
            <a:endParaRPr lang="en-US" dirty="0"/>
          </a:p>
        </p:txBody>
      </p:sp>
    </p:spTree>
    <p:extLst>
      <p:ext uri="{BB962C8B-B14F-4D97-AF65-F5344CB8AC3E}">
        <p14:creationId xmlns:p14="http://schemas.microsoft.com/office/powerpoint/2010/main" val="114361441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836CBA-E88A-FA64-5791-6B4DD45F480A}"/>
              </a:ext>
            </a:extLst>
          </p:cNvPr>
          <p:cNvSpPr>
            <a:spLocks noGrp="1"/>
          </p:cNvSpPr>
          <p:nvPr>
            <p:ph type="ctrTitle"/>
          </p:nvPr>
        </p:nvSpPr>
        <p:spPr/>
        <p:txBody>
          <a:bodyPr/>
          <a:lstStyle/>
          <a:p>
            <a:r>
              <a:rPr lang="el-GR" b="1" dirty="0"/>
              <a:t>ΑΓΙΑ </a:t>
            </a:r>
            <a:r>
              <a:rPr lang="el-GR" b="1" dirty="0">
                <a:latin typeface="Bahnschrift SemiBold SemiConden" panose="020B0502040204020203" pitchFamily="34" charset="0"/>
              </a:rPr>
              <a:t>ΣΟΦΙΑ</a:t>
            </a:r>
            <a:endParaRPr lang="en-US" b="1" dirty="0">
              <a:latin typeface="Bahnschrift SemiBold SemiConden" panose="020B0502040204020203" pitchFamily="34" charset="0"/>
            </a:endParaRPr>
          </a:p>
        </p:txBody>
      </p:sp>
      <p:sp>
        <p:nvSpPr>
          <p:cNvPr id="3" name="Υπότιτλος 2">
            <a:extLst>
              <a:ext uri="{FF2B5EF4-FFF2-40B4-BE49-F238E27FC236}">
                <a16:creationId xmlns:a16="http://schemas.microsoft.com/office/drawing/2014/main" id="{ABF800BC-C744-66E6-AEFD-C4A5A4EC3ABD}"/>
              </a:ext>
            </a:extLst>
          </p:cNvPr>
          <p:cNvSpPr>
            <a:spLocks noGrp="1"/>
          </p:cNvSpPr>
          <p:nvPr>
            <p:ph type="subTitle" idx="1"/>
          </p:nvPr>
        </p:nvSpPr>
        <p:spPr/>
        <p:txBody>
          <a:bodyPr/>
          <a:lstStyle/>
          <a:p>
            <a:r>
              <a:rPr lang="el-GR" dirty="0"/>
              <a:t>Σήμα </a:t>
            </a:r>
            <a:r>
              <a:rPr lang="el-GR" dirty="0">
                <a:latin typeface="Bahnschrift SemiBold SemiConden" panose="020B0502040204020203" pitchFamily="34" charset="0"/>
              </a:rPr>
              <a:t>κατατεθέν</a:t>
            </a:r>
            <a:r>
              <a:rPr lang="el-GR" dirty="0"/>
              <a:t> του χριστιανισμού και του ελληνισμού </a:t>
            </a:r>
            <a:endParaRPr lang="en-US" dirty="0"/>
          </a:p>
        </p:txBody>
      </p:sp>
      <p:pic>
        <p:nvPicPr>
          <p:cNvPr id="5" name="Εικόνα 4">
            <a:extLst>
              <a:ext uri="{FF2B5EF4-FFF2-40B4-BE49-F238E27FC236}">
                <a16:creationId xmlns:a16="http://schemas.microsoft.com/office/drawing/2014/main" id="{F154DC4F-C652-C96C-3C33-5631C2A3E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644" y="0"/>
            <a:ext cx="5599579" cy="2576232"/>
          </a:xfrm>
          <a:prstGeom prst="rect">
            <a:avLst/>
          </a:prstGeom>
        </p:spPr>
      </p:pic>
    </p:spTree>
    <p:extLst>
      <p:ext uri="{BB962C8B-B14F-4D97-AF65-F5344CB8AC3E}">
        <p14:creationId xmlns:p14="http://schemas.microsoft.com/office/powerpoint/2010/main" val="278981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EA5BAC-AF84-F688-38C5-D1FE3DDFBFB4}"/>
              </a:ext>
            </a:extLst>
          </p:cNvPr>
          <p:cNvSpPr>
            <a:spLocks noGrp="1"/>
          </p:cNvSpPr>
          <p:nvPr>
            <p:ph type="title"/>
          </p:nvPr>
        </p:nvSpPr>
        <p:spPr/>
        <p:txBody>
          <a:bodyPr>
            <a:noAutofit/>
          </a:bodyPr>
          <a:lstStyle/>
          <a:p>
            <a:r>
              <a:rPr lang="el-GR" sz="3600" b="1" dirty="0"/>
              <a:t>ΟΙΚΟΔΟΜΗΣΗ</a:t>
            </a:r>
            <a:endParaRPr lang="en-US" sz="3600" b="1" dirty="0"/>
          </a:p>
        </p:txBody>
      </p:sp>
      <p:pic>
        <p:nvPicPr>
          <p:cNvPr id="6" name="Θέση περιεχομένου 5">
            <a:extLst>
              <a:ext uri="{FF2B5EF4-FFF2-40B4-BE49-F238E27FC236}">
                <a16:creationId xmlns:a16="http://schemas.microsoft.com/office/drawing/2014/main" id="{F40C64C5-0834-238E-F46A-D98A557961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8138" y="1599794"/>
            <a:ext cx="5470525" cy="3658413"/>
          </a:xfrm>
        </p:spPr>
      </p:pic>
      <p:sp>
        <p:nvSpPr>
          <p:cNvPr id="4" name="Θέση κειμένου 3">
            <a:extLst>
              <a:ext uri="{FF2B5EF4-FFF2-40B4-BE49-F238E27FC236}">
                <a16:creationId xmlns:a16="http://schemas.microsoft.com/office/drawing/2014/main" id="{7EF3BE30-1B90-7AB1-200F-4D347971D908}"/>
              </a:ext>
            </a:extLst>
          </p:cNvPr>
          <p:cNvSpPr>
            <a:spLocks noGrp="1"/>
          </p:cNvSpPr>
          <p:nvPr>
            <p:ph type="body" sz="half" idx="2"/>
          </p:nvPr>
        </p:nvSpPr>
        <p:spPr/>
        <p:txBody>
          <a:bodyPr>
            <a:normAutofit fontScale="25000" lnSpcReduction="20000"/>
          </a:bodyPr>
          <a:lstStyle/>
          <a:p>
            <a:r>
              <a:rPr lang="el-GR" b="1" dirty="0"/>
              <a:t> </a:t>
            </a:r>
            <a:r>
              <a:rPr lang="el-GR" sz="5600" b="1" dirty="0"/>
              <a:t>Η πρώτη εκκλησία της Αγίας Σοφίας εγκαινιάστηκε το 360 επί  Κωνσταντίου Β΄ και μαζί με το ναό της Αγίας Ειρήνης αποτελούσε τον κύριο καθεδρικό ναό της πρωτεύουσας, αφιερωμένη στην σοφία του Χριστού. Την οικοδόμηση του ναού με την σημερινή μορφή ανέλαβαν ο Ανθέμιος και ο Ισίδωρος δυο Μικρασιάτες αρχιτέκτονες με εντολή του αυτοκράτορα Ιουστινιανού, τα εγκαίνια έγιναν στις 27 Δεκεμβρίου του 537. Τότε, σύμφωνα με το θρύλο, ο Ιουστινιανός αναφώνησε «Δόξα τω Θεώ τω </a:t>
            </a:r>
            <a:r>
              <a:rPr lang="el-GR" sz="5600" b="1" dirty="0" err="1"/>
              <a:t>καταξιώσαντί</a:t>
            </a:r>
            <a:r>
              <a:rPr lang="el-GR" sz="5600" b="1" dirty="0"/>
              <a:t> με τοιούτον έργον </a:t>
            </a:r>
            <a:r>
              <a:rPr lang="el-GR" sz="5600" b="1" dirty="0" err="1"/>
              <a:t>επιτελέσαι</a:t>
            </a:r>
            <a:r>
              <a:rPr lang="el-GR" sz="5600" b="1" dirty="0"/>
              <a:t>. </a:t>
            </a:r>
            <a:r>
              <a:rPr lang="el-GR" sz="5600" b="1" dirty="0" err="1"/>
              <a:t>Νενίκηκά</a:t>
            </a:r>
            <a:r>
              <a:rPr lang="el-GR" sz="5600" b="1" dirty="0"/>
              <a:t> σε, </a:t>
            </a:r>
            <a:r>
              <a:rPr lang="el-GR" sz="5600" b="1" dirty="0" err="1"/>
              <a:t>Σολομόν</a:t>
            </a:r>
            <a:r>
              <a:rPr lang="el-GR" sz="5600" b="1" dirty="0"/>
              <a:t>!», θέλοντας έτσι να εκφράσει την περηφάνια του του για το μνημείο το οποίο ήταν πιο θαυμαστό από τον Ναό του Σολομώντα στα Ιεροσόλυμα.  </a:t>
            </a:r>
            <a:endParaRPr lang="en-US" sz="5600" b="1" dirty="0"/>
          </a:p>
        </p:txBody>
      </p:sp>
    </p:spTree>
    <p:extLst>
      <p:ext uri="{BB962C8B-B14F-4D97-AF65-F5344CB8AC3E}">
        <p14:creationId xmlns:p14="http://schemas.microsoft.com/office/powerpoint/2010/main" val="4101623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D132A9-CE98-39E5-C070-F31604766B00}"/>
              </a:ext>
            </a:extLst>
          </p:cNvPr>
          <p:cNvSpPr>
            <a:spLocks noGrp="1"/>
          </p:cNvSpPr>
          <p:nvPr>
            <p:ph type="title"/>
          </p:nvPr>
        </p:nvSpPr>
        <p:spPr>
          <a:xfrm>
            <a:off x="1293811" y="788566"/>
            <a:ext cx="3718455" cy="2030136"/>
          </a:xfrm>
        </p:spPr>
        <p:txBody>
          <a:bodyPr>
            <a:normAutofit/>
          </a:bodyPr>
          <a:lstStyle/>
          <a:p>
            <a:r>
              <a:rPr lang="el-GR" sz="3600" b="1" dirty="0"/>
              <a:t>ΜΕΤΕΠΕΙΤΑ ΙΣΤΟΡΙΑ</a:t>
            </a:r>
            <a:endParaRPr lang="en-US" sz="3600" b="1" dirty="0"/>
          </a:p>
        </p:txBody>
      </p:sp>
      <p:pic>
        <p:nvPicPr>
          <p:cNvPr id="6" name="Θέση περιεχομένου 5">
            <a:extLst>
              <a:ext uri="{FF2B5EF4-FFF2-40B4-BE49-F238E27FC236}">
                <a16:creationId xmlns:a16="http://schemas.microsoft.com/office/drawing/2014/main" id="{8F8E4A23-74F6-10B1-9630-89DEF5367C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8138" y="1512180"/>
            <a:ext cx="5470525" cy="3833641"/>
          </a:xfrm>
        </p:spPr>
      </p:pic>
      <p:sp>
        <p:nvSpPr>
          <p:cNvPr id="4" name="Θέση κειμένου 3">
            <a:extLst>
              <a:ext uri="{FF2B5EF4-FFF2-40B4-BE49-F238E27FC236}">
                <a16:creationId xmlns:a16="http://schemas.microsoft.com/office/drawing/2014/main" id="{1D98C2C6-5312-A08F-68E0-1DE1507969C2}"/>
              </a:ext>
            </a:extLst>
          </p:cNvPr>
          <p:cNvSpPr>
            <a:spLocks noGrp="1"/>
          </p:cNvSpPr>
          <p:nvPr>
            <p:ph type="body" sz="half" idx="2"/>
          </p:nvPr>
        </p:nvSpPr>
        <p:spPr>
          <a:xfrm>
            <a:off x="1293811" y="2944536"/>
            <a:ext cx="3718455" cy="3212982"/>
          </a:xfrm>
        </p:spPr>
        <p:txBody>
          <a:bodyPr>
            <a:noAutofit/>
          </a:bodyPr>
          <a:lstStyle/>
          <a:p>
            <a:r>
              <a:rPr lang="el-GR" sz="1100" b="1" dirty="0"/>
              <a:t>Εξαιτίας των σεισμών του 557, ο τολμηρότατος στη σύλληψη και κατασκευή, για την εποχή του, θόλος κατέπεσε και συνέτριψε την αψίδα παρά τον ιερό άμβωνα, τον ίδιο τον άμβωνα, το κιβώριο και την Αγία Τράπεζα. Ο ανιψιός του Ισιδώρου, ο Ισίδωρος ο νεότερος, ανέλαβε και έκτισε το νέο θόλο που υφίσταται μέχρι σήμερα. Κατά την περίοδο των Σταυροφοριών και συγκεκριμένα την περίοδο 1204-1261, ο ναός έγινε Ρωμαιοκαθολικός και μετά την Άλωση της Κωνσταντινούπολης το 1453 μετατράπηκε σε μουσουλμανικό τέμενος. Αυτές τις περιόδους η Αγία Σοφία υπέστη τεράστιες ζημιές, ιδιαίτερα κατά τη διάρκεια της άλωσης από τους Φράγκους.</a:t>
            </a:r>
          </a:p>
          <a:p>
            <a:endParaRPr lang="el-GR" sz="1100" b="1" dirty="0"/>
          </a:p>
          <a:p>
            <a:r>
              <a:rPr lang="el-GR" sz="1100" b="1" dirty="0"/>
              <a:t>Επιπλέον, κατά την περίοδο της Οθωμανικής Αυτοκρατορίας πραγματοποιήθηκαν στο ναό σημαντικές καταστροφές, καθώς ασβεστώθηκαν οι τοιχογραφίες εξαιτίας της ισλαμικής θεώρησης της απεικόνισης του ανθρώπινου σώματος ως βλασφημίας. </a:t>
            </a:r>
            <a:endParaRPr lang="en-US" sz="1100" b="1" dirty="0"/>
          </a:p>
        </p:txBody>
      </p:sp>
    </p:spTree>
    <p:extLst>
      <p:ext uri="{BB962C8B-B14F-4D97-AF65-F5344CB8AC3E}">
        <p14:creationId xmlns:p14="http://schemas.microsoft.com/office/powerpoint/2010/main" val="260460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7736E9-2B27-4688-3ED8-912C240BDE4D}"/>
              </a:ext>
            </a:extLst>
          </p:cNvPr>
          <p:cNvSpPr>
            <a:spLocks noGrp="1"/>
          </p:cNvSpPr>
          <p:nvPr>
            <p:ph type="title"/>
          </p:nvPr>
        </p:nvSpPr>
        <p:spPr/>
        <p:txBody>
          <a:bodyPr>
            <a:normAutofit/>
          </a:bodyPr>
          <a:lstStyle/>
          <a:p>
            <a:r>
              <a:rPr lang="el-GR" sz="3600" b="1" dirty="0"/>
              <a:t>ΝΕΟΤΕΡΗ ΙΣΤΟΡΙΑ</a:t>
            </a:r>
            <a:endParaRPr lang="en-US" sz="3600" b="1" dirty="0"/>
          </a:p>
        </p:txBody>
      </p:sp>
      <p:pic>
        <p:nvPicPr>
          <p:cNvPr id="6" name="Θέση περιεχομένου 5">
            <a:extLst>
              <a:ext uri="{FF2B5EF4-FFF2-40B4-BE49-F238E27FC236}">
                <a16:creationId xmlns:a16="http://schemas.microsoft.com/office/drawing/2014/main" id="{F2FDED2F-625B-BF57-6375-077F04A680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7664" y="1578708"/>
            <a:ext cx="5470525" cy="4118707"/>
          </a:xfrm>
        </p:spPr>
      </p:pic>
      <p:sp>
        <p:nvSpPr>
          <p:cNvPr id="4" name="Θέση κειμένου 3">
            <a:extLst>
              <a:ext uri="{FF2B5EF4-FFF2-40B4-BE49-F238E27FC236}">
                <a16:creationId xmlns:a16="http://schemas.microsoft.com/office/drawing/2014/main" id="{00E89A32-0FD6-7325-3AF5-BECB23458286}"/>
              </a:ext>
            </a:extLst>
          </p:cNvPr>
          <p:cNvSpPr>
            <a:spLocks noGrp="1"/>
          </p:cNvSpPr>
          <p:nvPr>
            <p:ph type="body" sz="half" idx="2"/>
          </p:nvPr>
        </p:nvSpPr>
        <p:spPr>
          <a:xfrm>
            <a:off x="1293811" y="3031065"/>
            <a:ext cx="3718455" cy="3134604"/>
          </a:xfrm>
        </p:spPr>
        <p:txBody>
          <a:bodyPr>
            <a:noAutofit/>
          </a:bodyPr>
          <a:lstStyle/>
          <a:p>
            <a:r>
              <a:rPr lang="el-GR" sz="1200" b="1" dirty="0" err="1"/>
              <a:t>To</a:t>
            </a:r>
            <a:r>
              <a:rPr lang="el-GR" sz="1200" b="1" dirty="0"/>
              <a:t> 1934, ο Μουσταφά </a:t>
            </a:r>
            <a:r>
              <a:rPr lang="el-GR" sz="1200" b="1" dirty="0" err="1"/>
              <a:t>Κεμάλ</a:t>
            </a:r>
            <a:r>
              <a:rPr lang="el-GR" sz="1200" b="1" dirty="0"/>
              <a:t> </a:t>
            </a:r>
            <a:r>
              <a:rPr lang="el-GR" sz="1200" b="1" dirty="0" err="1"/>
              <a:t>Ατατούρκ</a:t>
            </a:r>
            <a:r>
              <a:rPr lang="el-GR" sz="1200" b="1" dirty="0"/>
              <a:t> στα πλαίσια του εκσυγχρονισμού της Τουρκίας μετέτρεψε το ισλαμικό τέμενος σε μουσείο. Μέχρι τον Ιούλιο του 2020 συνέχισε να λειτουργεί ως μουσείο, ενώ λάμβαναν χώρα και πολιτιστικές εκδηλώσεις. Μάλιστα, πραγματοποιούνταν και εκδηλώσεις για τις οποίες θεωρήθηκε από ορισμένους ότι δεν αρμόζουν στον συγκεκριμένο χώρο, όπως επιδείξεις μόδας. Οι προσπάθειες της UNESCO για τη διάσωση των ψηφιδωτών του ναού, συνεχίζονται μέχρι και σήμερα. Στις 10 Ιουλίου 2020, το Συμβούλιο της Επικρατείας της Τουρκίας αποφάσισε υπέρ της δυνατότητας μετατροπής σε τέμενος. Αμέσως μετά ο πρόεδρος της Τουρκίας </a:t>
            </a:r>
            <a:r>
              <a:rPr lang="el-GR" sz="1200" b="1" dirty="0" err="1"/>
              <a:t>Ρετζέπ</a:t>
            </a:r>
            <a:r>
              <a:rPr lang="el-GR" sz="1200" b="1" dirty="0"/>
              <a:t> </a:t>
            </a:r>
            <a:r>
              <a:rPr lang="el-GR" sz="1200" b="1" dirty="0" err="1"/>
              <a:t>Ταγίπ</a:t>
            </a:r>
            <a:r>
              <a:rPr lang="el-GR" sz="1200" b="1" dirty="0"/>
              <a:t> </a:t>
            </a:r>
            <a:r>
              <a:rPr lang="el-GR" sz="1200" b="1" dirty="0" err="1"/>
              <a:t>Ερντογάν</a:t>
            </a:r>
            <a:r>
              <a:rPr lang="el-GR" sz="1200" b="1" dirty="0"/>
              <a:t> υπέγραψε τη σχετική απόφαση. Σε διάγγελμά του ο Τούρκος πρόεδρος προανήγγειλε ότι η πρώτη μουσουλμανική προσευχή θα πραγματοποιηθεί στις 24 Ιουλίου</a:t>
            </a:r>
            <a:r>
              <a:rPr lang="el-GR" b="1" dirty="0"/>
              <a:t>.</a:t>
            </a:r>
            <a:endParaRPr lang="en-US" b="1" dirty="0"/>
          </a:p>
        </p:txBody>
      </p:sp>
    </p:spTree>
    <p:extLst>
      <p:ext uri="{BB962C8B-B14F-4D97-AF65-F5344CB8AC3E}">
        <p14:creationId xmlns:p14="http://schemas.microsoft.com/office/powerpoint/2010/main" val="2989311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298EBE-A097-6E99-4B98-B72B3DEF87DD}"/>
              </a:ext>
            </a:extLst>
          </p:cNvPr>
          <p:cNvSpPr>
            <a:spLocks noGrp="1"/>
          </p:cNvSpPr>
          <p:nvPr>
            <p:ph type="title"/>
          </p:nvPr>
        </p:nvSpPr>
        <p:spPr/>
        <p:txBody>
          <a:bodyPr>
            <a:normAutofit/>
          </a:bodyPr>
          <a:lstStyle/>
          <a:p>
            <a:r>
              <a:rPr lang="el-GR" sz="3200" b="1" dirty="0"/>
              <a:t>ΑΡΧΙΤΕΚΤΟΝΙΚΗ</a:t>
            </a:r>
            <a:endParaRPr lang="en-US" sz="3200" b="1" dirty="0"/>
          </a:p>
        </p:txBody>
      </p:sp>
      <p:pic>
        <p:nvPicPr>
          <p:cNvPr id="5" name="Θέση περιεχομένου 4">
            <a:extLst>
              <a:ext uri="{FF2B5EF4-FFF2-40B4-BE49-F238E27FC236}">
                <a16:creationId xmlns:a16="http://schemas.microsoft.com/office/drawing/2014/main" id="{7B6BD723-99DB-72B3-71DB-D43A88EFEEEA}"/>
              </a:ext>
            </a:extLst>
          </p:cNvPr>
          <p:cNvPicPr>
            <a:picLocks noGrp="1" noChangeAspect="1"/>
          </p:cNvPicPr>
          <p:nvPr>
            <p:ph idx="1"/>
          </p:nvPr>
        </p:nvPicPr>
        <p:blipFill>
          <a:blip r:embed="rId2"/>
          <a:stretch>
            <a:fillRect/>
          </a:stretch>
        </p:blipFill>
        <p:spPr>
          <a:xfrm>
            <a:off x="5418138" y="1812061"/>
            <a:ext cx="5470525" cy="3233878"/>
          </a:xfrm>
          <a:prstGeom prst="rect">
            <a:avLst/>
          </a:prstGeom>
        </p:spPr>
      </p:pic>
      <p:sp>
        <p:nvSpPr>
          <p:cNvPr id="4" name="Θέση κειμένου 3">
            <a:extLst>
              <a:ext uri="{FF2B5EF4-FFF2-40B4-BE49-F238E27FC236}">
                <a16:creationId xmlns:a16="http://schemas.microsoft.com/office/drawing/2014/main" id="{390192C0-EA05-4033-4D80-82B11D7A73D8}"/>
              </a:ext>
            </a:extLst>
          </p:cNvPr>
          <p:cNvSpPr>
            <a:spLocks noGrp="1"/>
          </p:cNvSpPr>
          <p:nvPr>
            <p:ph type="body" sz="half" idx="2"/>
          </p:nvPr>
        </p:nvSpPr>
        <p:spPr/>
        <p:txBody>
          <a:bodyPr>
            <a:normAutofit fontScale="85000" lnSpcReduction="10000"/>
          </a:bodyPr>
          <a:lstStyle/>
          <a:p>
            <a:r>
              <a:rPr lang="el-GR" b="1" dirty="0"/>
              <a:t>Ο ναός είναι κτισμένος σε αρχιτεκτονικό ρυθμό βασιλικής με τρούλο. Ο κυρίως χώρος του κτίσματος έχει σχήμα περίπου κύβου. Τέσσερις τεράστιοι πεσσοί, (κτιστοί τετράγωνοι στύλοι), που απέχουν μεταξύ τους ο ένας από τον άλλο 30 μ., στηρίζουν τα τέσσερα μεγάλα τόξα πάνω στα οποία εδράζεται ο τρούλος, με διάμετρο 31 μέτρων. Ο τρούλος δίνει την εντύπωση ότι αιωρείται εξαιτίας των παραθύρων που βρίσκονται γύρω στη βάση του. Γενικά ο ναός είναι ορθογώνιο οικοδόμημα μήκους 78,16 μ. και πλάτους 71,82 μ</a:t>
            </a:r>
            <a:endParaRPr lang="en-US" b="1" dirty="0"/>
          </a:p>
        </p:txBody>
      </p:sp>
    </p:spTree>
    <p:extLst>
      <p:ext uri="{BB962C8B-B14F-4D97-AF65-F5344CB8AC3E}">
        <p14:creationId xmlns:p14="http://schemas.microsoft.com/office/powerpoint/2010/main" val="112220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F099AD-04B2-48A1-E56C-95571C8AF78A}"/>
              </a:ext>
            </a:extLst>
          </p:cNvPr>
          <p:cNvSpPr>
            <a:spLocks noGrp="1"/>
          </p:cNvSpPr>
          <p:nvPr>
            <p:ph type="title"/>
          </p:nvPr>
        </p:nvSpPr>
        <p:spPr/>
        <p:txBody>
          <a:bodyPr>
            <a:normAutofit/>
          </a:bodyPr>
          <a:lstStyle/>
          <a:p>
            <a:r>
              <a:rPr lang="el-GR" sz="3600" b="1" dirty="0"/>
              <a:t>ΠΟΛΙΤΙΣΤΙΚΗ ΚΛΗΡΟΝΟΜΙΑ</a:t>
            </a:r>
            <a:endParaRPr lang="en-US" sz="3600" b="1" dirty="0"/>
          </a:p>
        </p:txBody>
      </p:sp>
      <p:sp>
        <p:nvSpPr>
          <p:cNvPr id="4" name="Θέση κειμένου 3">
            <a:extLst>
              <a:ext uri="{FF2B5EF4-FFF2-40B4-BE49-F238E27FC236}">
                <a16:creationId xmlns:a16="http://schemas.microsoft.com/office/drawing/2014/main" id="{1E34C8D1-0BA9-84CB-293C-7C9F8236ABE0}"/>
              </a:ext>
            </a:extLst>
          </p:cNvPr>
          <p:cNvSpPr>
            <a:spLocks noGrp="1"/>
          </p:cNvSpPr>
          <p:nvPr>
            <p:ph type="body" sz="half" idx="2"/>
          </p:nvPr>
        </p:nvSpPr>
        <p:spPr/>
        <p:txBody>
          <a:bodyPr/>
          <a:lstStyle/>
          <a:p>
            <a:r>
              <a:rPr lang="el-GR" b="1" dirty="0"/>
              <a:t>Η πολιτιστική κληρονομιά του ναού είναι τεράστια, απεικονίζει την ακμή της βυζαντινής αυτοκρατορίας, πάνω στον ναό όλοι οι Έλληνες και όχι μόνο βλέπουν την κληρονομιά των προγόνων τους και την μεγαλοπρέπεια της ορθοδοξίας. Όλοι οι χριστιανοί ελπίζουμε και έχουμε επιθυμία να ξαναγίνει εκκλησιά όπως της αρμόζει</a:t>
            </a:r>
            <a:endParaRPr lang="en-US" b="1" dirty="0"/>
          </a:p>
        </p:txBody>
      </p:sp>
      <p:pic>
        <p:nvPicPr>
          <p:cNvPr id="9" name="Θέση περιεχομένου 8">
            <a:extLst>
              <a:ext uri="{FF2B5EF4-FFF2-40B4-BE49-F238E27FC236}">
                <a16:creationId xmlns:a16="http://schemas.microsoft.com/office/drawing/2014/main" id="{739FF338-FACA-82EA-5F86-3DCD5C59B1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8138" y="1719461"/>
            <a:ext cx="5470525" cy="3419078"/>
          </a:xfrm>
        </p:spPr>
      </p:pic>
    </p:spTree>
    <p:extLst>
      <p:ext uri="{BB962C8B-B14F-4D97-AF65-F5344CB8AC3E}">
        <p14:creationId xmlns:p14="http://schemas.microsoft.com/office/powerpoint/2010/main" val="17416841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41</TotalTime>
  <Words>542</Words>
  <Application>Microsoft Office PowerPoint</Application>
  <PresentationFormat>Ευρεία οθόνη</PresentationFormat>
  <Paragraphs>14</Paragraphs>
  <Slides>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vt:i4>
      </vt:variant>
    </vt:vector>
  </HeadingPairs>
  <TitlesOfParts>
    <vt:vector size="10" baseType="lpstr">
      <vt:lpstr>Arial</vt:lpstr>
      <vt:lpstr>Bahnschrift SemiBold SemiConden</vt:lpstr>
      <vt:lpstr>Garamond</vt:lpstr>
      <vt:lpstr>Οργανικό</vt:lpstr>
      <vt:lpstr>ΑΓΙΑ ΣΟΦΙΑ</vt:lpstr>
      <vt:lpstr>ΟΙΚΟΔΟΜΗΣΗ</vt:lpstr>
      <vt:lpstr>ΜΕΤΕΠΕΙΤΑ ΙΣΤΟΡΙΑ</vt:lpstr>
      <vt:lpstr>ΝΕΟΤΕΡΗ ΙΣΤΟΡΙΑ</vt:lpstr>
      <vt:lpstr>ΑΡΧΙΤΕΚΤΟΝΙΚΗ</vt:lpstr>
      <vt:lpstr>ΠΟΛΙΤΙΣΤΙΚΗ ΚΛΗΡΟΝΟΜΙΑ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ΑΓΙΑ ΣΟΦΙΑ</dc:title>
  <dc:creator>Αθηνά-Δήμητρα Γκλεζάκου</dc:creator>
  <cp:lastModifiedBy>Αθηνά-Δήμητρα Γκλεζάκου</cp:lastModifiedBy>
  <cp:revision>2</cp:revision>
  <dcterms:created xsi:type="dcterms:W3CDTF">2024-01-18T16:30:43Z</dcterms:created>
  <dcterms:modified xsi:type="dcterms:W3CDTF">2024-01-18T17:11:51Z</dcterms:modified>
</cp:coreProperties>
</file>