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152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2A1884-41D9-49D9-837B-9342D0BABB40}" type="datetimeFigureOut">
              <a:rPr lang="el-GR" smtClean="0"/>
              <a:pPr/>
              <a:t>19/1/2024</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525140-2DD8-47F0-A916-916E5F543B87}"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6525140-2DD8-47F0-A916-916E5F543B87}" type="slidenum">
              <a:rPr lang="el-GR" smtClean="0"/>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6ADBA4A-EBC2-4C34-892E-6F626E5BD322}" type="datetimeFigureOut">
              <a:rPr lang="el-GR" smtClean="0"/>
              <a:pPr/>
              <a:t>19/1/2024</a:t>
            </a:fld>
            <a:endParaRPr lang="el-GR"/>
          </a:p>
        </p:txBody>
      </p:sp>
      <p:sp>
        <p:nvSpPr>
          <p:cNvPr id="20" name="Footer Placeholder 19"/>
          <p:cNvSpPr>
            <a:spLocks noGrp="1"/>
          </p:cNvSpPr>
          <p:nvPr>
            <p:ph type="ftr" sz="quarter" idx="11"/>
          </p:nvPr>
        </p:nvSpPr>
        <p:spPr/>
        <p:txBody>
          <a:bodyPr/>
          <a:lstStyle>
            <a:extLst/>
          </a:lstStyle>
          <a:p>
            <a:endParaRPr lang="el-GR"/>
          </a:p>
        </p:txBody>
      </p:sp>
      <p:sp>
        <p:nvSpPr>
          <p:cNvPr id="10" name="Slide Number Placeholder 9"/>
          <p:cNvSpPr>
            <a:spLocks noGrp="1"/>
          </p:cNvSpPr>
          <p:nvPr>
            <p:ph type="sldNum" sz="quarter" idx="12"/>
          </p:nvPr>
        </p:nvSpPr>
        <p:spPr/>
        <p:txBody>
          <a:bodyPr/>
          <a:lstStyle>
            <a:extLst/>
          </a:lstStyle>
          <a:p>
            <a:fld id="{B93C738B-EBB5-4B9B-AFD3-9382CD14907C}" type="slidenum">
              <a:rPr lang="el-GR" smtClean="0"/>
              <a:pPr/>
              <a:t>‹#›</a:t>
            </a:fld>
            <a:endParaRPr lang="el-G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ADBA4A-EBC2-4C34-892E-6F626E5BD322}" type="datetimeFigureOut">
              <a:rPr lang="el-GR" smtClean="0"/>
              <a:pPr/>
              <a:t>19/1/2024</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B93C738B-EBB5-4B9B-AFD3-9382CD14907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ADBA4A-EBC2-4C34-892E-6F626E5BD322}" type="datetimeFigureOut">
              <a:rPr lang="el-GR" smtClean="0"/>
              <a:pPr/>
              <a:t>19/1/2024</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B93C738B-EBB5-4B9B-AFD3-9382CD14907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ADBA4A-EBC2-4C34-892E-6F626E5BD322}" type="datetimeFigureOut">
              <a:rPr lang="el-GR" smtClean="0"/>
              <a:pPr/>
              <a:t>19/1/2024</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B93C738B-EBB5-4B9B-AFD3-9382CD14907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6ADBA4A-EBC2-4C34-892E-6F626E5BD322}" type="datetimeFigureOut">
              <a:rPr lang="el-GR" smtClean="0"/>
              <a:pPr/>
              <a:t>19/1/2024</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B93C738B-EBB5-4B9B-AFD3-9382CD14907C}" type="slidenum">
              <a:rPr lang="el-GR" smtClean="0"/>
              <a:pPr/>
              <a:t>‹#›</a:t>
            </a:fld>
            <a:endParaRPr lang="el-G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ADBA4A-EBC2-4C34-892E-6F626E5BD322}" type="datetimeFigureOut">
              <a:rPr lang="el-GR" smtClean="0"/>
              <a:pPr/>
              <a:t>19/1/2024</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B93C738B-EBB5-4B9B-AFD3-9382CD14907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ADBA4A-EBC2-4C34-892E-6F626E5BD322}" type="datetimeFigureOut">
              <a:rPr lang="el-GR" smtClean="0"/>
              <a:pPr/>
              <a:t>19/1/2024</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B93C738B-EBB5-4B9B-AFD3-9382CD14907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6ADBA4A-EBC2-4C34-892E-6F626E5BD322}" type="datetimeFigureOut">
              <a:rPr lang="el-GR" smtClean="0"/>
              <a:pPr/>
              <a:t>19/1/2024</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B93C738B-EBB5-4B9B-AFD3-9382CD14907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6ADBA4A-EBC2-4C34-892E-6F626E5BD322}" type="datetimeFigureOut">
              <a:rPr lang="el-GR" smtClean="0"/>
              <a:pPr/>
              <a:t>19/1/2024</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B93C738B-EBB5-4B9B-AFD3-9382CD14907C}" type="slidenum">
              <a:rPr lang="el-GR" smtClean="0"/>
              <a:pPr/>
              <a:t>‹#›</a:t>
            </a:fld>
            <a:endParaRPr lang="el-G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ADBA4A-EBC2-4C34-892E-6F626E5BD322}" type="datetimeFigureOut">
              <a:rPr lang="el-GR" smtClean="0"/>
              <a:pPr/>
              <a:t>19/1/2024</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B93C738B-EBB5-4B9B-AFD3-9382CD14907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6ADBA4A-EBC2-4C34-892E-6F626E5BD322}" type="datetimeFigureOut">
              <a:rPr lang="el-GR" smtClean="0"/>
              <a:pPr/>
              <a:t>19/1/2024</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B93C738B-EBB5-4B9B-AFD3-9382CD14907C}" type="slidenum">
              <a:rPr lang="el-GR" smtClean="0"/>
              <a:pPr/>
              <a:t>‹#›</a:t>
            </a:fld>
            <a:endParaRPr lang="el-G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6ADBA4A-EBC2-4C34-892E-6F626E5BD322}" type="datetimeFigureOut">
              <a:rPr lang="el-GR" smtClean="0"/>
              <a:pPr/>
              <a:t>19/1/2024</a:t>
            </a:fld>
            <a:endParaRPr lang="el-G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93C738B-EBB5-4B9B-AFD3-9382CD14907C}" type="slidenum">
              <a:rPr lang="el-GR" smtClean="0"/>
              <a:pPr/>
              <a:t>‹#›</a:t>
            </a:fld>
            <a:endParaRPr lang="el-G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l.wikipedia.org/wiki/%CE%A3%CE%B7%CE%BA%CE%BF%CF%85%CE%AC%CE%BD%CE%B1%CF%82" TargetMode="External"/><Relationship Id="rId3" Type="http://schemas.openxmlformats.org/officeDocument/2006/relationships/hyperlink" Target="https://el.wikipedia.org/wiki/%CE%9A%CE%B1%CE%B8%CE%BF%CE%BB%CE%B9%CE%BA%CE%AE_%CE%95%CE%BA%CE%BA%CE%BB%CE%B7%CF%83%CE%AF%CE%B1" TargetMode="External"/><Relationship Id="rId7" Type="http://schemas.openxmlformats.org/officeDocument/2006/relationships/hyperlink" Target="https://el.wikipedia.org/wiki/%CE%99%CE%BB_%CE%BD%CF%84%CE%B5_%CE%BB%CE%B1_%CE%A3%CE%B9%CF%84%CE%A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el.wikipedia.org/wiki/%CE%93%CE%BF%CF%84%CE%B8%CE%B9%CE%BA%CE%AE_%CF%84%CE%AD%CF%87%CE%BD%CE%B7" TargetMode="External"/><Relationship Id="rId5" Type="http://schemas.openxmlformats.org/officeDocument/2006/relationships/hyperlink" Target="https://el.wikipedia.org/wiki/%CE%91%CF%81%CF%87%CE%B9%CF%84%CE%B5%CE%BA%CF%84%CE%BF%CE%BD%CE%B9%CE%BA%CE%AE" TargetMode="External"/><Relationship Id="rId4" Type="http://schemas.openxmlformats.org/officeDocument/2006/relationships/hyperlink" Target="https://el.wikipedia.org/wiki/%CE%A0%CE%B1%CF%81%CE%AF%CF%83%CE%B9"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s://el.wikipedia.org/wiki/%CE%A0%CF%85%CF%81%CE%BA%CE%B1%CE%B3%CE%B9%CE%AC_%CF%83%CF%84%CE%B7%CE%BD_%CE%A0%CE%B1%CE%BD%CE%B1%CE%B3%CE%AF%CE%B1_%CF%84%CF%89%CE%BD_%CE%A0%CE%B1%CF%81%CE%B9%CF%83%CE%AF%CF%89%CE%BD" TargetMode="External"/><Relationship Id="rId2" Type="http://schemas.openxmlformats.org/officeDocument/2006/relationships/image" Target="../media/image5.jpeg"/><Relationship Id="rId1" Type="http://schemas.openxmlformats.org/officeDocument/2006/relationships/slideLayout" Target="../slideLayouts/slideLayout9.xml"/><Relationship Id="rId4" Type="http://schemas.openxmlformats.org/officeDocument/2006/relationships/hyperlink" Target="https://el.wikipedia.org/wiki/%CE%A0%CE%B1%CE%BD%CE%B1%CE%B3%CE%AF%CE%B1_%CF%84%CF%89%CE%BD_%CE%A0%CE%B1%CF%81%CE%B9%CF%83%CE%AF%CF%89%CE%B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692696"/>
            <a:ext cx="7406640" cy="851354"/>
          </a:xfrm>
        </p:spPr>
        <p:txBody>
          <a:bodyPr/>
          <a:lstStyle/>
          <a:p>
            <a:r>
              <a:rPr lang="el-GR" b="1" u="sng" dirty="0" smtClean="0"/>
              <a:t>ΠΑΝΑΓΙΑ ΤΩΝ ΠΑΡΙΣΙΩΝ</a:t>
            </a:r>
            <a:endParaRPr lang="el-GR" b="1" u="sng" dirty="0"/>
          </a:p>
        </p:txBody>
      </p:sp>
      <p:sp>
        <p:nvSpPr>
          <p:cNvPr id="3" name="Subtitle 2"/>
          <p:cNvSpPr>
            <a:spLocks noGrp="1"/>
          </p:cNvSpPr>
          <p:nvPr>
            <p:ph type="subTitle" idx="1"/>
          </p:nvPr>
        </p:nvSpPr>
        <p:spPr>
          <a:xfrm>
            <a:off x="1475656" y="2276872"/>
            <a:ext cx="7406640" cy="3816424"/>
          </a:xfrm>
        </p:spPr>
        <p:txBody>
          <a:bodyPr>
            <a:normAutofit/>
          </a:bodyPr>
          <a:lstStyle/>
          <a:p>
            <a:r>
              <a:rPr lang="el-GR" dirty="0" smtClean="0"/>
              <a:t>Η </a:t>
            </a:r>
            <a:r>
              <a:rPr lang="el-GR" b="1" dirty="0" smtClean="0"/>
              <a:t>Παναγία των Παρισίων</a:t>
            </a:r>
            <a:r>
              <a:rPr lang="el-GR" dirty="0" smtClean="0"/>
              <a:t>, γνωστή και ως </a:t>
            </a:r>
            <a:r>
              <a:rPr lang="el-GR" b="1" dirty="0" err="1" smtClean="0"/>
              <a:t>Νοτρ</a:t>
            </a:r>
            <a:r>
              <a:rPr lang="el-GR" b="1" dirty="0" smtClean="0"/>
              <a:t> Νταμ ντε </a:t>
            </a:r>
            <a:r>
              <a:rPr lang="el-GR" b="1" dirty="0" err="1" smtClean="0"/>
              <a:t>Παρί</a:t>
            </a:r>
            <a:r>
              <a:rPr lang="el-GR" dirty="0" smtClean="0"/>
              <a:t> ή απλούστερα </a:t>
            </a:r>
            <a:r>
              <a:rPr lang="el-GR" b="1" dirty="0" err="1" smtClean="0"/>
              <a:t>Νοτρ</a:t>
            </a:r>
            <a:r>
              <a:rPr lang="el-GR" b="1" dirty="0" smtClean="0"/>
              <a:t> Νταμ</a:t>
            </a:r>
            <a:r>
              <a:rPr lang="el-GR" dirty="0" smtClean="0"/>
              <a:t>, είναι ο μητροπολιτικός</a:t>
            </a:r>
            <a:r>
              <a:rPr lang="el-GR" dirty="0" smtClean="0">
                <a:solidFill>
                  <a:schemeClr val="accent3">
                    <a:lumMod val="50000"/>
                  </a:schemeClr>
                </a:solidFill>
              </a:rPr>
              <a:t> </a:t>
            </a:r>
            <a:r>
              <a:rPr lang="el-GR" dirty="0" smtClean="0">
                <a:solidFill>
                  <a:schemeClr val="accent3">
                    <a:lumMod val="50000"/>
                  </a:schemeClr>
                </a:solidFill>
                <a:hlinkClick r:id="rId3" tooltip="Καθολική Εκκλησία"/>
              </a:rPr>
              <a:t>Ρωμαιοκαθολικός</a:t>
            </a:r>
            <a:r>
              <a:rPr lang="el-GR" dirty="0" smtClean="0">
                <a:solidFill>
                  <a:schemeClr val="accent3">
                    <a:lumMod val="50000"/>
                  </a:schemeClr>
                </a:solidFill>
              </a:rPr>
              <a:t> </a:t>
            </a:r>
            <a:r>
              <a:rPr lang="el-GR" dirty="0" smtClean="0"/>
              <a:t>ναός της πόλης του </a:t>
            </a:r>
            <a:r>
              <a:rPr lang="el-GR" dirty="0" smtClean="0">
                <a:hlinkClick r:id="rId4" tooltip="Παρίσι"/>
              </a:rPr>
              <a:t>Παρισιού</a:t>
            </a:r>
            <a:r>
              <a:rPr lang="el-GR" dirty="0" smtClean="0"/>
              <a:t> και αποτελεί ένα από τα πλέον θαυμαστά </a:t>
            </a:r>
            <a:r>
              <a:rPr lang="el-GR" dirty="0" smtClean="0">
                <a:hlinkClick r:id="rId5" tooltip="Αρχιτεκτονική"/>
              </a:rPr>
              <a:t>αρχιτεκτονικά</a:t>
            </a:r>
            <a:r>
              <a:rPr lang="el-GR" dirty="0" smtClean="0"/>
              <a:t> μνημεία του λεγόμενου οξυκόρυφου ή </a:t>
            </a:r>
            <a:r>
              <a:rPr lang="el-GR" dirty="0" smtClean="0">
                <a:hlinkClick r:id="rId6" tooltip="Γοτθική τέχνη"/>
              </a:rPr>
              <a:t>γοτθικού</a:t>
            </a:r>
            <a:r>
              <a:rPr lang="el-GR" dirty="0" smtClean="0"/>
              <a:t> ρυθμού. Βρίσκεται στη νησίδα </a:t>
            </a:r>
            <a:r>
              <a:rPr lang="el-GR" dirty="0" err="1" smtClean="0">
                <a:hlinkClick r:id="rId7" tooltip="Ιλ ντε λα Σιτέ"/>
              </a:rPr>
              <a:t>ιλ</a:t>
            </a:r>
            <a:r>
              <a:rPr lang="el-GR" dirty="0" smtClean="0">
                <a:hlinkClick r:id="rId7" tooltip="Ιλ ντε λα Σιτέ"/>
              </a:rPr>
              <a:t> ντε λα Σιτέ</a:t>
            </a:r>
            <a:r>
              <a:rPr lang="el-GR" dirty="0" smtClean="0"/>
              <a:t> του ποταμού </a:t>
            </a:r>
            <a:r>
              <a:rPr lang="el-GR" dirty="0" smtClean="0">
                <a:hlinkClick r:id="rId8" tooltip="Σηκουάνας"/>
              </a:rPr>
              <a:t>Σηκουάνα</a:t>
            </a:r>
            <a:r>
              <a:rPr lang="el-GR" dirty="0" smtClean="0"/>
              <a:t>, στο κέντρο της γαλλικής πρωτεύουσας. </a:t>
            </a:r>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5602560"/>
          </a:xfrm>
        </p:spPr>
        <p:txBody>
          <a:bodyPr/>
          <a:lstStyle/>
          <a:p>
            <a:r>
              <a:rPr lang="el-GR" sz="1400" dirty="0" smtClean="0"/>
              <a:t>Η κατασκευή του ναού, σε τοποθεσία που (φυσικά) υπήρχε παλιότερος παγανιστικός ναός, άρχισε το 1163 και τον θεμέλιο λίθο έθεσε ο Πάπας Αλέξανδρος Γ΄ και ο Βασιλεύς Λουδοβίκος Ζ΄ της Γαλλίας. Ο ναός αποπερατώθηκε περίπου το 1272 - χρειάστηκε δηλαδή σχεδόν 110 χρόνια μέχρι να ανοίξει τις πύλες του στους πιστούς.</a:t>
            </a:r>
            <a:br>
              <a:rPr lang="el-GR" sz="1400" dirty="0" smtClean="0"/>
            </a:br>
            <a:r>
              <a:rPr lang="el-GR" sz="1400" dirty="0" smtClean="0"/>
              <a:t>Έχει συνολική επιφάνεια 4.800 τετραγωνικά μέτρα, 130 μέτρα μήκος, 48 φάρδος, 35 ύψος και κανονικά μπορεί να χωρέσει μέχρι και 6.000 ανθρώπους ταυτόχρονα. Τα πλέον άξια ιδιαίτερης προσοχής σημεία, που προκαλούν το θαυμασμό της αρχιτεκτονικής του ναού, είναι η υπέροχη πύλη με τον υπεράνω αυτής τεράστιο ρόδακα και τις δύο εκατέρωθεν αυτής πύλες, τα περίφημα γλυπτά, καθώς και ο εσωτερικός διάκοσμος με τα έξοχης υαλογραφικής τέχνης (</a:t>
            </a:r>
            <a:r>
              <a:rPr lang="el-GR" sz="1400" dirty="0" err="1" smtClean="0"/>
              <a:t>βιτρώ</a:t>
            </a:r>
            <a:r>
              <a:rPr lang="el-GR" sz="1400" dirty="0" smtClean="0"/>
              <a:t>) παράθυρα.</a:t>
            </a:r>
            <a:br>
              <a:rPr lang="el-GR" sz="1400" dirty="0" smtClean="0"/>
            </a:br>
            <a:endParaRPr lang="el-GR" sz="1400" dirty="0"/>
          </a:p>
        </p:txBody>
      </p:sp>
      <p:pic>
        <p:nvPicPr>
          <p:cNvPr id="7" name="Picture Placeholder 6" descr="parisi-panagia-parision-2.jpg"/>
          <p:cNvPicPr>
            <a:picLocks noGrp="1" noChangeAspect="1"/>
          </p:cNvPicPr>
          <p:nvPr>
            <p:ph type="pic" idx="1"/>
          </p:nvPr>
        </p:nvPicPr>
        <p:blipFill>
          <a:blip r:embed="rId2" cstate="print"/>
          <a:srcRect l="7898" r="7898"/>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0" y="1556792"/>
            <a:ext cx="2743200" cy="3349352"/>
          </a:xfrm>
        </p:spPr>
        <p:txBody>
          <a:bodyPr/>
          <a:lstStyle/>
          <a:p>
            <a:r>
              <a:rPr lang="el-GR" sz="1400" dirty="0" smtClean="0"/>
              <a:t>Παρά το εντυπωσιακό της παρουσιαστικό και την αναγνωσιμότητα της δεν είναι ούτε η μεγαλύτερη ούτε η πιο ιστορική εκκλησία της Γαλλίας. Στη σχετική λίστα με τις ψηλότερες εκκλησίες της Γαλλίας βρίσκεται στη 13η θέση, ενώ μια πανόμοια της βρίσκεται στην Αμιένη με τη διαφορά ότι η </a:t>
            </a:r>
            <a:r>
              <a:rPr lang="el-GR" sz="1400" i="1" dirty="0" err="1" smtClean="0"/>
              <a:t>Notre</a:t>
            </a:r>
            <a:r>
              <a:rPr lang="el-GR" sz="1400" i="1" dirty="0" smtClean="0"/>
              <a:t>-</a:t>
            </a:r>
            <a:r>
              <a:rPr lang="el-GR" sz="1400" i="1" dirty="0" err="1" smtClean="0"/>
              <a:t>Dame</a:t>
            </a:r>
            <a:r>
              <a:rPr lang="el-GR" sz="1400" i="1" dirty="0" smtClean="0"/>
              <a:t> </a:t>
            </a:r>
            <a:r>
              <a:rPr lang="el-GR" sz="1400" i="1" dirty="0" err="1" smtClean="0"/>
              <a:t>d’Amiens</a:t>
            </a:r>
            <a:r>
              <a:rPr lang="el-GR" sz="1400" dirty="0" smtClean="0"/>
              <a:t> είναι αρχαιότερη, έχει ύψος 146 μέτρα και είναι ο πιο ογκώδης ναός της Γαλλίας.</a:t>
            </a:r>
            <a:endParaRPr lang="el-GR" sz="1400" dirty="0"/>
          </a:p>
        </p:txBody>
      </p:sp>
      <p:pic>
        <p:nvPicPr>
          <p:cNvPr id="5" name="Picture Placeholder 4" descr="panagia-ton-parision-notre-dame-cathedral-axiotheata-parisi-01.jpg"/>
          <p:cNvPicPr>
            <a:picLocks noGrp="1" noChangeAspect="1"/>
          </p:cNvPicPr>
          <p:nvPr>
            <p:ph type="pic" idx="1"/>
          </p:nvPr>
        </p:nvPicPr>
        <p:blipFill>
          <a:blip r:embed="rId2" cstate="print"/>
          <a:srcRect l="8064" r="8064"/>
          <a:stretch>
            <a:fillRect/>
          </a:stretch>
        </p:blip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0152" y="1628800"/>
            <a:ext cx="2743200" cy="3240360"/>
          </a:xfrm>
        </p:spPr>
        <p:txBody>
          <a:bodyPr/>
          <a:lstStyle/>
          <a:p>
            <a:r>
              <a:rPr lang="el-GR" sz="1400" dirty="0" smtClean="0"/>
              <a:t>Η μεγαλύτερη από τις 4 καμπάνες της ζυγίζει 13.000 κιλά. Διάσημα είναι και τα αγάλματα-δαίμονες (</a:t>
            </a:r>
            <a:r>
              <a:rPr lang="el-GR" sz="1400" dirty="0" err="1" smtClean="0"/>
              <a:t>gargouilles</a:t>
            </a:r>
            <a:r>
              <a:rPr lang="el-GR" sz="1400" dirty="0" smtClean="0"/>
              <a:t>) που βρίσκονται περιμετρικά στα ψηλά σημεία του καθεδρικού ναού. Τα </a:t>
            </a:r>
            <a:r>
              <a:rPr lang="el-GR" sz="1400" dirty="0" err="1" smtClean="0"/>
              <a:t>gargouilles</a:t>
            </a:r>
            <a:r>
              <a:rPr lang="el-GR" sz="1400" dirty="0" smtClean="0"/>
              <a:t> εκτός από διακοσμητικό ρόλο έχουν και χρηστικό, ως υδρορροές. Όντας κενά στο εσωτερικό τους αποτελούν την κατάληξη υδρορροών και προστατεύουν τα εξωτερικά τοιχώματα του ναού από το νερό της βροχής. </a:t>
            </a:r>
            <a:endParaRPr lang="el-GR" sz="1400" dirty="0"/>
          </a:p>
        </p:txBody>
      </p:sp>
      <p:pic>
        <p:nvPicPr>
          <p:cNvPr id="5" name="Picture Placeholder 4" descr="Χωρίς τίτλο.jpg"/>
          <p:cNvPicPr>
            <a:picLocks noGrp="1" noChangeAspect="1"/>
          </p:cNvPicPr>
          <p:nvPr>
            <p:ph type="pic" idx="1"/>
          </p:nvPr>
        </p:nvPicPr>
        <p:blipFill>
          <a:blip r:embed="rId2" cstate="print"/>
          <a:srcRect l="8161" r="8161"/>
          <a:stretch>
            <a:fillRect/>
          </a:stretch>
        </p:blip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fotia_main01.jpg"/>
          <p:cNvPicPr>
            <a:picLocks noGrp="1" noChangeAspect="1"/>
          </p:cNvPicPr>
          <p:nvPr>
            <p:ph type="pic" idx="1"/>
          </p:nvPr>
        </p:nvPicPr>
        <p:blipFill>
          <a:blip r:embed="rId2" cstate="print"/>
          <a:srcRect l="14679" r="14679"/>
          <a:stretch>
            <a:fillRect/>
          </a:stretch>
        </p:blipFill>
        <p:spPr/>
      </p:pic>
      <p:sp>
        <p:nvSpPr>
          <p:cNvPr id="4" name="Text Placeholder 3"/>
          <p:cNvSpPr>
            <a:spLocks noGrp="1"/>
          </p:cNvSpPr>
          <p:nvPr>
            <p:ph type="body" sz="half" idx="2"/>
          </p:nvPr>
        </p:nvSpPr>
        <p:spPr/>
        <p:txBody>
          <a:bodyPr>
            <a:normAutofit fontScale="85000" lnSpcReduction="10000"/>
          </a:bodyPr>
          <a:lstStyle/>
          <a:p>
            <a:r>
              <a:rPr lang="el-GR" dirty="0" smtClean="0"/>
              <a:t>Στις 15 Απριλίου του 2019, κατά τη διάρκεια αποκατάστασης του ναού, </a:t>
            </a:r>
            <a:r>
              <a:rPr lang="el-GR" dirty="0" smtClean="0">
                <a:hlinkClick r:id="rId3" tooltip="Πυρκαγιά στην Παναγία των Παρισίων"/>
              </a:rPr>
              <a:t>ξέσπασε πυρκαγιά</a:t>
            </a:r>
            <a:r>
              <a:rPr lang="el-GR" dirty="0" smtClean="0"/>
              <a:t>, η οποία οδήγησε σε κατάρρευση της οροφής και του κεντρικού οβελού της εκκλησίας.</a:t>
            </a:r>
            <a:r>
              <a:rPr lang="el-GR" baseline="30000" dirty="0" smtClean="0">
                <a:hlinkClick r:id="rId4"/>
              </a:rPr>
              <a:t>[8]</a:t>
            </a:r>
            <a:r>
              <a:rPr lang="el-GR" dirty="0" smtClean="0"/>
              <a:t> </a:t>
            </a:r>
            <a:r>
              <a:rPr lang="el-GR" baseline="30000" dirty="0" smtClean="0">
                <a:hlinkClick r:id="rId4"/>
              </a:rPr>
              <a:t>[9]</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988840"/>
            <a:ext cx="7498080" cy="1656184"/>
          </a:xfrm>
        </p:spPr>
        <p:txBody>
          <a:bodyPr>
            <a:normAutofit fontScale="90000"/>
          </a:bodyPr>
          <a:lstStyle/>
          <a:p>
            <a:pPr algn="ctr"/>
            <a:r>
              <a:rPr lang="el-GR" b="1" dirty="0" smtClean="0"/>
              <a:t>ΕΡΓΑΣΙΑ </a:t>
            </a:r>
            <a:r>
              <a:rPr lang="el-GR" b="1" dirty="0" smtClean="0"/>
              <a:t>ΧΡΙΣΤΙΑΝΙΚΑ </a:t>
            </a:r>
            <a:r>
              <a:rPr lang="el-GR" b="1" dirty="0" smtClean="0"/>
              <a:t>ΜΝΗΜΕΙΑ</a:t>
            </a:r>
            <a:br>
              <a:rPr lang="el-GR" b="1" dirty="0" smtClean="0"/>
            </a:br>
            <a:r>
              <a:rPr lang="el-GR" b="1" dirty="0" smtClean="0"/>
              <a:t>ΓΙΩΡΓΟΣ ΚΟΡΑΚΗΣ Α2</a:t>
            </a:r>
            <a:endParaRPr lang="el-GR"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34</TotalTime>
  <Words>203</Words>
  <Application>Microsoft Office PowerPoint</Application>
  <PresentationFormat>On-screen Show (4:3)</PresentationFormat>
  <Paragraphs>18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ΠΑΝΑΓΙΑ ΤΩΝ ΠΑΡΙΣΙΩΝ</vt:lpstr>
      <vt:lpstr>Η κατασκευή του ναού, σε τοποθεσία που (φυσικά) υπήρχε παλιότερος παγανιστικός ναός, άρχισε το 1163 και τον θεμέλιο λίθο έθεσε ο Πάπας Αλέξανδρος Γ΄ και ο Βασιλεύς Λουδοβίκος Ζ΄ της Γαλλίας. Ο ναός αποπερατώθηκε περίπου το 1272 - χρειάστηκε δηλαδή σχεδόν 110 χρόνια μέχρι να ανοίξει τις πύλες του στους πιστούς. Έχει συνολική επιφάνεια 4.800 τετραγωνικά μέτρα, 130 μέτρα μήκος, 48 φάρδος, 35 ύψος και κανονικά μπορεί να χωρέσει μέχρι και 6.000 ανθρώπους ταυτόχρονα. Τα πλέον άξια ιδιαίτερης προσοχής σημεία, που προκαλούν το θαυμασμό της αρχιτεκτονικής του ναού, είναι η υπέροχη πύλη με τον υπεράνω αυτής τεράστιο ρόδακα και τις δύο εκατέρωθεν αυτής πύλες, τα περίφημα γλυπτά, καθώς και ο εσωτερικός διάκοσμος με τα έξοχης υαλογραφικής τέχνης (βιτρώ) παράθυρα. </vt:lpstr>
      <vt:lpstr>Παρά το εντυπωσιακό της παρουσιαστικό και την αναγνωσιμότητα της δεν είναι ούτε η μεγαλύτερη ούτε η πιο ιστορική εκκλησία της Γαλλίας. Στη σχετική λίστα με τις ψηλότερες εκκλησίες της Γαλλίας βρίσκεται στη 13η θέση, ενώ μια πανόμοια της βρίσκεται στην Αμιένη με τη διαφορά ότι η Notre-Dame d’Amiens είναι αρχαιότερη, έχει ύψος 146 μέτρα και είναι ο πιο ογκώδης ναός της Γαλλίας.</vt:lpstr>
      <vt:lpstr>Η μεγαλύτερη από τις 4 καμπάνες της ζυγίζει 13.000 κιλά. Διάσημα είναι και τα αγάλματα-δαίμονες (gargouilles) που βρίσκονται περιμετρικά στα ψηλά σημεία του καθεδρικού ναού. Τα gargouilles εκτός από διακοσμητικό ρόλο έχουν και χρηστικό, ως υδρορροές. Όντας κενά στο εσωτερικό τους αποτελούν την κατάληξη υδρορροών και προστατεύουν τα εξωτερικά τοιχώματα του ναού από το νερό της βροχής. </vt:lpstr>
      <vt:lpstr>Slide 5</vt:lpstr>
      <vt:lpstr>ΕΡΓΑΣΙΑ ΧΡΙΣΤΙΑΝΙΚΑ ΜΝΗΜΕΙΑ ΓΙΩΡΓΟΣ ΚΟΡΑΚΗΣ Α2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ΠΑΝΑΓΙΑ ΤΩΝ ΠΑΡΙΣΙΩΝ</dc:title>
  <dc:creator>Gregor</dc:creator>
  <cp:lastModifiedBy>Gregor</cp:lastModifiedBy>
  <cp:revision>2</cp:revision>
  <dcterms:created xsi:type="dcterms:W3CDTF">2024-01-19T17:27:20Z</dcterms:created>
  <dcterms:modified xsi:type="dcterms:W3CDTF">2024-01-19T20:22:19Z</dcterms:modified>
</cp:coreProperties>
</file>