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5" r:id="rId9"/>
    <p:sldId id="264"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D05FC0-6571-43D1-9CA9-FFD1D052DF32}" type="datetimeFigureOut">
              <a:rPr lang="el-GR" smtClean="0"/>
              <a:t>16/1/2024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A2964-FC33-4BF3-938D-65A60790F678}"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 </a:t>
            </a:r>
            <a:endParaRPr lang="el-GR" dirty="0"/>
          </a:p>
        </p:txBody>
      </p:sp>
      <p:sp>
        <p:nvSpPr>
          <p:cNvPr id="4" name="3 - Θέση αριθμού διαφάνειας"/>
          <p:cNvSpPr>
            <a:spLocks noGrp="1"/>
          </p:cNvSpPr>
          <p:nvPr>
            <p:ph type="sldNum" sz="quarter" idx="10"/>
          </p:nvPr>
        </p:nvSpPr>
        <p:spPr/>
        <p:txBody>
          <a:bodyPr/>
          <a:lstStyle/>
          <a:p>
            <a:fld id="{4B1A2964-FC33-4BF3-938D-65A60790F678}" type="slidenum">
              <a:rPr lang="el-GR" smtClean="0"/>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4BB517-FCCE-487C-B4C5-790FFA7AAA00}" type="datetimeFigureOut">
              <a:rPr lang="el-GR" smtClean="0"/>
              <a:t>16/1/2024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F69CEB-9B70-469F-9A1A-2626ECF76BF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BB517-FCCE-487C-B4C5-790FFA7AAA00}" type="datetimeFigureOut">
              <a:rPr lang="el-GR" smtClean="0"/>
              <a:t>16/1/2024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69CEB-9B70-469F-9A1A-2626ECF76BF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2%CF%81%CE%B5%CF%84%CE%B1%CE%BD%CE%B9%CE%BA%CF%8C_%CE%9C%CE%BF%CF%85%CF%83%CE%B5%CE%AF%CE%BF" TargetMode="External"/><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hyperlink" Target="https://el.wikipedia.org/wiki/%CE%97%CE%BD%CF%89%CE%BC%CE%AD%CE%BD%CE%BF_%CE%92%CE%B1%CF%83%CE%AF%CE%BB%CE%B5%CE%B9%CE%B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5"/>
            <a:ext cx="7772400" cy="1285883"/>
          </a:xfrm>
        </p:spPr>
        <p:txBody>
          <a:bodyPr/>
          <a:lstStyle/>
          <a:p>
            <a:r>
              <a:rPr lang="el-GR" dirty="0" smtClean="0"/>
              <a:t>ΠΑΡΘΕΝΩΝΑΣ</a:t>
            </a:r>
            <a:endParaRPr lang="el-GR" dirty="0"/>
          </a:p>
        </p:txBody>
      </p:sp>
      <p:sp>
        <p:nvSpPr>
          <p:cNvPr id="3" name="2 - Υπότιτλος"/>
          <p:cNvSpPr>
            <a:spLocks noGrp="1"/>
          </p:cNvSpPr>
          <p:nvPr>
            <p:ph type="subTitle" idx="1"/>
          </p:nvPr>
        </p:nvSpPr>
        <p:spPr>
          <a:xfrm>
            <a:off x="857224" y="2428868"/>
            <a:ext cx="45719" cy="45719"/>
          </a:xfrm>
          <a:ln>
            <a:solidFill>
              <a:schemeClr val="tx1"/>
            </a:solidFill>
          </a:ln>
        </p:spPr>
        <p:txBody>
          <a:bodyPr>
            <a:normAutofit fontScale="25000" lnSpcReduction="20000"/>
          </a:bodyPr>
          <a:lstStyle/>
          <a:p>
            <a:endParaRPr lang="el-GR" dirty="0" smtClean="0"/>
          </a:p>
          <a:p>
            <a:endParaRPr lang="el-GR" dirty="0"/>
          </a:p>
          <a:p>
            <a:endParaRPr lang="el-GR" dirty="0"/>
          </a:p>
        </p:txBody>
      </p:sp>
      <p:pic>
        <p:nvPicPr>
          <p:cNvPr id="4" name="3 - Εικόνα" descr="download.jpg"/>
          <p:cNvPicPr>
            <a:picLocks noChangeAspect="1"/>
          </p:cNvPicPr>
          <p:nvPr/>
        </p:nvPicPr>
        <p:blipFill>
          <a:blip r:embed="rId3" cstate="print"/>
          <a:stretch>
            <a:fillRect/>
          </a:stretch>
        </p:blipFill>
        <p:spPr>
          <a:xfrm>
            <a:off x="1500166" y="1929573"/>
            <a:ext cx="5929354" cy="38568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ΤΕΛΟΣ </a:t>
            </a:r>
            <a:endParaRPr lang="el-GR" dirty="0"/>
          </a:p>
        </p:txBody>
      </p:sp>
      <p:sp>
        <p:nvSpPr>
          <p:cNvPr id="3" name="2 - Θέση κειμένου"/>
          <p:cNvSpPr>
            <a:spLocks noGrp="1"/>
          </p:cNvSpPr>
          <p:nvPr>
            <p:ph type="body" idx="1"/>
          </p:nvPr>
        </p:nvSpPr>
        <p:spPr/>
        <p:txBody>
          <a:bodyPr/>
          <a:lstStyle/>
          <a:p>
            <a:endParaRPr lang="el-GR"/>
          </a:p>
        </p:txBody>
      </p:sp>
      <p:pic>
        <p:nvPicPr>
          <p:cNvPr id="7" name="6 - Θέση περιεχομένου" descr="download (1).jpg"/>
          <p:cNvPicPr>
            <a:picLocks noGrp="1" noChangeAspect="1"/>
          </p:cNvPicPr>
          <p:nvPr>
            <p:ph sz="half" idx="2"/>
          </p:nvPr>
        </p:nvPicPr>
        <p:blipFill>
          <a:blip r:embed="rId2" cstate="print"/>
          <a:stretch>
            <a:fillRect/>
          </a:stretch>
        </p:blipFill>
        <p:spPr>
          <a:xfrm>
            <a:off x="0" y="1928802"/>
            <a:ext cx="4640852" cy="3857652"/>
          </a:xfrm>
        </p:spPr>
      </p:pic>
      <p:sp>
        <p:nvSpPr>
          <p:cNvPr id="5" name="4 - Θέση κειμένου"/>
          <p:cNvSpPr>
            <a:spLocks noGrp="1"/>
          </p:cNvSpPr>
          <p:nvPr>
            <p:ph type="body" sz="quarter" idx="3"/>
          </p:nvPr>
        </p:nvSpPr>
        <p:spPr/>
        <p:txBody>
          <a:bodyPr/>
          <a:lstStyle/>
          <a:p>
            <a:endParaRPr lang="el-GR"/>
          </a:p>
        </p:txBody>
      </p:sp>
      <p:pic>
        <p:nvPicPr>
          <p:cNvPr id="8" name="7 - Θέση περιεχομένου" descr="images.jpg"/>
          <p:cNvPicPr>
            <a:picLocks noGrp="1" noChangeAspect="1"/>
          </p:cNvPicPr>
          <p:nvPr>
            <p:ph sz="quarter" idx="4"/>
          </p:nvPr>
        </p:nvPicPr>
        <p:blipFill>
          <a:blip r:embed="rId3" cstate="print"/>
          <a:stretch>
            <a:fillRect/>
          </a:stretch>
        </p:blipFill>
        <p:spPr>
          <a:xfrm>
            <a:off x="4643438" y="1928802"/>
            <a:ext cx="4500562" cy="385765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715404" cy="5632311"/>
          </a:xfrm>
          <a:prstGeom prst="rect">
            <a:avLst/>
          </a:prstGeom>
        </p:spPr>
        <p:txBody>
          <a:bodyPr wrap="square">
            <a:spAutoFit/>
          </a:bodyPr>
          <a:lstStyle/>
          <a:p>
            <a:pPr algn="just"/>
            <a:r>
              <a:rPr lang="el-GR" sz="2400" i="1" dirty="0">
                <a:effectLst>
                  <a:outerShdw blurRad="38100" dist="38100" dir="2700000" algn="tl">
                    <a:srgbClr val="000000">
                      <a:alpha val="43137"/>
                    </a:srgbClr>
                  </a:outerShdw>
                </a:effectLst>
              </a:rPr>
              <a:t>Ο Παρθενώνας είναι ναός ο οποίος κατασκευάστηκε προς τιμήν της θεάς Αθηνάς, προστάτιδας της πόλης της </a:t>
            </a:r>
            <a:r>
              <a:rPr lang="el-GR" sz="2400" i="1" dirty="0" smtClean="0">
                <a:effectLst>
                  <a:outerShdw blurRad="38100" dist="38100" dir="2700000" algn="tl">
                    <a:srgbClr val="000000">
                      <a:alpha val="43137"/>
                    </a:srgbClr>
                  </a:outerShdw>
                </a:effectLst>
              </a:rPr>
              <a:t>Αθήνας. </a:t>
            </a:r>
            <a:r>
              <a:rPr lang="el-GR" sz="2400" i="1" dirty="0">
                <a:effectLst>
                  <a:outerShdw blurRad="38100" dist="38100" dir="2700000" algn="tl">
                    <a:srgbClr val="000000">
                      <a:alpha val="43137"/>
                    </a:srgbClr>
                  </a:outerShdw>
                </a:effectLst>
              </a:rPr>
              <a:t>Υπήρξε το αποτέλεσμα της συνεργασίας σημαντικών αρχιτέκτων και γλυπτών στα μέσα του 5ου </a:t>
            </a:r>
            <a:r>
              <a:rPr lang="el-GR" sz="2400" i="1" dirty="0" err="1">
                <a:effectLst>
                  <a:outerShdw blurRad="38100" dist="38100" dir="2700000" algn="tl">
                    <a:srgbClr val="000000">
                      <a:alpha val="43137"/>
                    </a:srgbClr>
                  </a:outerShdw>
                </a:effectLst>
              </a:rPr>
              <a:t>π.Χ.</a:t>
            </a:r>
            <a:r>
              <a:rPr lang="el-GR" sz="2400" i="1" dirty="0">
                <a:effectLst>
                  <a:outerShdw blurRad="38100" dist="38100" dir="2700000" algn="tl">
                    <a:srgbClr val="000000">
                      <a:alpha val="43137"/>
                    </a:srgbClr>
                  </a:outerShdw>
                </a:effectLst>
              </a:rPr>
              <a:t> αιώνα. Η εποχή της κατασκευής του συνταυτίζεται με τα φιλόδοξα επεκτατικά σχέδια της Αθήνας και της πολιτικής κύρους που ακολούθησε έναντι των συμμάχων της κατά την περίοδο της Αθηναϊκής Ηγεμονίας στην Αρχαία Ελλάδα. Οι αρχιτέκτονες του Παρθενώνα ήταν ο Ικτίνος και ο Καλλικράτης. Από την περίοδο της Ύστερης Αρχαιότητας και ύστερα, ο ναός </a:t>
            </a:r>
            <a:r>
              <a:rPr lang="el-GR" sz="2400" i="1" dirty="0" err="1">
                <a:effectLst>
                  <a:outerShdw blurRad="38100" dist="38100" dir="2700000" algn="tl">
                    <a:srgbClr val="000000">
                      <a:alpha val="43137"/>
                    </a:srgbClr>
                  </a:outerShdw>
                </a:effectLst>
              </a:rPr>
              <a:t>βανδαλίστηκε</a:t>
            </a:r>
            <a:r>
              <a:rPr lang="el-GR" sz="2400" i="1" dirty="0">
                <a:effectLst>
                  <a:outerShdw blurRad="38100" dist="38100" dir="2700000" algn="tl">
                    <a:srgbClr val="000000">
                      <a:alpha val="43137"/>
                    </a:srgbClr>
                  </a:outerShdw>
                </a:effectLst>
              </a:rPr>
              <a:t> και αργότερα μετατράπηκε σε χριστιανική εκκλησία, σε ισλαμικό τέμενος και μετά την Ελληνική Επανάσταση ολόκληρος ο λόφος χαρακτηρίστηκε ως αρχαιολογικός χώρος και τους επόμενους δύο αιώνες εκτεταμένες και ποικίλες εργασίες αναστήλωσης, αποκατάστασης και συντήρησης πραγματοποιήθηκαν και εξακολουθούν να λαμβάνουν χώρα.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42852"/>
            <a:ext cx="8358246" cy="5355312"/>
          </a:xfrm>
          <a:prstGeom prst="rect">
            <a:avLst/>
          </a:prstGeom>
        </p:spPr>
        <p:txBody>
          <a:bodyPr wrap="square">
            <a:spAutoFit/>
          </a:bodyPr>
          <a:lstStyle/>
          <a:p>
            <a:pPr algn="just"/>
            <a:r>
              <a:rPr lang="el-GR" dirty="0"/>
              <a:t>Η αρχαιοελληνική λέξη </a:t>
            </a:r>
            <a:r>
              <a:rPr lang="el-GR" i="1" dirty="0" err="1"/>
              <a:t>παρθενών</a:t>
            </a:r>
            <a:r>
              <a:rPr lang="el-GR" dirty="0"/>
              <a:t> σήμαινε το διαμέρισμα/δωμάτιο ανύπαντρης γυναίκας (παρθένου) σε μια κατοικία. Στην περίπτωση του Παρθενώνα φαίνεται να χρησιμοποιήθηκε αρχικά μόνο για ένα δωμάτιο του ναού</a:t>
            </a:r>
            <a:r>
              <a:rPr lang="el-GR" dirty="0" smtClean="0"/>
              <a:t>.</a:t>
            </a:r>
            <a:r>
              <a:rPr lang="el-GR" dirty="0"/>
              <a:t> Αποτελεί θέμα συζήτησης για το ποιο δωμάτιο επρόκειτο και πως αυτό απέκτησε το όνομα του. Το </a:t>
            </a:r>
            <a:r>
              <a:rPr lang="el-GR" dirty="0" err="1"/>
              <a:t>Ελληνο</a:t>
            </a:r>
            <a:r>
              <a:rPr lang="el-GR" dirty="0"/>
              <a:t>-Αγγλικό λεξικό των </a:t>
            </a:r>
            <a:r>
              <a:rPr lang="el-GR" dirty="0" err="1"/>
              <a:t>Λίντελ</a:t>
            </a:r>
            <a:r>
              <a:rPr lang="el-GR" dirty="0"/>
              <a:t>-Σκοτ-</a:t>
            </a:r>
            <a:r>
              <a:rPr lang="el-GR" dirty="0" err="1"/>
              <a:t>Τζόουνς</a:t>
            </a:r>
            <a:r>
              <a:rPr lang="el-GR" dirty="0"/>
              <a:t> </a:t>
            </a:r>
            <a:r>
              <a:rPr lang="el-GR" dirty="0" smtClean="0"/>
              <a:t>αναφέρει </a:t>
            </a:r>
            <a:r>
              <a:rPr lang="el-GR" dirty="0"/>
              <a:t>πως αυτό το δωμάτιο βρισκόταν στο δυτικό σηκό του Παρθενώνα. Ο </a:t>
            </a:r>
            <a:r>
              <a:rPr lang="el-GR" dirty="0" err="1"/>
              <a:t>Ζαμαουρί</a:t>
            </a:r>
            <a:r>
              <a:rPr lang="el-GR" dirty="0"/>
              <a:t> </a:t>
            </a:r>
            <a:r>
              <a:rPr lang="el-GR" dirty="0" err="1"/>
              <a:t>Γκριν</a:t>
            </a:r>
            <a:r>
              <a:rPr lang="el-GR" dirty="0"/>
              <a:t> </a:t>
            </a:r>
            <a:r>
              <a:rPr lang="el-GR" dirty="0" smtClean="0"/>
              <a:t> </a:t>
            </a:r>
            <a:r>
              <a:rPr lang="el-GR" dirty="0"/>
              <a:t>υποστηρίζει πως ο Παρθενώνας ήταν ο χώρος στον οποίο φορούσαν το </a:t>
            </a:r>
            <a:r>
              <a:rPr lang="el-GR" dirty="0" smtClean="0"/>
              <a:t>πέπλο</a:t>
            </a:r>
            <a:r>
              <a:rPr lang="el-GR" dirty="0"/>
              <a:t> στο άγαλμα της Αθηνάς από τα </a:t>
            </a:r>
            <a:r>
              <a:rPr lang="el-GR" dirty="0" err="1" smtClean="0"/>
              <a:t>αρρηφόρια</a:t>
            </a:r>
            <a:r>
              <a:rPr lang="el-GR" dirty="0" smtClean="0"/>
              <a:t>, μια </a:t>
            </a:r>
            <a:r>
              <a:rPr lang="el-GR" dirty="0"/>
              <a:t>ομάδα τεσσάρων κοριτσιών που επιλεγόταν για να υπηρετήσουν τη πόλη τους κάθε χρόνο, κατά τη διάρκεια των </a:t>
            </a:r>
            <a:r>
              <a:rPr lang="el-GR" dirty="0" smtClean="0"/>
              <a:t>Παναθηναίων.</a:t>
            </a:r>
            <a:r>
              <a:rPr lang="el-GR" dirty="0"/>
              <a:t> Ο </a:t>
            </a:r>
            <a:r>
              <a:rPr lang="el-GR" dirty="0" err="1"/>
              <a:t>Κρίστοφερ</a:t>
            </a:r>
            <a:r>
              <a:rPr lang="el-GR" dirty="0"/>
              <a:t> </a:t>
            </a:r>
            <a:r>
              <a:rPr lang="el-GR" dirty="0" err="1"/>
              <a:t>Πέλινγκ</a:t>
            </a:r>
            <a:r>
              <a:rPr lang="el-GR" dirty="0"/>
              <a:t> </a:t>
            </a:r>
            <a:r>
              <a:rPr lang="el-GR" dirty="0" smtClean="0"/>
              <a:t> </a:t>
            </a:r>
            <a:r>
              <a:rPr lang="el-GR" dirty="0"/>
              <a:t>ισχυρίζεται πως η Αθηνά Παρθένος ίσως να αποτελούσε μια ξεχωριστή λατρεία της Αθηνάς, στενά συνδεδεμένη, αν και όχι ταυτόσημη, με αυτή της Αθηνάς </a:t>
            </a:r>
            <a:r>
              <a:rPr lang="el-GR" dirty="0" err="1"/>
              <a:t>Πολιάδας</a:t>
            </a:r>
            <a:r>
              <a:rPr lang="el-GR" dirty="0" smtClean="0"/>
              <a:t>.</a:t>
            </a:r>
            <a:r>
              <a:rPr lang="el-GR" dirty="0"/>
              <a:t> Σύμφωνα με τη θεωρία αυτή, η ονομασία του Παρθενώνα, σημαίνει «ναός της παρθένου θεάς» και αναφέρεται στη λατρεία της Αθηνάς Παρθένου που συνδεόταν με το ναό</a:t>
            </a:r>
            <a:r>
              <a:rPr lang="el-GR" dirty="0" smtClean="0"/>
              <a:t>.</a:t>
            </a:r>
            <a:r>
              <a:rPr lang="el-GR" dirty="0"/>
              <a:t> Ο χαρακτηρισμός παρθένος, του οποίου η προέλευση δεν είναι ξεκάθαρη</a:t>
            </a:r>
            <a:r>
              <a:rPr lang="el-GR" dirty="0" smtClean="0"/>
              <a:t>,</a:t>
            </a:r>
            <a:r>
              <a:rPr lang="el-GR" dirty="0"/>
              <a:t> σημαίνει «αγνή και ανύπαντρη γυναίκα</a:t>
            </a:r>
            <a:r>
              <a:rPr lang="el-GR" dirty="0" smtClean="0"/>
              <a:t>»</a:t>
            </a:r>
            <a:r>
              <a:rPr lang="el-GR" dirty="0"/>
              <a:t> και χρησιμοποιούνταν κυρίως για την Άρτεμη, τη θεά των άγριων ζώων, του κυνηγιού, της φύσης, και για την Αθηνά, τη θεά της στρατηγικής και της τακτικής, της χειροτεχνίας και της πρακτικής εξάσκησης</a:t>
            </a:r>
            <a:r>
              <a:rPr lang="el-GR" dirty="0" smtClean="0"/>
              <a:t>.</a:t>
            </a:r>
            <a:r>
              <a:rPr lang="el-GR" dirty="0"/>
              <a:t> Επίσης, έχει προταθεί πως το όνομα του ναού προέρχεται από τις </a:t>
            </a:r>
            <a:r>
              <a:rPr lang="el-GR" i="1" dirty="0"/>
              <a:t>παρθένους</a:t>
            </a:r>
            <a:r>
              <a:rPr lang="el-GR" dirty="0"/>
              <a:t>, των οποίων η θυσία εξασφάλισε την ασφάλεια της πόλης</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ΒΥΖΑΝΤΙΝΗ ΚΑΙ ΧΡΙΣΤΙΑΝΙΚΗ ΠΕΡΙΟΔΟΣ</a:t>
            </a:r>
            <a:endParaRPr lang="el-GR" dirty="0"/>
          </a:p>
        </p:txBody>
      </p:sp>
      <p:pic>
        <p:nvPicPr>
          <p:cNvPr id="5" name="4 - Θέση περιεχομένου" descr="600px-Αγιογραφίες_ακρόπολης.jpg"/>
          <p:cNvPicPr>
            <a:picLocks noGrp="1" noChangeAspect="1"/>
          </p:cNvPicPr>
          <p:nvPr>
            <p:ph idx="1"/>
          </p:nvPr>
        </p:nvPicPr>
        <p:blipFill>
          <a:blip r:embed="rId2" cstate="print"/>
          <a:stretch>
            <a:fillRect/>
          </a:stretch>
        </p:blipFill>
        <p:spPr>
          <a:xfrm>
            <a:off x="3844925" y="1473676"/>
            <a:ext cx="4572000" cy="3451860"/>
          </a:xfrm>
        </p:spPr>
      </p:pic>
      <p:sp>
        <p:nvSpPr>
          <p:cNvPr id="4" name="3 - Θέση κειμένου"/>
          <p:cNvSpPr>
            <a:spLocks noGrp="1"/>
          </p:cNvSpPr>
          <p:nvPr>
            <p:ph type="body" sz="half" idx="2"/>
          </p:nvPr>
        </p:nvSpPr>
        <p:spPr/>
        <p:txBody>
          <a:bodyPr>
            <a:noAutofit/>
          </a:bodyPr>
          <a:lstStyle/>
          <a:p>
            <a:pPr algn="just"/>
            <a:r>
              <a:rPr lang="el-GR" sz="1050" dirty="0"/>
              <a:t>Στους Βυζαντινούς χρόνους έγινε η πρώτη μετατροπή του ναού σε χριστιανική εκκλησία της Αγίας Σοφίας, αλλά δεν είναι γνωστό πότε ακριβώς έγινε αυτό. Μια πηγή παρέχει την ένδειξη ότι το 486 </a:t>
            </a:r>
            <a:r>
              <a:rPr lang="el-GR" sz="1050" dirty="0" err="1"/>
              <a:t>μ.Χ</a:t>
            </a:r>
            <a:r>
              <a:rPr lang="el-GR" sz="1050" dirty="0"/>
              <a:t>. το λατρευτικό άγαλμα της Αθηνάς είχε απομακρυνθεί από το ναό και είχε μεταφερθεί στο σπίτι του ιερέα Πρόκλου, κοντά στην Ακρόπολη. Δεν είναι όμως απαραίτητο να μετατράπηκε αμέσως το κτίριο σε χριστιανικό ναό. Αρχαιολογικά ευρήματα δείχνουν ότι στα μέσα του 6ου αιώνα είχε ήδη γίνει η μετατροπή σε εκκλησία. Η μετατροπή αυτή έφερε και διάφορες αρχιτεκτονικές παρεμβάσεις στο κλασσικό κτίσμα. Μεταξύ άλλων, στον πρόναο προστέθηκε η αψίδα του ιερού και στο εσωτερικό κατασκευάστηκε ένα </a:t>
            </a:r>
            <a:r>
              <a:rPr lang="el-GR" sz="1050" dirty="0" err="1"/>
              <a:t>βαπτιστήριο</a:t>
            </a:r>
            <a:r>
              <a:rPr lang="el-GR" sz="1050" dirty="0"/>
              <a:t>. Από αυτές τις μετατροπές το 1877, σύμφωνα με τον </a:t>
            </a:r>
            <a:r>
              <a:rPr lang="el-GR" sz="1050" dirty="0" err="1"/>
              <a:t>Μπιρνούφ</a:t>
            </a:r>
            <a:r>
              <a:rPr lang="el-GR" sz="1050" dirty="0"/>
              <a:t> </a:t>
            </a:r>
            <a:r>
              <a:rPr lang="el-GR" sz="1050" i="1" dirty="0"/>
              <a:t>(</a:t>
            </a:r>
            <a:r>
              <a:rPr lang="el-GR" sz="1050" i="1" dirty="0" err="1"/>
              <a:t>Burnouf</a:t>
            </a:r>
            <a:r>
              <a:rPr lang="el-GR" sz="1050" i="1" dirty="0"/>
              <a:t>)</a:t>
            </a:r>
            <a:r>
              <a:rPr lang="el-GR" sz="1050" dirty="0"/>
              <a:t>, δεν είχαν μείνει παρά λείψανα τοιχογραφιών και λιγοστά επιγραφικά χαράγματα στους τοίχους και τους κίονες. Κατά τη μετατροπή σε εκκλησία δεν </a:t>
            </a:r>
            <a:r>
              <a:rPr lang="el-GR" sz="1050" dirty="0" err="1"/>
              <a:t>βανδαλίστηκαν</a:t>
            </a:r>
            <a:r>
              <a:rPr lang="el-GR" sz="1050" dirty="0"/>
              <a:t> τα αετώματα, παρ' ότι περιείχαν έντονα θρησκευτικές και λατρευτικές σκηνές με την Αθηνά, τον Ποσειδώνα και άλλες μυθολογικές μορφές. Αυτή μάλιστα είναι η μοναδική περίπτωση αρχαίου ναού του οποίου τα αετώματα διατηρήθηκαν μέχρι τη σύγχρονη εποχή. Κάποια γλυπτά </a:t>
            </a:r>
            <a:r>
              <a:rPr lang="el-GR" sz="1050" dirty="0" err="1"/>
              <a:t>απολαξεύτηκαν</a:t>
            </a:r>
            <a:r>
              <a:rPr lang="el-GR" sz="1050" dirty="0"/>
              <a:t> για πρακτικούς ή άλλους λόγους σε άγνωστες εποχές. Καταστροφές έγιναν και από τον </a:t>
            </a:r>
            <a:r>
              <a:rPr lang="el-GR" sz="1050" dirty="0" err="1"/>
              <a:t>Μοροζίνι</a:t>
            </a:r>
            <a:r>
              <a:rPr lang="el-GR" sz="1050" dirty="0"/>
              <a:t> όταν προσπάθησε να αφαιρέσει μερικά γλυπτά το 1687-88</a:t>
            </a:r>
            <a:r>
              <a:rPr lang="el-GR" sz="1050" dirty="0" smtClean="0"/>
              <a:t>.</a:t>
            </a:r>
            <a:endParaRPr lang="el-GR"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b="1" dirty="0" err="1"/>
              <a:t>Βενετοτουρκικοί</a:t>
            </a:r>
            <a:r>
              <a:rPr lang="el-GR" sz="1600" b="1" dirty="0"/>
              <a:t> </a:t>
            </a:r>
            <a:r>
              <a:rPr lang="el-GR" sz="1600" b="1" dirty="0" smtClean="0"/>
              <a:t>πόλεμοι</a:t>
            </a:r>
            <a:r>
              <a:rPr lang="el-GR" sz="1600" b="1" dirty="0"/>
              <a:t/>
            </a:r>
            <a:br>
              <a:rPr lang="el-GR" sz="1600" b="1" dirty="0"/>
            </a:br>
            <a:r>
              <a:rPr lang="el-GR" sz="1600" dirty="0"/>
              <a:t>Κατά την εκστρατεία του Φραγκίσκου </a:t>
            </a:r>
            <a:r>
              <a:rPr lang="el-GR" sz="1600" dirty="0" err="1"/>
              <a:t>Μοροζίνι</a:t>
            </a:r>
            <a:r>
              <a:rPr lang="el-GR" sz="1600" dirty="0"/>
              <a:t> κατά των Αθηνών το 1687, ο Παρθενώνας υπέστη και το μεγαλύτερο πλήγμα το βράδυ της 26ης Σεπτεμβρίου, όταν οβίδα τίναξε την πυριτιδαποθήκη που είχε εγκαταστήσει ο Αλή αγάς, διοικητής του φρουρίου στον ναό</a:t>
            </a:r>
            <a:r>
              <a:rPr lang="el-GR" sz="1600" dirty="0" smtClean="0"/>
              <a:t>.</a:t>
            </a:r>
            <a:r>
              <a:rPr lang="el-GR" dirty="0"/>
              <a:t/>
            </a:r>
            <a:br>
              <a:rPr lang="el-GR" dirty="0"/>
            </a:br>
            <a:endParaRPr lang="el-GR" dirty="0"/>
          </a:p>
        </p:txBody>
      </p:sp>
      <p:sp>
        <p:nvSpPr>
          <p:cNvPr id="3" name="2 - Θέση περιεχομένου"/>
          <p:cNvSpPr>
            <a:spLocks noGrp="1"/>
          </p:cNvSpPr>
          <p:nvPr>
            <p:ph sz="half" idx="1"/>
          </p:nvPr>
        </p:nvSpPr>
        <p:spPr/>
        <p:txBody>
          <a:bodyPr/>
          <a:lstStyle/>
          <a:p>
            <a:pPr fontAlgn="ctr"/>
            <a:r>
              <a:rPr lang="el-GR" dirty="0" smtClean="0"/>
              <a:t/>
            </a:r>
            <a:br>
              <a:rPr lang="el-GR" dirty="0" smtClean="0"/>
            </a:br>
            <a:endParaRPr lang="el-GR" dirty="0" smtClean="0"/>
          </a:p>
          <a:p>
            <a:pPr fontAlgn="ctr"/>
            <a:endParaRPr lang="el-GR" dirty="0"/>
          </a:p>
          <a:p>
            <a:pPr fontAlgn="ctr"/>
            <a:endParaRPr lang="el-GR" dirty="0" smtClean="0"/>
          </a:p>
          <a:p>
            <a:pPr fontAlgn="ctr"/>
            <a:endParaRPr lang="el-GR" dirty="0"/>
          </a:p>
          <a:p>
            <a:pPr fontAlgn="ctr"/>
            <a:endParaRPr lang="el-GR" dirty="0" smtClean="0"/>
          </a:p>
          <a:p>
            <a:pPr fontAlgn="ctr"/>
            <a:endParaRPr lang="el-GR" dirty="0"/>
          </a:p>
          <a:p>
            <a:pPr lvl="2" fontAlgn="t"/>
            <a:r>
              <a:rPr lang="el-GR" sz="1200" dirty="0"/>
              <a:t>Αναπαράσταση του Παρθενώνα πριν την καταστροφή του, εκδόθηκε το 1688, περίπου ένα έτος μετά το γεγονός της ανατίναξης, </a:t>
            </a:r>
            <a:r>
              <a:rPr lang="el-GR" sz="1200" dirty="0" err="1"/>
              <a:t>Βιτσένζο</a:t>
            </a:r>
            <a:r>
              <a:rPr lang="el-GR" sz="1200" dirty="0"/>
              <a:t> </a:t>
            </a:r>
            <a:r>
              <a:rPr lang="el-GR" sz="1200" dirty="0" err="1" smtClean="0"/>
              <a:t>Κορονέλι</a:t>
            </a:r>
            <a:r>
              <a:rPr lang="el-GR" sz="1200" dirty="0" smtClean="0"/>
              <a:t> </a:t>
            </a:r>
            <a:endParaRPr lang="el-GR" sz="1200" dirty="0"/>
          </a:p>
          <a:p>
            <a:endParaRPr lang="el-GR" dirty="0"/>
          </a:p>
        </p:txBody>
      </p:sp>
      <p:pic>
        <p:nvPicPr>
          <p:cNvPr id="5" name="4 - Θέση περιεχομένου" descr="Parthenon,_o_Tempio_di_Minerva_a_Atene_-_Coronelli_Vincenzo_-_1688.jpg"/>
          <p:cNvPicPr>
            <a:picLocks noGrp="1" noChangeAspect="1"/>
          </p:cNvPicPr>
          <p:nvPr>
            <p:ph sz="half" idx="2"/>
          </p:nvPr>
        </p:nvPicPr>
        <p:blipFill>
          <a:blip r:embed="rId2" cstate="print"/>
          <a:stretch>
            <a:fillRect/>
          </a:stretch>
        </p:blipFill>
        <p:spPr>
          <a:xfrm>
            <a:off x="1071538" y="1396985"/>
            <a:ext cx="6286544" cy="350998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73050"/>
            <a:ext cx="2900354" cy="798496"/>
          </a:xfrm>
        </p:spPr>
        <p:txBody>
          <a:bodyPr/>
          <a:lstStyle/>
          <a:p>
            <a:r>
              <a:rPr lang="el-GR" dirty="0" smtClean="0"/>
              <a:t>ΤΟΜΑΣ ΜΠΡΟΥΣ</a:t>
            </a:r>
            <a:endParaRPr lang="el-GR" dirty="0"/>
          </a:p>
        </p:txBody>
      </p:sp>
      <p:pic>
        <p:nvPicPr>
          <p:cNvPr id="5" name="4 - Θέση περιεχομένου" descr="180px-Elgin_Marbles_British_Museum.jpg"/>
          <p:cNvPicPr>
            <a:picLocks noGrp="1" noChangeAspect="1"/>
          </p:cNvPicPr>
          <p:nvPr>
            <p:ph idx="1"/>
          </p:nvPr>
        </p:nvPicPr>
        <p:blipFill>
          <a:blip r:embed="rId2" cstate="print"/>
          <a:stretch>
            <a:fillRect/>
          </a:stretch>
        </p:blipFill>
        <p:spPr>
          <a:xfrm>
            <a:off x="3486696" y="1071546"/>
            <a:ext cx="5510931" cy="4643470"/>
          </a:xfrm>
        </p:spPr>
      </p:pic>
      <p:sp>
        <p:nvSpPr>
          <p:cNvPr id="4" name="3 - Θέση κειμένου"/>
          <p:cNvSpPr>
            <a:spLocks noGrp="1"/>
          </p:cNvSpPr>
          <p:nvPr>
            <p:ph type="body" sz="half" idx="2"/>
          </p:nvPr>
        </p:nvSpPr>
        <p:spPr>
          <a:xfrm>
            <a:off x="285720" y="1142984"/>
            <a:ext cx="3222627" cy="5143536"/>
          </a:xfrm>
        </p:spPr>
        <p:txBody>
          <a:bodyPr>
            <a:normAutofit fontScale="55000" lnSpcReduction="20000"/>
          </a:bodyPr>
          <a:lstStyle/>
          <a:p>
            <a:pPr algn="just"/>
            <a:r>
              <a:rPr lang="el-GR" sz="2000" dirty="0"/>
              <a:t>Το μεγαλύτερο τμήμα του ναού προς την ανατολική του πλευρά κατέρρευσε. Έκτοτε και μέχρι να παραδοθεί το μνημείο στην </a:t>
            </a:r>
            <a:r>
              <a:rPr lang="el-GR" sz="2000" dirty="0" smtClean="0"/>
              <a:t>αρχαιολογία</a:t>
            </a:r>
            <a:r>
              <a:rPr lang="el-GR" sz="2000" dirty="0"/>
              <a:t> και το νέο ελληνικό κράτος τη δεκαετία του 1830, απογυμνώθηκε συστηματικά από τον Τόμας </a:t>
            </a:r>
            <a:r>
              <a:rPr lang="el-GR" sz="2000" dirty="0" err="1"/>
              <a:t>Μπρούς</a:t>
            </a:r>
            <a:r>
              <a:rPr lang="el-GR" sz="2000" dirty="0"/>
              <a:t> στις αρχές του 19ου αιώνα, ο οποίος απέκοψε με </a:t>
            </a:r>
            <a:r>
              <a:rPr lang="el-GR" sz="2000" dirty="0" err="1"/>
              <a:t>πριονισμό</a:t>
            </a:r>
            <a:r>
              <a:rPr lang="el-GR" sz="2000" dirty="0"/>
              <a:t> και αποκόλληση ένα μεγάλο αριθμό γλυπτών και μαρμάρων κατά την περίοδο 1801 με 1803, και είναι αξιοσημείωτο πως τα γλυπτά παραλίγο να χανόταν για πάντα καθώς το πλοίο που τα μετέφερε στην Αγγλία βούλιαξε έξω από τα </a:t>
            </a:r>
            <a:r>
              <a:rPr lang="el-GR" sz="2000" dirty="0" smtClean="0"/>
              <a:t>Κύθηρα, </a:t>
            </a:r>
            <a:r>
              <a:rPr lang="el-GR" sz="2000" dirty="0"/>
              <a:t>με τα κιβώτια να ανασύρονται με την βοήθεια δυτών από την Κάλυμνο</a:t>
            </a:r>
            <a:r>
              <a:rPr lang="el-GR" sz="2000" dirty="0" smtClean="0"/>
              <a:t>.</a:t>
            </a:r>
            <a:r>
              <a:rPr lang="el-GR" sz="2000" dirty="0"/>
              <a:t> Επιστρέφοντας στην Αγγλία, ο </a:t>
            </a:r>
            <a:r>
              <a:rPr lang="el-GR" sz="2000" dirty="0" err="1"/>
              <a:t>Μπρούς</a:t>
            </a:r>
            <a:r>
              <a:rPr lang="el-GR" sz="2000" dirty="0"/>
              <a:t> εν τέλει τα περισσότερα από αυτά πούλησε </a:t>
            </a:r>
            <a:r>
              <a:rPr lang="el-GR" sz="2000" dirty="0" smtClean="0"/>
              <a:t>στο Βρετανικό</a:t>
            </a:r>
            <a:r>
              <a:rPr lang="el-GR" sz="2000" dirty="0" smtClean="0">
                <a:hlinkClick r:id="rId3" tooltip="Βρετανικό Μουσείο"/>
              </a:rPr>
              <a:t> </a:t>
            </a:r>
            <a:r>
              <a:rPr lang="el-GR" sz="2000" dirty="0" smtClean="0"/>
              <a:t>Μουσείο</a:t>
            </a:r>
            <a:r>
              <a:rPr lang="el-GR" sz="2000" dirty="0"/>
              <a:t> όπου βρίσκονται έως και σήμερα. </a:t>
            </a:r>
            <a:r>
              <a:rPr lang="el-GR" sz="2000" dirty="0" smtClean="0"/>
              <a:t>Υπάρχουν </a:t>
            </a:r>
            <a:r>
              <a:rPr lang="el-GR" sz="2000" dirty="0"/>
              <a:t>και γλυπτά που κατέληξαν στο </a:t>
            </a:r>
            <a:r>
              <a:rPr lang="el-GR" sz="2000" dirty="0" smtClean="0"/>
              <a:t>Λούβρο</a:t>
            </a:r>
            <a:r>
              <a:rPr lang="el-GR" sz="2000" dirty="0"/>
              <a:t> στο Παρίσι, καθώς και στην </a:t>
            </a:r>
            <a:r>
              <a:rPr lang="el-GR" sz="2000" dirty="0" smtClean="0"/>
              <a:t>Κοπεγχάγη</a:t>
            </a:r>
            <a:r>
              <a:rPr lang="el-GR" sz="2000" dirty="0"/>
              <a:t> και αλλού, ενώ στο νέο μουσείο της Ακρόπολης στην </a:t>
            </a:r>
            <a:r>
              <a:rPr lang="el-GR" sz="2000" dirty="0" smtClean="0"/>
              <a:t>Αθήνα</a:t>
            </a:r>
            <a:r>
              <a:rPr lang="el-GR" sz="2000" dirty="0"/>
              <a:t> έχουν τοποθετηθεί πάνω από τα μισά</a:t>
            </a:r>
            <a:r>
              <a:rPr lang="el-GR" sz="2000" dirty="0" smtClean="0"/>
              <a:t>,</a:t>
            </a:r>
            <a:r>
              <a:rPr lang="el-GR" sz="2000" dirty="0"/>
              <a:t> και λίγα παραμένουν στο ίδιο το κτίσμα. Από το 1983 η ελληνική κυβέρνηση, ξεκινώντας μέσω της τότε υπουργού πολιτισμού Μελίνας Μερκούρη, έχει ξεκινήσει εκστρατεία για την μόνιμη επιστροφή των γλυπτών στην Ελλάδα</a:t>
            </a:r>
            <a:r>
              <a:rPr lang="el-GR" sz="2000" dirty="0" smtClean="0"/>
              <a:t>.</a:t>
            </a:r>
            <a:r>
              <a:rPr lang="el-GR" sz="2000" dirty="0"/>
              <a:t> Το Βρετανικό Μουσείο αρνείται σταθερά την επιστροφή των γλυπτών</a:t>
            </a:r>
            <a:r>
              <a:rPr lang="el-GR" sz="2000" dirty="0" smtClean="0"/>
              <a:t>,</a:t>
            </a:r>
            <a:r>
              <a:rPr lang="el-GR" sz="2000" dirty="0"/>
              <a:t> ενώ οι διαδοχικές κυβερνήσεις του Ηνωμένου</a:t>
            </a:r>
            <a:r>
              <a:rPr lang="el-GR" sz="2000" dirty="0">
                <a:hlinkClick r:id="rId4" tooltip="Ηνωμένο Βασίλειο"/>
              </a:rPr>
              <a:t> </a:t>
            </a:r>
            <a:r>
              <a:rPr lang="el-GR" sz="2000" dirty="0"/>
              <a:t>Βασιλείου δεν είναι πρόθυμες να εξαναγκάσουν το μουσείο για την επιστροφή τους (καθώς ισχυρίζονται πως θα χρειαζόταν να δημιουργηθεί νέα νομοθεσία), ωστόσο οι προσπάθειες της επιστροφής συνεχίζονται</a:t>
            </a:r>
            <a:r>
              <a:rPr lang="el-GR"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2853"/>
            <a:ext cx="7772400" cy="1143007"/>
          </a:xfrm>
        </p:spPr>
        <p:txBody>
          <a:bodyPr/>
          <a:lstStyle/>
          <a:p>
            <a:r>
              <a:rPr lang="el-GR" dirty="0" smtClean="0"/>
              <a:t>ΑΝΑΣΤΗΛΩΣΗ</a:t>
            </a:r>
            <a:endParaRPr lang="el-GR" dirty="0"/>
          </a:p>
        </p:txBody>
      </p:sp>
      <p:sp>
        <p:nvSpPr>
          <p:cNvPr id="3" name="2 - Υπότιτλος"/>
          <p:cNvSpPr>
            <a:spLocks noGrp="1"/>
          </p:cNvSpPr>
          <p:nvPr>
            <p:ph type="subTitle" idx="1"/>
          </p:nvPr>
        </p:nvSpPr>
        <p:spPr>
          <a:xfrm>
            <a:off x="0" y="1500174"/>
            <a:ext cx="9144000" cy="5357826"/>
          </a:xfrm>
        </p:spPr>
        <p:txBody>
          <a:bodyPr>
            <a:normAutofit fontScale="62500" lnSpcReduction="20000"/>
          </a:bodyPr>
          <a:lstStyle/>
          <a:p>
            <a:pPr algn="just"/>
            <a:r>
              <a:rPr lang="el-GR" b="1" dirty="0"/>
              <a:t>Το 1975, η Ελληνική κυβέρνηση ξεκίνησε μια συντονισμένη προσπάθεια για την αναστήλωση του Παρθενώνα καθώς και άλλων κτισμάτων της Ακρόπολης. Μετά από καθυστέρηση, ιδρύθηκε η Επιτροπή για τη Συντήρηση των Μνημείων της Ακρόπολης το 1983</a:t>
            </a:r>
            <a:r>
              <a:rPr lang="el-GR" b="1" dirty="0" smtClean="0"/>
              <a:t>.</a:t>
            </a:r>
            <a:r>
              <a:rPr lang="el-GR" b="1" dirty="0"/>
              <a:t> Το έργο αυτό, αργότερα προσέλκυσε οικονομική και τεχνική βοήθεια από την Ευρωπαϊκή Ένωση. Μια αρχαιολογική επιτροπή τεκμηρίωσε διεξοδικά κάθε αντικείμενο που βρισκόταν στο χώρο, και οι αρχιτέκτονες υποβοηθούμενοι από υπολογιστικά μοντέλα, εξακρίβωσαν τις αρχικές τους θέσεις. Ιδιαίτερα σημαντικά και εύθραυστα γλυπτά μεταφέρθηκαν στο Μουσείο της Ακρόπολης. Στο χώρο εγκαταστάθηκε γερανός για την απομάκρυνση τμημάτων μαρμάρων. Ο γερανός σχεδιάστηκε για να διπλώνει κάτω από την οροφή όταν δεν χρησιμοποιείται. Σε ορισμένες περιπτώσεις, προηγούμενες ανακατασκευές ήταν εσφαλμένες. Αυτές </a:t>
            </a:r>
            <a:r>
              <a:rPr lang="el-GR" b="1" dirty="0" smtClean="0"/>
              <a:t>διαλύθηκαν, </a:t>
            </a:r>
            <a:r>
              <a:rPr lang="el-GR" b="1" dirty="0"/>
              <a:t>και μια προσεκτική διαδικασία αναστήλωσης </a:t>
            </a:r>
            <a:r>
              <a:rPr lang="el-GR" b="1" dirty="0" smtClean="0"/>
              <a:t>ξεκίνησε. Αρχικά</a:t>
            </a:r>
            <a:r>
              <a:rPr lang="el-GR" b="1" dirty="0"/>
              <a:t>, πολλά τμήματα μαρμάρου κρατήθηκαν μαζί από επιμήκεις καρφίτσες σιδήρου σχήματος «Η», οι οποίες ήταν καλυμμένες ολοκληρωτικά από μόλυβδο, ο οποίος προστατεύει το σίδηρο από </a:t>
            </a:r>
            <a:r>
              <a:rPr lang="el-GR" b="1" dirty="0" smtClean="0"/>
              <a:t>διάβρωση. Οι </a:t>
            </a:r>
            <a:r>
              <a:rPr lang="el-GR" b="1" dirty="0"/>
              <a:t>σταθεροποιητικές καρφίτσες που είχαν τοποθετηθεί κατά τον 19ο αιώνα δεν είχαν υψηλή περιεκτικότητα σε μόλυβδο και έτσι διαβρώθηκαν. Αφού το προϊόν της διάβρωσης (σκουριά) είναι επεκτατικό, η επέκταση αυτή προκάλεσε επιπλέον ζημιές με τη δημιουργία </a:t>
            </a:r>
            <a:r>
              <a:rPr lang="el-GR" b="1" dirty="0" smtClean="0"/>
              <a:t>ρωγμών </a:t>
            </a:r>
            <a:r>
              <a:rPr lang="el-GR" b="1" dirty="0"/>
              <a:t>στο μάρμαρο</a:t>
            </a:r>
            <a:r>
              <a:rPr lang="el-GR" b="1" dirty="0" smtClean="0"/>
              <a:t>.</a:t>
            </a: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ΜΟΥΣΕΙΟ ΤΗΣ ΑΚΡΟΠΟΛΗΣ</a:t>
            </a:r>
            <a:endParaRPr lang="el-GR" dirty="0"/>
          </a:p>
        </p:txBody>
      </p:sp>
      <p:pic>
        <p:nvPicPr>
          <p:cNvPr id="4" name="3 - Θέση περιεχομένου" descr="istorekakropolm.jpg"/>
          <p:cNvPicPr>
            <a:picLocks noGrp="1" noChangeAspect="1"/>
          </p:cNvPicPr>
          <p:nvPr>
            <p:ph idx="1"/>
          </p:nvPr>
        </p:nvPicPr>
        <p:blipFill>
          <a:blip r:embed="rId2" cstate="print"/>
          <a:stretch>
            <a:fillRect/>
          </a:stretch>
        </p:blipFill>
        <p:spPr>
          <a:xfrm>
            <a:off x="87771" y="2000240"/>
            <a:ext cx="8556195" cy="435771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40000" lnSpcReduction="20000"/>
          </a:bodyPr>
          <a:lstStyle/>
          <a:p>
            <a:endParaRPr lang="el-GR" dirty="0" smtClean="0"/>
          </a:p>
          <a:p>
            <a:pPr algn="just"/>
            <a:r>
              <a:rPr lang="el-GR" dirty="0"/>
              <a:t>Το </a:t>
            </a:r>
            <a:r>
              <a:rPr lang="el-GR" b="1" dirty="0"/>
              <a:t>Μουσείο Ακρόπολης</a:t>
            </a:r>
            <a:r>
              <a:rPr lang="el-GR" dirty="0"/>
              <a:t>, από τα σπουδαιότερα του κόσμου, φιλοξενεί ευρήματα προερχόμενα αποκλειστικά από την αθηναϊκή Ακρόπολη και τις πλαγιές της.</a:t>
            </a:r>
          </a:p>
          <a:p>
            <a:pPr algn="just"/>
            <a:endParaRPr lang="el-GR" dirty="0" smtClean="0"/>
          </a:p>
          <a:p>
            <a:pPr algn="just"/>
            <a:r>
              <a:rPr lang="el-GR" dirty="0" smtClean="0"/>
              <a:t>Το </a:t>
            </a:r>
            <a:r>
              <a:rPr lang="el-GR" dirty="0"/>
              <a:t>Μουσείο αναπτύσσει τις εκθεσιακές του ενότητες σε τρία επίπεδα, αλλά και στη βάση, όπου βρίσκεται η αρχαιολογική ανασκαφή. Στο ισόγειο, η «Αίθουσα των </a:t>
            </a:r>
            <a:r>
              <a:rPr lang="el-GR" dirty="0" err="1"/>
              <a:t>Κλιτύων</a:t>
            </a:r>
            <a:r>
              <a:rPr lang="el-GR" dirty="0"/>
              <a:t> της Ακρόπολης» φιλοξενεί ευρήματα από τα ιερά που ήταν ιδρυμένα στις πλαγιές της Ακρόπολης, καθώς και από τον οικισμό που αναπτύχθηκε στις υπώρειες του λόφου, σε όλες τις ιστορικές περιόδους.</a:t>
            </a:r>
            <a:r>
              <a:rPr lang="el-GR" dirty="0" smtClean="0"/>
              <a:t/>
            </a:r>
            <a:br>
              <a:rPr lang="el-GR" dirty="0" smtClean="0"/>
            </a:br>
            <a:r>
              <a:rPr lang="el-GR" dirty="0" smtClean="0"/>
              <a:t/>
            </a:r>
            <a:br>
              <a:rPr lang="el-GR" dirty="0" smtClean="0"/>
            </a:br>
            <a:r>
              <a:rPr lang="el-GR" dirty="0"/>
              <a:t>Στον πρώτο όροφο, στο ανατολικό και νότιο τμήμα του, στην «Αίθουσα των Αρχαϊκών Έργων», βρήκαν τη θέση τους τα μεγαλοπρεπή γλυπτά που κοσμούσαν τους πρώτους μεγάλους ναούς της Ακρόπολης, αλλά και τα αφιερώματα των πιστών, όπως ήταν οι Κόρες, οι ιππείς, οι γραφείς, τα αγάλματα της θεάς Αθηνάς, οι ανδρικές μορφές, τα μαρμάρινα ανάγλυφα, τα μικρά χάλκινα και πήλινα αφιερώματα.</a:t>
            </a:r>
            <a:r>
              <a:rPr lang="el-GR" dirty="0" smtClean="0"/>
              <a:t/>
            </a:r>
            <a:br>
              <a:rPr lang="el-GR" dirty="0" smtClean="0"/>
            </a:br>
            <a:r>
              <a:rPr lang="el-GR" dirty="0" smtClean="0"/>
              <a:t/>
            </a:r>
            <a:br>
              <a:rPr lang="el-GR" dirty="0" smtClean="0"/>
            </a:br>
            <a:r>
              <a:rPr lang="el-GR" dirty="0"/>
              <a:t>Το εκθεσιακό πρόγραμμα κορυφώνεται στο τρίτο επίπεδο, στην «Αίθουσα του Παρθενώνα». Περιμετρικά των εξωτερικών τοίχων της είναι τοποθετημένοι, για πρώτη φορά σε συνεχή σειρά, οι ανάγλυφοι λίθοι της ζωφόρου, που απεικονίζουν την πομπή των Παναθηναίων. Ανάμεσα στους χαλύβδινους κίονες, που έχουν τον αριθμό των κιόνων του Παρθενώνα, αναρτήθηκαν οι μετόπες, οι πλάκες με τις ανάγλυφες, μυθολογικές παραστάσεις. </a:t>
            </a:r>
            <a:r>
              <a:rPr lang="el-GR" dirty="0" err="1"/>
              <a:t>Oι</a:t>
            </a:r>
            <a:r>
              <a:rPr lang="el-GR" dirty="0"/>
              <a:t> υπερφυσικές μορφές των δύο αετωμάτων τοποθετήθηκαν σε βάθρα στα ανατολικά και δυτικά. Το ανατολικό αέτωμα εικονίζει τη γέννηση της θεάς Αθηνάς από το κεφάλι του Δία και το δυτικό την έριδα μεταξύ της Αθηνάς και του Ποσειδώνα.</a:t>
            </a:r>
            <a:r>
              <a:rPr lang="el-GR" dirty="0" smtClean="0"/>
              <a:t/>
            </a:r>
            <a:br>
              <a:rPr lang="el-GR" dirty="0" smtClean="0"/>
            </a:br>
            <a:r>
              <a:rPr lang="el-GR" dirty="0" smtClean="0"/>
              <a:t/>
            </a:r>
            <a:br>
              <a:rPr lang="el-GR" dirty="0" smtClean="0"/>
            </a:br>
            <a:r>
              <a:rPr lang="el-GR" dirty="0"/>
              <a:t>Μετά την «Αίθουσα του Παρθενώνα», ο επισκέπτης επιστρέφει και πάλι στο πρώτο επίπεδο, όπου αναπτύσσονται οι ενότητες των Προπυλαίων, του Ναού της Αθηνάς Νίκης και του Ερεχθείου. Ακολουθούν περίοπτα γλυπτά της κλασικής εποχής, αντίγραφα των αυτοκρατορικών χρόνων, αναθηματικά και </a:t>
            </a:r>
            <a:r>
              <a:rPr lang="el-GR" dirty="0" err="1"/>
              <a:t>ψηφισματικά</a:t>
            </a:r>
            <a:r>
              <a:rPr lang="el-GR" dirty="0"/>
              <a:t> ανάγλυφα του 5ου και 4ου αι. </a:t>
            </a:r>
            <a:r>
              <a:rPr lang="el-GR" dirty="0" err="1"/>
              <a:t>π.Χ.</a:t>
            </a:r>
            <a:r>
              <a:rPr lang="el-GR" dirty="0"/>
              <a:t>, ανάγλυφα βάθρα αγαλμάτων και πορτραίτα και, ως επίλογος, επιλεγμένα έργα του τέλους της αρχαιότητας και των αρχών της βυζαντινής περιόδου.</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208</Words>
  <Application>Microsoft Office PowerPoint</Application>
  <PresentationFormat>Προβολή στην οθόνη (4:3)</PresentationFormat>
  <Paragraphs>26</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ΠΑΡΘΕΝΩΝΑΣ</vt:lpstr>
      <vt:lpstr>Διαφάνεια 2</vt:lpstr>
      <vt:lpstr>Διαφάνεια 3</vt:lpstr>
      <vt:lpstr>ΒΥΖΑΝΤΙΝΗ ΚΑΙ ΧΡΙΣΤΙΑΝΙΚΗ ΠΕΡΙΟΔΟΣ</vt:lpstr>
      <vt:lpstr>Βενετοτουρκικοί πόλεμοι Κατά την εκστρατεία του Φραγκίσκου Μοροζίνι κατά των Αθηνών το 1687, ο Παρθενώνας υπέστη και το μεγαλύτερο πλήγμα το βράδυ της 26ης Σεπτεμβρίου, όταν οβίδα τίναξε την πυριτιδαποθήκη που είχε εγκαταστήσει ο Αλή αγάς, διοικητής του φρουρίου στον ναό. </vt:lpstr>
      <vt:lpstr>ΤΟΜΑΣ ΜΠΡΟΥΣ</vt:lpstr>
      <vt:lpstr>ΑΝΑΣΤΗΛΩΣΗ</vt:lpstr>
      <vt:lpstr>ΜΟΥΣΕΙΟ ΤΗΣ ΑΚΡΟΠΟΛΗΣ</vt:lpstr>
      <vt:lpstr>Διαφάνεια 9</vt:lpstr>
      <vt:lpstr>ΤΕΛΟΣ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ΠΑΡΘΕΝΩΝΑΣ</dc:title>
  <dc:creator>a.sofrona</dc:creator>
  <cp:lastModifiedBy>a.sofrona</cp:lastModifiedBy>
  <cp:revision>8</cp:revision>
  <dcterms:created xsi:type="dcterms:W3CDTF">2024-01-16T16:51:02Z</dcterms:created>
  <dcterms:modified xsi:type="dcterms:W3CDTF">2024-01-16T17:58:09Z</dcterms:modified>
</cp:coreProperties>
</file>